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65" r:id="rId5"/>
    <p:sldId id="266" r:id="rId6"/>
    <p:sldId id="267" r:id="rId7"/>
    <p:sldId id="268" r:id="rId8"/>
    <p:sldId id="258" r:id="rId9"/>
    <p:sldId id="270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84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25E14-084F-F041-BDBD-AC52AAA28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392572"/>
            <a:ext cx="9448800" cy="223592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BOOTCAMP</a:t>
            </a:r>
            <a:r>
              <a:rPr lang="pt-BR" dirty="0"/>
              <a:t> </a:t>
            </a:r>
            <a:r>
              <a:rPr lang="pt-BR" dirty="0" err="1"/>
              <a:t>FIAP</a:t>
            </a:r>
            <a:br>
              <a:rPr lang="pt-BR" dirty="0"/>
            </a:br>
            <a:r>
              <a:rPr lang="pt-BR" sz="3600" dirty="0"/>
              <a:t>Grupo </a:t>
            </a:r>
            <a:r>
              <a:rPr lang="pt-BR" sz="3600" dirty="0" err="1"/>
              <a:t>fjmt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MANUTENÇÃO Como ATIVO Estratégico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DB1CC6-FD5A-554B-B5BA-08ECA6BB0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7350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1) Fabio </a:t>
            </a:r>
            <a:r>
              <a:rPr lang="pt-BR" dirty="0" err="1"/>
              <a:t>Rizzi</a:t>
            </a:r>
            <a:r>
              <a:rPr lang="pt-BR" dirty="0"/>
              <a:t> - RM336656</a:t>
            </a:r>
          </a:p>
          <a:p>
            <a:r>
              <a:rPr lang="pt-BR" dirty="0"/>
              <a:t>2) Jurandir Ventura - RM336634</a:t>
            </a:r>
          </a:p>
          <a:p>
            <a:r>
              <a:rPr lang="pt-BR" dirty="0"/>
              <a:t>3) Marcelo Preto - RM336632</a:t>
            </a:r>
          </a:p>
          <a:p>
            <a:r>
              <a:rPr lang="pt-BR" dirty="0"/>
              <a:t>4) Thiago Alexandre – RM336583</a:t>
            </a:r>
          </a:p>
          <a:p>
            <a:endParaRPr lang="pt-BR" dirty="0"/>
          </a:p>
          <a:p>
            <a:r>
              <a:rPr lang="pt-BR" dirty="0"/>
              <a:t>Turma: 11IA</a:t>
            </a:r>
          </a:p>
          <a:p>
            <a:r>
              <a:rPr lang="pt-BR" dirty="0"/>
              <a:t>Data: 26/09/2020</a:t>
            </a:r>
          </a:p>
        </p:txBody>
      </p:sp>
    </p:spTree>
    <p:extLst>
      <p:ext uri="{BB962C8B-B14F-4D97-AF65-F5344CB8AC3E}">
        <p14:creationId xmlns:p14="http://schemas.microsoft.com/office/powerpoint/2010/main" val="153591536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conclusÕes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235EA3-2B1C-4672-9249-686677E7C5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5799" y="2904564"/>
            <a:ext cx="3456432" cy="3544361"/>
          </a:xfrm>
        </p:spPr>
        <p:txBody>
          <a:bodyPr>
            <a:noAutofit/>
          </a:bodyPr>
          <a:lstStyle/>
          <a:p>
            <a:r>
              <a:rPr lang="en-US" sz="1800" dirty="0"/>
              <a:t>Levar o mercado de Facilities a um </a:t>
            </a:r>
            <a:r>
              <a:rPr lang="en-US" sz="1800" dirty="0" err="1"/>
              <a:t>patamar</a:t>
            </a:r>
            <a:r>
              <a:rPr lang="en-US" sz="1800" dirty="0"/>
              <a:t> de valor </a:t>
            </a:r>
            <a:r>
              <a:rPr lang="en-US" sz="1800" dirty="0" err="1"/>
              <a:t>agregado</a:t>
            </a:r>
            <a:r>
              <a:rPr lang="en-US" sz="1800" dirty="0"/>
              <a:t> </a:t>
            </a:r>
            <a:r>
              <a:rPr lang="en-US" sz="1800" dirty="0" err="1"/>
              <a:t>ao</a:t>
            </a:r>
            <a:r>
              <a:rPr lang="en-US" sz="1800" dirty="0"/>
              <a:t> </a:t>
            </a:r>
            <a:r>
              <a:rPr lang="en-US" sz="1800" dirty="0" err="1"/>
              <a:t>negócio</a:t>
            </a:r>
            <a:r>
              <a:rPr lang="en-US" sz="1800" dirty="0"/>
              <a:t> do </a:t>
            </a:r>
            <a:r>
              <a:rPr lang="en-US" sz="1800" dirty="0" err="1"/>
              <a:t>cliente</a:t>
            </a:r>
            <a:r>
              <a:rPr lang="en-US" sz="1800" dirty="0"/>
              <a:t> final </a:t>
            </a:r>
            <a:r>
              <a:rPr lang="en-US" sz="1800" dirty="0" err="1"/>
              <a:t>não</a:t>
            </a:r>
            <a:r>
              <a:rPr lang="en-US" sz="1800" dirty="0"/>
              <a:t> é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tarefa</a:t>
            </a:r>
            <a:r>
              <a:rPr lang="en-US" sz="1800" dirty="0"/>
              <a:t> </a:t>
            </a:r>
            <a:r>
              <a:rPr lang="en-US" sz="1800" dirty="0" err="1"/>
              <a:t>fácil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A </a:t>
            </a:r>
            <a:r>
              <a:rPr lang="en-US" sz="1800" dirty="0" err="1"/>
              <a:t>proposta</a:t>
            </a:r>
            <a:r>
              <a:rPr lang="en-US" sz="1800" dirty="0"/>
              <a:t> </a:t>
            </a:r>
            <a:r>
              <a:rPr lang="en-US" sz="1800" dirty="0" err="1"/>
              <a:t>deste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transforma</a:t>
            </a:r>
            <a:r>
              <a:rPr lang="en-US" sz="1800" dirty="0"/>
              <a:t> a </a:t>
            </a:r>
            <a:r>
              <a:rPr lang="en-US" sz="1800" dirty="0" err="1"/>
              <a:t>manutenção</a:t>
            </a:r>
            <a:r>
              <a:rPr lang="en-US" sz="1800" dirty="0"/>
              <a:t>, que é </a:t>
            </a:r>
            <a:r>
              <a:rPr lang="en-US" sz="1800" dirty="0" err="1"/>
              <a:t>meramente</a:t>
            </a:r>
            <a:r>
              <a:rPr lang="en-US" sz="1800" dirty="0"/>
              <a:t> vista </a:t>
            </a:r>
            <a:r>
              <a:rPr lang="en-US" sz="1800" dirty="0" err="1"/>
              <a:t>como</a:t>
            </a:r>
            <a:r>
              <a:rPr lang="en-US" sz="1800" dirty="0"/>
              <a:t> um </a:t>
            </a:r>
            <a:r>
              <a:rPr lang="en-US" sz="1800" dirty="0" err="1"/>
              <a:t>centro</a:t>
            </a:r>
            <a:r>
              <a:rPr lang="en-US" sz="1800" dirty="0"/>
              <a:t> de </a:t>
            </a:r>
            <a:r>
              <a:rPr lang="en-US" sz="1800" dirty="0" err="1"/>
              <a:t>custo</a:t>
            </a:r>
            <a:r>
              <a:rPr lang="en-US" sz="1800" dirty="0"/>
              <a:t>, num  </a:t>
            </a:r>
            <a:r>
              <a:rPr lang="en-US" sz="1800" b="1" dirty="0" err="1"/>
              <a:t>parceiro</a:t>
            </a:r>
            <a:r>
              <a:rPr lang="en-US" sz="1800" b="1" dirty="0"/>
              <a:t> de </a:t>
            </a:r>
            <a:r>
              <a:rPr lang="en-US" sz="1800" b="1" dirty="0" err="1"/>
              <a:t>ganhos</a:t>
            </a:r>
            <a:r>
              <a:rPr lang="en-US" sz="1800" b="1" dirty="0"/>
              <a:t> </a:t>
            </a:r>
            <a:r>
              <a:rPr lang="en-US" sz="1800" b="1" dirty="0" err="1"/>
              <a:t>operacionais</a:t>
            </a:r>
            <a:r>
              <a:rPr lang="en-US" sz="1800" b="1" dirty="0"/>
              <a:t> e </a:t>
            </a:r>
            <a:r>
              <a:rPr lang="en-US" sz="1800" b="1" dirty="0" err="1"/>
              <a:t>ativo</a:t>
            </a:r>
            <a:r>
              <a:rPr lang="en-US" sz="1800" b="1" dirty="0"/>
              <a:t> </a:t>
            </a:r>
            <a:r>
              <a:rPr lang="en-US" sz="1800" b="1" dirty="0" err="1"/>
              <a:t>estratégico</a:t>
            </a:r>
            <a:r>
              <a:rPr lang="en-US" sz="1800" dirty="0"/>
              <a:t>.</a:t>
            </a:r>
            <a:endParaRPr lang="pt-BR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E0BB-2A78-4E3B-94F8-444711D5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Quick Win</a:t>
            </a:r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B9958-80EC-4BBC-BD83-EBBF12A3805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/>
              <a:t>Revisão</a:t>
            </a:r>
            <a:r>
              <a:rPr lang="en-US" sz="1800" dirty="0"/>
              <a:t> do Tempo de </a:t>
            </a:r>
            <a:r>
              <a:rPr lang="en-US" sz="1800" dirty="0" err="1"/>
              <a:t>execução</a:t>
            </a:r>
            <a:r>
              <a:rPr lang="en-US" sz="1800" dirty="0"/>
              <a:t> de </a:t>
            </a:r>
            <a:r>
              <a:rPr lang="en-US" sz="1800" dirty="0" err="1"/>
              <a:t>atividades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Redimensionamento</a:t>
            </a:r>
            <a:r>
              <a:rPr lang="en-US" sz="1800" dirty="0"/>
              <a:t> de </a:t>
            </a:r>
            <a:r>
              <a:rPr lang="en-US" sz="1800" dirty="0" err="1"/>
              <a:t>equipes</a:t>
            </a:r>
            <a:r>
              <a:rPr lang="en-US" sz="1800" dirty="0"/>
              <a:t> </a:t>
            </a:r>
            <a:r>
              <a:rPr lang="en-US" sz="1800" dirty="0" err="1"/>
              <a:t>técnicas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Melhor</a:t>
            </a:r>
            <a:r>
              <a:rPr lang="en-US" sz="1800" dirty="0"/>
              <a:t> </a:t>
            </a:r>
            <a:r>
              <a:rPr lang="en-US" sz="1800" dirty="0" err="1"/>
              <a:t>gestão</a:t>
            </a:r>
            <a:r>
              <a:rPr lang="en-US" sz="1800" dirty="0"/>
              <a:t> de skills do </a:t>
            </a:r>
            <a:r>
              <a:rPr lang="en-US" sz="1800" dirty="0" err="1"/>
              <a:t>quadro</a:t>
            </a:r>
            <a:r>
              <a:rPr lang="en-US" sz="1800" dirty="0"/>
              <a:t> de </a:t>
            </a:r>
            <a:r>
              <a:rPr lang="en-US" sz="1800" dirty="0" err="1"/>
              <a:t>funcionários</a:t>
            </a:r>
            <a:r>
              <a:rPr lang="en-US" sz="1800" dirty="0"/>
              <a:t> e </a:t>
            </a:r>
            <a:r>
              <a:rPr lang="en-US" sz="1800" dirty="0" err="1"/>
              <a:t>treinamentos</a:t>
            </a:r>
            <a:endParaRPr lang="pt-BR" sz="1800" dirty="0"/>
          </a:p>
          <a:p>
            <a:endParaRPr lang="pt-BR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9B3E5-3484-4CCF-BE3C-F6A3AABE1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Próximos</a:t>
            </a:r>
            <a:r>
              <a:rPr lang="en-US" dirty="0"/>
              <a:t> </a:t>
            </a:r>
            <a:r>
              <a:rPr lang="en-US" dirty="0" err="1"/>
              <a:t>passos</a:t>
            </a:r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5BE7D-E1F6-4C0C-BE37-B6375F879DDB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Agregar</a:t>
            </a:r>
            <a:r>
              <a:rPr lang="en-US" sz="1800" dirty="0"/>
              <a:t> dados com o </a:t>
            </a:r>
            <a:r>
              <a:rPr lang="en-US" sz="1800" dirty="0" err="1"/>
              <a:t>monitoramento</a:t>
            </a:r>
            <a:r>
              <a:rPr lang="en-US" sz="1800" dirty="0"/>
              <a:t> das </a:t>
            </a:r>
            <a:r>
              <a:rPr lang="en-US" sz="1800" dirty="0" err="1"/>
              <a:t>principais</a:t>
            </a:r>
            <a:r>
              <a:rPr lang="en-US" sz="1800" dirty="0"/>
              <a:t> </a:t>
            </a:r>
            <a:r>
              <a:rPr lang="en-US" sz="1800" dirty="0" err="1"/>
              <a:t>condições</a:t>
            </a:r>
            <a:r>
              <a:rPr lang="en-US" sz="1800" dirty="0"/>
              <a:t> dos </a:t>
            </a:r>
            <a:r>
              <a:rPr lang="en-US" sz="1800" dirty="0" err="1"/>
              <a:t>ativos</a:t>
            </a:r>
            <a:r>
              <a:rPr lang="en-US" sz="1800" dirty="0"/>
              <a:t> c/ IoT/ </a:t>
            </a:r>
            <a:r>
              <a:rPr lang="en-US" sz="1800" dirty="0" err="1"/>
              <a:t>sensoriamento</a:t>
            </a:r>
            <a:r>
              <a:rPr lang="en-US" sz="18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Valor de hora </a:t>
            </a:r>
            <a:r>
              <a:rPr lang="en-US" sz="1800" dirty="0" err="1"/>
              <a:t>parada</a:t>
            </a:r>
            <a:r>
              <a:rPr lang="en-US" sz="1800" dirty="0"/>
              <a:t> do </a:t>
            </a:r>
            <a:r>
              <a:rPr lang="en-US" sz="1800" dirty="0" err="1"/>
              <a:t>ativo</a:t>
            </a:r>
            <a:r>
              <a:rPr lang="en-US" sz="1800" dirty="0"/>
              <a:t>: </a:t>
            </a:r>
            <a:r>
              <a:rPr lang="en-US" sz="1800" dirty="0" err="1"/>
              <a:t>direto</a:t>
            </a:r>
            <a:r>
              <a:rPr lang="en-US" sz="1800" dirty="0"/>
              <a:t> e </a:t>
            </a:r>
            <a:r>
              <a:rPr lang="en-US" sz="1800" dirty="0" err="1"/>
              <a:t>indireto</a:t>
            </a: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 err="1"/>
              <a:t>Manutenção</a:t>
            </a:r>
            <a:r>
              <a:rPr lang="en-US" sz="1800" dirty="0"/>
              <a:t> </a:t>
            </a:r>
            <a:r>
              <a:rPr lang="en-US" sz="1800" dirty="0" err="1"/>
              <a:t>prescritiva</a:t>
            </a:r>
            <a:endParaRPr lang="en-US" sz="1800" dirty="0"/>
          </a:p>
        </p:txBody>
      </p:sp>
      <p:pic>
        <p:nvPicPr>
          <p:cNvPr id="1026" name="Picture 2" descr="chuck norris approves Blank Template - Imgflip">
            <a:extLst>
              <a:ext uri="{FF2B5EF4-FFF2-40B4-BE49-F238E27FC236}">
                <a16:creationId xmlns:a16="http://schemas.microsoft.com/office/drawing/2014/main" id="{1E18959A-C5E7-497B-A9E9-56C6C1990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7" y="204257"/>
            <a:ext cx="3133725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Venn diagram">
            <a:extLst>
              <a:ext uri="{FF2B5EF4-FFF2-40B4-BE49-F238E27FC236}">
                <a16:creationId xmlns:a16="http://schemas.microsoft.com/office/drawing/2014/main" id="{48383706-B6E9-4CB0-8908-DD92473F7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151" y="5080533"/>
            <a:ext cx="1620000" cy="1620000"/>
          </a:xfrm>
          <a:prstGeom prst="rect">
            <a:avLst/>
          </a:prstGeom>
        </p:spPr>
      </p:pic>
      <p:pic>
        <p:nvPicPr>
          <p:cNvPr id="12" name="Graphic 11" descr="Trophy">
            <a:extLst>
              <a:ext uri="{FF2B5EF4-FFF2-40B4-BE49-F238E27FC236}">
                <a16:creationId xmlns:a16="http://schemas.microsoft.com/office/drawing/2014/main" id="{8BA6A7A5-A3BD-4747-A80D-DA7420CF90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34691" y="5080533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60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4" grpId="0" build="p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F711BC-B97E-E04F-BF8A-D4B75479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Ao cliente VIVANTE, pela oportunidade de aplicar os conhecimentos de sala de aula;</a:t>
            </a:r>
          </a:p>
          <a:p>
            <a:r>
              <a:rPr lang="pt-BR" dirty="0"/>
              <a:t>A todos os professores de IA da </a:t>
            </a:r>
            <a:r>
              <a:rPr lang="pt-BR" dirty="0" err="1"/>
              <a:t>FIAP</a:t>
            </a:r>
            <a:r>
              <a:rPr lang="pt-BR" dirty="0"/>
              <a:t>, por toda a base que nos fez chegar até aqui;</a:t>
            </a:r>
          </a:p>
          <a:p>
            <a:r>
              <a:rPr lang="pt-BR" dirty="0"/>
              <a:t>Aos nossos familiares, por tanta paciência.</a:t>
            </a:r>
          </a:p>
          <a:p>
            <a:r>
              <a:rPr lang="pt-BR" dirty="0"/>
              <a:t>E até à pandemia, que acabou acelerando muitos projetos na área de Transformação Digital.</a:t>
            </a:r>
          </a:p>
        </p:txBody>
      </p:sp>
    </p:spTree>
    <p:extLst>
      <p:ext uri="{BB962C8B-B14F-4D97-AF65-F5344CB8AC3E}">
        <p14:creationId xmlns:p14="http://schemas.microsoft.com/office/powerpoint/2010/main" val="11002140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2A1C9F-6F7E-43D9-8DE1-ADB59F318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444" y="2728610"/>
            <a:ext cx="1904728" cy="1620000"/>
          </a:xfrm>
          <a:prstGeom prst="ellipse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6C2226-ED08-4E9A-BE7C-3CB99254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16" y="2728610"/>
            <a:ext cx="1753412" cy="1620000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E241C-7DB1-4B44-8609-D88137D0E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806" y="2728610"/>
            <a:ext cx="1855823" cy="1620000"/>
          </a:xfrm>
          <a:prstGeom prst="ellipse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CE87A-21CC-41A9-A161-47C26664B5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548" r="10548"/>
          <a:stretch/>
        </p:blipFill>
        <p:spPr>
          <a:xfrm>
            <a:off x="6726188" y="2728610"/>
            <a:ext cx="1749601" cy="1620000"/>
          </a:xfrm>
          <a:prstGeom prst="ellipse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A9A8C8E-7EB1-4AF4-8D99-01D273E1EFD4}"/>
              </a:ext>
            </a:extLst>
          </p:cNvPr>
          <p:cNvSpPr txBox="1">
            <a:spLocks/>
          </p:cNvSpPr>
          <p:nvPr/>
        </p:nvSpPr>
        <p:spPr>
          <a:xfrm>
            <a:off x="1029669" y="4513277"/>
            <a:ext cx="1753412" cy="40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1600" dirty="0"/>
              <a:t>Fabio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51F88D-1AAA-4159-B5DF-981F3FC4D81B}"/>
              </a:ext>
            </a:extLst>
          </p:cNvPr>
          <p:cNvSpPr txBox="1">
            <a:spLocks/>
          </p:cNvSpPr>
          <p:nvPr/>
        </p:nvSpPr>
        <p:spPr>
          <a:xfrm>
            <a:off x="3835102" y="4531453"/>
            <a:ext cx="1753412" cy="40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1600" dirty="0"/>
              <a:t>Jurandir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2962B247-BC94-4FE5-B932-1BD59822CC4C}"/>
              </a:ext>
            </a:extLst>
          </p:cNvPr>
          <p:cNvSpPr txBox="1">
            <a:spLocks/>
          </p:cNvSpPr>
          <p:nvPr/>
        </p:nvSpPr>
        <p:spPr>
          <a:xfrm>
            <a:off x="6726188" y="4551027"/>
            <a:ext cx="1753412" cy="40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1600" dirty="0"/>
              <a:t>Marcelo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DBF0544-8419-4AD0-B48A-5A72120208DE}"/>
              </a:ext>
            </a:extLst>
          </p:cNvPr>
          <p:cNvSpPr txBox="1">
            <a:spLocks/>
          </p:cNvSpPr>
          <p:nvPr/>
        </p:nvSpPr>
        <p:spPr>
          <a:xfrm>
            <a:off x="9537806" y="4513277"/>
            <a:ext cx="1753412" cy="40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pt-BR" sz="1600" dirty="0"/>
              <a:t>Thiago</a:t>
            </a:r>
          </a:p>
        </p:txBody>
      </p:sp>
    </p:spTree>
    <p:extLst>
      <p:ext uri="{BB962C8B-B14F-4D97-AF65-F5344CB8AC3E}">
        <p14:creationId xmlns:p14="http://schemas.microsoft.com/office/powerpoint/2010/main" val="174174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Vivante</a:t>
            </a:r>
            <a:r>
              <a:rPr lang="pt-BR" sz="1600" dirty="0"/>
              <a:t> atua há mais de 20 anos no mercado nacional de manutenção, </a:t>
            </a:r>
            <a:r>
              <a:rPr lang="pt-BR" sz="1600" dirty="0" err="1"/>
              <a:t>facilities</a:t>
            </a:r>
            <a:r>
              <a:rPr lang="pt-BR" sz="1600" dirty="0"/>
              <a:t> e eficiência energética.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Possui hoje mais de 5.000 colaboradores em todo o Brasil, atendendo uma grande variedade de clientes em diversos segmentos.</a:t>
            </a:r>
          </a:p>
          <a:p>
            <a:pPr marL="457200" lvl="1" indent="0">
              <a:buNone/>
            </a:pPr>
            <a:endParaRPr lang="pt-BR" sz="1600" dirty="0"/>
          </a:p>
          <a:p>
            <a:pPr marL="457200" lvl="1" indent="0">
              <a:buNone/>
            </a:pPr>
            <a:r>
              <a:rPr lang="pt-BR" sz="1600" dirty="0"/>
              <a:t>A </a:t>
            </a:r>
            <a:r>
              <a:rPr lang="pt-BR" sz="1600" dirty="0" err="1"/>
              <a:t>Vivante</a:t>
            </a:r>
            <a:r>
              <a:rPr lang="pt-BR" sz="1600" dirty="0"/>
              <a:t> possui uma cultura de vanguarda na adoção de inovações tecnológicas e ferramentas de ponta buscando sempre otimização e qualidade.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37EF94-14D9-4E38-880F-44FA257C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2617767"/>
            <a:ext cx="4521200" cy="24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m Construção Manutenção Vlc De - Imagens grátis no Pixabay">
            <a:extLst>
              <a:ext uri="{FF2B5EF4-FFF2-40B4-BE49-F238E27FC236}">
                <a16:creationId xmlns:a16="http://schemas.microsoft.com/office/drawing/2014/main" id="{FC1E726E-63D0-40D8-B260-2FF4E7B0F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410" y="2194560"/>
            <a:ext cx="9685789" cy="456237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Manutenção</a:t>
            </a:r>
            <a:r>
              <a:rPr lang="en-US" dirty="0"/>
              <a:t> é </a:t>
            </a:r>
            <a:r>
              <a:rPr lang="en-US" dirty="0" err="1"/>
              <a:t>sempre</a:t>
            </a:r>
            <a:r>
              <a:rPr lang="en-US" dirty="0"/>
              <a:t> vista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custo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“Um mal </a:t>
            </a:r>
            <a:r>
              <a:rPr lang="en-US" dirty="0" err="1"/>
              <a:t>necessário</a:t>
            </a:r>
            <a:r>
              <a:rPr lang="en-US" dirty="0"/>
              <a:t>”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Time técnico do contrato de manutenção é dimensionado por:</a:t>
            </a:r>
          </a:p>
          <a:p>
            <a:pPr marL="914400" lvl="2" indent="0">
              <a:buNone/>
            </a:pPr>
            <a:r>
              <a:rPr lang="pt-BR" dirty="0"/>
              <a:t># ativos</a:t>
            </a:r>
          </a:p>
          <a:p>
            <a:pPr marL="914400" lvl="2" indent="0">
              <a:buNone/>
            </a:pPr>
            <a:r>
              <a:rPr lang="pt-BR" dirty="0"/>
              <a:t># pavimentos/andares ou área útil</a:t>
            </a:r>
          </a:p>
          <a:p>
            <a:pPr marL="914400" lvl="2" indent="0">
              <a:buNone/>
            </a:pPr>
            <a:r>
              <a:rPr lang="pt-BR" dirty="0"/>
              <a:t># disciplinas técnicas (elétrica, mecânica, serviços gerais, etc.)</a:t>
            </a:r>
          </a:p>
          <a:p>
            <a:pPr marL="914400" lvl="2" indent="0">
              <a:buNone/>
            </a:pPr>
            <a:r>
              <a:rPr lang="pt-BR" dirty="0"/>
              <a:t>~ tempo de cada atividade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Isso pode definir um superdimensionamento: custo desnecessário, perda de competitividade</a:t>
            </a:r>
          </a:p>
          <a:p>
            <a:pPr lvl="2"/>
            <a:r>
              <a:rPr lang="pt-BR" dirty="0"/>
              <a:t>Ou subdimensionamento: atendimento de baixa qualidade, sobrecarga, risco de perda do contrato</a:t>
            </a:r>
          </a:p>
        </p:txBody>
      </p:sp>
      <p:pic>
        <p:nvPicPr>
          <p:cNvPr id="5" name="Graphic 4" descr="Money">
            <a:extLst>
              <a:ext uri="{FF2B5EF4-FFF2-40B4-BE49-F238E27FC236}">
                <a16:creationId xmlns:a16="http://schemas.microsoft.com/office/drawing/2014/main" id="{B39828D6-5A21-4A10-850E-A2C736C88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905" y="1410887"/>
            <a:ext cx="1797341" cy="1797341"/>
          </a:xfrm>
          <a:prstGeom prst="rect">
            <a:avLst/>
          </a:prstGeom>
        </p:spPr>
      </p:pic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830FA24F-FA46-4DE2-BE63-9A4E692F4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961" y="3840406"/>
            <a:ext cx="1797340" cy="17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98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5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444" y="2194560"/>
            <a:ext cx="8976756" cy="4024125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Otimizar</a:t>
            </a:r>
            <a:r>
              <a:rPr lang="en-US" dirty="0"/>
              <a:t> a </a:t>
            </a:r>
            <a:r>
              <a:rPr lang="en-US" dirty="0" err="1"/>
              <a:t>estimativa</a:t>
            </a:r>
            <a:r>
              <a:rPr lang="en-US" dirty="0"/>
              <a:t> de tempo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tarefa</a:t>
            </a:r>
            <a:r>
              <a:rPr lang="en-US" dirty="0"/>
              <a:t> do </a:t>
            </a:r>
            <a:r>
              <a:rPr lang="en-US" dirty="0" err="1"/>
              <a:t>técnico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, </a:t>
            </a:r>
            <a:r>
              <a:rPr lang="en-US" dirty="0" err="1"/>
              <a:t>levando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consideração</a:t>
            </a:r>
            <a:r>
              <a:rPr lang="en-US" dirty="0"/>
              <a:t> a </a:t>
            </a:r>
            <a:r>
              <a:rPr lang="en-US" dirty="0" err="1"/>
              <a:t>atividade</a:t>
            </a:r>
            <a:r>
              <a:rPr lang="en-US" dirty="0"/>
              <a:t>, o </a:t>
            </a:r>
            <a:r>
              <a:rPr lang="en-US" dirty="0" err="1"/>
              <a:t>ativo</a:t>
            </a:r>
            <a:r>
              <a:rPr lang="en-US" dirty="0"/>
              <a:t> e a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trabalho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Prever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um </a:t>
            </a:r>
            <a:r>
              <a:rPr lang="en-US" dirty="0" err="1"/>
              <a:t>contrato</a:t>
            </a:r>
            <a:r>
              <a:rPr lang="en-US" dirty="0"/>
              <a:t> de </a:t>
            </a:r>
            <a:r>
              <a:rPr lang="en-US" dirty="0" err="1"/>
              <a:t>manuten</a:t>
            </a:r>
            <a:r>
              <a:rPr lang="pt-BR" dirty="0" err="1"/>
              <a:t>ção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Implantar monitoramento com </a:t>
            </a:r>
            <a:r>
              <a:rPr lang="pt-BR" dirty="0" err="1"/>
              <a:t>IoT</a:t>
            </a:r>
            <a:r>
              <a:rPr lang="pt-BR" dirty="0"/>
              <a:t> das principais condições dos ativos, para associar o tempo de manutenção que é “investido” por ativo, mostrando o ganho operacional ou perda evitada</a:t>
            </a:r>
            <a:endParaRPr lang="en-US" dirty="0"/>
          </a:p>
        </p:txBody>
      </p:sp>
      <p:pic>
        <p:nvPicPr>
          <p:cNvPr id="3074" name="Picture 2" descr="A inteligência artificial pode prever o futuro? De certa forma, sim">
            <a:extLst>
              <a:ext uri="{FF2B5EF4-FFF2-40B4-BE49-F238E27FC236}">
                <a16:creationId xmlns:a16="http://schemas.microsoft.com/office/drawing/2014/main" id="{1CF65A78-38C3-48EA-B32F-B83801DA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5" y="2057401"/>
            <a:ext cx="2597245" cy="1732363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084B7D71-24E4-483B-9777-B63AC80D2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3729" y="4434841"/>
            <a:ext cx="1311442" cy="1311442"/>
          </a:xfrm>
          <a:prstGeom prst="rect">
            <a:avLst/>
          </a:prstGeom>
        </p:spPr>
      </p:pic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05E6812A-0243-48BB-A3DA-914487823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3657" y="4434841"/>
            <a:ext cx="1311442" cy="13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43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/>
              <a:t>Prévia de modelos e validação de hipóteses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89732"/>
            <a:ext cx="10820400" cy="6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sz="1800"/>
              <a:t>Revisão da previsão de tempo de execução de atividades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83C80-F101-444B-BAE8-1C968F969D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27050" y="2422497"/>
            <a:ext cx="11337900" cy="40249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D4B5C3-4E92-4D0E-8A31-E2EDDA394923}"/>
              </a:ext>
            </a:extLst>
          </p:cNvPr>
          <p:cNvSpPr/>
          <p:nvPr/>
        </p:nvSpPr>
        <p:spPr>
          <a:xfrm>
            <a:off x="8674216" y="5083450"/>
            <a:ext cx="816984" cy="3696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B480-83B9-414B-B18D-7ECCCCA509C2}"/>
              </a:ext>
            </a:extLst>
          </p:cNvPr>
          <p:cNvSpPr/>
          <p:nvPr/>
        </p:nvSpPr>
        <p:spPr>
          <a:xfrm>
            <a:off x="5041783" y="6138861"/>
            <a:ext cx="793216" cy="32361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5067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B9128-C0D1-2B49-8B6F-83116D3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D9610-3B15-4848-84F0-4B806EC2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Contratos mais rentáveis e maior segurança na definição das margens de lucro;</a:t>
            </a:r>
          </a:p>
          <a:p>
            <a:pPr lvl="1"/>
            <a:r>
              <a:rPr lang="pt-BR" dirty="0"/>
              <a:t>Criação de KPIs e </a:t>
            </a:r>
            <a:r>
              <a:rPr lang="pt-BR" dirty="0" err="1"/>
              <a:t>OPIs</a:t>
            </a:r>
            <a:r>
              <a:rPr lang="pt-BR" dirty="0"/>
              <a:t> relevantes e monetizáveis, levando a avaliações de desempenho mais objetivas;</a:t>
            </a:r>
          </a:p>
          <a:p>
            <a:pPr lvl="1"/>
            <a:r>
              <a:rPr lang="pt-BR" dirty="0"/>
              <a:t>Reconhecimento mensurável do valor agregado ao cliente;</a:t>
            </a:r>
          </a:p>
          <a:p>
            <a:pPr lvl="1"/>
            <a:r>
              <a:rPr lang="pt-BR" dirty="0"/>
              <a:t>Possibilidade de remuneração variável baseada em desempenho real;</a:t>
            </a:r>
          </a:p>
          <a:p>
            <a:pPr lvl="1"/>
            <a:r>
              <a:rPr lang="pt-BR" dirty="0"/>
              <a:t>Melhor controle da jornada de trabalho e alocação da equipe.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D572A7-FEAC-4067-8B90-B3443A3BF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6" r="17299" b="2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18013C-2879-4B08-ABD1-4057F5D7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40" y="1713358"/>
            <a:ext cx="9036974" cy="5053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C5DE9-A300-4935-9195-F9493BAF6EED}"/>
              </a:ext>
            </a:extLst>
          </p:cNvPr>
          <p:cNvCxnSpPr>
            <a:cxnSpLocks/>
          </p:cNvCxnSpPr>
          <p:nvPr/>
        </p:nvCxnSpPr>
        <p:spPr>
          <a:xfrm>
            <a:off x="1750967" y="5468586"/>
            <a:ext cx="527287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2B244C-05D2-44E9-9106-A0DB186FAC7F}"/>
              </a:ext>
            </a:extLst>
          </p:cNvPr>
          <p:cNvSpPr txBox="1"/>
          <p:nvPr/>
        </p:nvSpPr>
        <p:spPr>
          <a:xfrm>
            <a:off x="1552846" y="6358589"/>
            <a:ext cx="5693937" cy="41549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               </a:t>
            </a:r>
            <a:r>
              <a:rPr lang="en-US" sz="700" dirty="0" err="1"/>
              <a:t>Func</a:t>
            </a:r>
            <a:r>
              <a:rPr lang="en-US" sz="700" dirty="0"/>
              <a:t> 1                   </a:t>
            </a:r>
            <a:r>
              <a:rPr lang="en-US" sz="700" dirty="0" err="1"/>
              <a:t>Func</a:t>
            </a:r>
            <a:r>
              <a:rPr lang="en-US" sz="700" dirty="0"/>
              <a:t> 2</a:t>
            </a:r>
            <a:r>
              <a:rPr lang="pt-BR" sz="700" dirty="0"/>
              <a:t> 	    </a:t>
            </a:r>
            <a:r>
              <a:rPr lang="en-US" sz="700" dirty="0" err="1"/>
              <a:t>Func</a:t>
            </a:r>
            <a:r>
              <a:rPr lang="en-US" sz="700" dirty="0"/>
              <a:t> 3	                 </a:t>
            </a:r>
            <a:r>
              <a:rPr lang="en-US" sz="700" dirty="0" err="1"/>
              <a:t>Func</a:t>
            </a:r>
            <a:r>
              <a:rPr lang="en-US" sz="700" dirty="0"/>
              <a:t> 4                  </a:t>
            </a:r>
            <a:r>
              <a:rPr lang="en-US" sz="700" dirty="0" err="1"/>
              <a:t>Func</a:t>
            </a:r>
            <a:r>
              <a:rPr lang="en-US" sz="700" dirty="0"/>
              <a:t> 5                    </a:t>
            </a:r>
            <a:r>
              <a:rPr lang="en-US" sz="700" dirty="0" err="1"/>
              <a:t>Func</a:t>
            </a:r>
            <a:r>
              <a:rPr lang="en-US" sz="700" dirty="0"/>
              <a:t> 6 	                 </a:t>
            </a:r>
            <a:r>
              <a:rPr lang="en-US" sz="700" dirty="0" err="1"/>
              <a:t>Func</a:t>
            </a:r>
            <a:r>
              <a:rPr lang="en-US" sz="700" dirty="0"/>
              <a:t> n</a:t>
            </a:r>
          </a:p>
          <a:p>
            <a:endParaRPr lang="en-US" sz="700" dirty="0"/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940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00033-C83A-4B7D-B5F9-3C831E1A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863" y="1694807"/>
            <a:ext cx="9058274" cy="5081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ED8CDF-F08B-5445-B3DA-BF1F0E30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DE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9F1D0-6DC1-4245-B12B-C301F10A0C03}"/>
              </a:ext>
            </a:extLst>
          </p:cNvPr>
          <p:cNvSpPr txBox="1"/>
          <p:nvPr/>
        </p:nvSpPr>
        <p:spPr>
          <a:xfrm>
            <a:off x="3171825" y="405765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/ </a:t>
            </a:r>
            <a:r>
              <a:rPr lang="en-US" sz="900" b="1" dirty="0" err="1"/>
              <a:t>Perda</a:t>
            </a:r>
            <a:r>
              <a:rPr lang="en-US" sz="900" b="1" dirty="0"/>
              <a:t> </a:t>
            </a:r>
            <a:r>
              <a:rPr lang="en-US" sz="900" b="1" dirty="0" err="1"/>
              <a:t>evitada</a:t>
            </a:r>
            <a:r>
              <a:rPr lang="en-US" sz="900" b="1" dirty="0"/>
              <a:t> – </a:t>
            </a:r>
            <a:r>
              <a:rPr lang="en-US" sz="900" b="1" dirty="0" err="1"/>
              <a:t>Mês</a:t>
            </a:r>
            <a:r>
              <a:rPr lang="en-US" sz="900" b="1" dirty="0"/>
              <a:t> a </a:t>
            </a:r>
            <a:r>
              <a:rPr lang="en-US" sz="900" b="1" dirty="0" err="1"/>
              <a:t>Mês</a:t>
            </a:r>
            <a:endParaRPr lang="pt-BR" sz="9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05036-DF23-466D-BA64-5DDAA33326AD}"/>
              </a:ext>
            </a:extLst>
          </p:cNvPr>
          <p:cNvSpPr txBox="1"/>
          <p:nvPr/>
        </p:nvSpPr>
        <p:spPr>
          <a:xfrm>
            <a:off x="3171825" y="5416890"/>
            <a:ext cx="7453312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Ganhos</a:t>
            </a:r>
            <a:r>
              <a:rPr lang="en-US" sz="900" b="1" dirty="0"/>
              <a:t> x OS</a:t>
            </a:r>
            <a:endParaRPr lang="pt-BR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BCE35-EF17-4ED8-89FF-37C6EF72D592}"/>
              </a:ext>
            </a:extLst>
          </p:cNvPr>
          <p:cNvSpPr txBox="1"/>
          <p:nvPr/>
        </p:nvSpPr>
        <p:spPr>
          <a:xfrm>
            <a:off x="3171825" y="2872419"/>
            <a:ext cx="1247775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Perdas</a:t>
            </a:r>
            <a:r>
              <a:rPr lang="en-US" sz="900" b="1" dirty="0"/>
              <a:t> </a:t>
            </a:r>
            <a:r>
              <a:rPr lang="en-US" sz="900" b="1" dirty="0" err="1"/>
              <a:t>Evitadas</a:t>
            </a:r>
            <a:endParaRPr lang="pt-BR" sz="9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A9C76-5DB6-4BE0-A829-39AFDDDB08C5}"/>
              </a:ext>
            </a:extLst>
          </p:cNvPr>
          <p:cNvSpPr txBox="1"/>
          <p:nvPr/>
        </p:nvSpPr>
        <p:spPr>
          <a:xfrm>
            <a:off x="4429125" y="2872419"/>
            <a:ext cx="131445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/>
              <a:t>Redução</a:t>
            </a:r>
            <a:r>
              <a:rPr lang="en-US" sz="900" b="1" dirty="0"/>
              <a:t> </a:t>
            </a:r>
            <a:r>
              <a:rPr lang="en-US" sz="900" b="1" dirty="0" err="1"/>
              <a:t>Consumo</a:t>
            </a:r>
            <a:endParaRPr lang="pt-BR" sz="9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58237-E76D-4122-B716-CC317E0B76BA}"/>
              </a:ext>
            </a:extLst>
          </p:cNvPr>
          <p:cNvSpPr txBox="1"/>
          <p:nvPr/>
        </p:nvSpPr>
        <p:spPr>
          <a:xfrm>
            <a:off x="5743575" y="2872418"/>
            <a:ext cx="2533650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Perdas</a:t>
            </a:r>
            <a:r>
              <a:rPr lang="en-US" sz="1400" b="1" dirty="0"/>
              <a:t> </a:t>
            </a:r>
            <a:r>
              <a:rPr lang="en-US" sz="1400" b="1" dirty="0" err="1"/>
              <a:t>Evitadas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154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C7278-A454-43E2-8CF0-089E43CA775C}"/>
              </a:ext>
            </a:extLst>
          </p:cNvPr>
          <p:cNvSpPr txBox="1"/>
          <p:nvPr/>
        </p:nvSpPr>
        <p:spPr>
          <a:xfrm>
            <a:off x="8277225" y="2872418"/>
            <a:ext cx="2347912" cy="1185232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1400" b="1" dirty="0"/>
              <a:t>$ </a:t>
            </a:r>
            <a:r>
              <a:rPr lang="en-US" sz="1400" b="1" dirty="0" err="1"/>
              <a:t>Ganhos</a:t>
            </a:r>
            <a:r>
              <a:rPr lang="en-US" sz="1400" b="1" dirty="0"/>
              <a:t> </a:t>
            </a:r>
            <a:r>
              <a:rPr lang="en-US" sz="1400" b="1" dirty="0" err="1"/>
              <a:t>Operacionais</a:t>
            </a:r>
            <a:endParaRPr lang="en-US" sz="14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endParaRPr lang="en-US" sz="900" b="1" dirty="0"/>
          </a:p>
          <a:p>
            <a:pPr algn="ctr"/>
            <a:r>
              <a:rPr lang="en-US" sz="3300" b="1" dirty="0"/>
              <a:t>45 </a:t>
            </a:r>
            <a:r>
              <a:rPr lang="en-US" sz="3300" b="1" dirty="0" err="1"/>
              <a:t>kBRL</a:t>
            </a:r>
            <a:endParaRPr lang="pt-BR" sz="33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BB68F-CF54-411C-8065-AC52F6B321EB}"/>
              </a:ext>
            </a:extLst>
          </p:cNvPr>
          <p:cNvSpPr txBox="1"/>
          <p:nvPr/>
        </p:nvSpPr>
        <p:spPr>
          <a:xfrm>
            <a:off x="2859881" y="1794242"/>
            <a:ext cx="3236119" cy="389590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Performance do </a:t>
            </a:r>
            <a:r>
              <a:rPr lang="en-US" b="1" dirty="0" err="1"/>
              <a:t>Contrato</a:t>
            </a:r>
            <a:endParaRPr lang="pt-BR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A2EDB-1E24-4C9C-B23C-B57EDBC6B601}"/>
              </a:ext>
            </a:extLst>
          </p:cNvPr>
          <p:cNvSpPr/>
          <p:nvPr/>
        </p:nvSpPr>
        <p:spPr>
          <a:xfrm>
            <a:off x="5779293" y="2794957"/>
            <a:ext cx="4845843" cy="15734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E165DA-B748-4EBB-9A6B-AF521A5134B1}"/>
              </a:ext>
            </a:extLst>
          </p:cNvPr>
          <p:cNvSpPr/>
          <p:nvPr/>
        </p:nvSpPr>
        <p:spPr>
          <a:xfrm>
            <a:off x="3010364" y="1665491"/>
            <a:ext cx="3121356" cy="6145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DCAF97-AB15-4D3E-80C2-EBAF2C0DD554}"/>
              </a:ext>
            </a:extLst>
          </p:cNvPr>
          <p:cNvSpPr/>
          <p:nvPr/>
        </p:nvSpPr>
        <p:spPr>
          <a:xfrm>
            <a:off x="3049654" y="2802009"/>
            <a:ext cx="2729639" cy="15664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6939F9-A1A8-477C-B330-08FC1FB33B8A}"/>
              </a:ext>
            </a:extLst>
          </p:cNvPr>
          <p:cNvSpPr/>
          <p:nvPr/>
        </p:nvSpPr>
        <p:spPr>
          <a:xfrm>
            <a:off x="3171825" y="5416889"/>
            <a:ext cx="7453311" cy="12792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53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Trilha de Vapor</vt:lpstr>
      <vt:lpstr>BOOTCAMP FIAP Grupo fjmt  MANUTENÇÃO Como ATIVO Estratégico</vt:lpstr>
      <vt:lpstr>O TIME</vt:lpstr>
      <vt:lpstr>O cliente</vt:lpstr>
      <vt:lpstr>O problema</vt:lpstr>
      <vt:lpstr>A proposta</vt:lpstr>
      <vt:lpstr>Prévia de modelos e validação de hipóteses</vt:lpstr>
      <vt:lpstr>benefícios</vt:lpstr>
      <vt:lpstr>REVISÃO DE DASHBOARD</vt:lpstr>
      <vt:lpstr>REVISÃO DE DASHBOARD</vt:lpstr>
      <vt:lpstr>conclusÕes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FIAP Grupo fjmt  MANUTENÇÃO Como ATIVO Estratégico</dc:title>
  <dc:creator>Jurandir Ventura</dc:creator>
  <cp:lastModifiedBy>Jurandir Ventura</cp:lastModifiedBy>
  <cp:revision>1</cp:revision>
  <dcterms:created xsi:type="dcterms:W3CDTF">2020-09-26T20:19:17Z</dcterms:created>
  <dcterms:modified xsi:type="dcterms:W3CDTF">2020-09-26T20:20:32Z</dcterms:modified>
</cp:coreProperties>
</file>