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Rubik Bold" charset="1" panose="00000800000000000000"/>
      <p:regular r:id="rId23"/>
    </p:embeddedFont>
    <p:embeddedFont>
      <p:font typeface="Arimo" charset="1" panose="020B0604020202020204"/>
      <p:regular r:id="rId24"/>
    </p:embeddedFont>
    <p:embeddedFont>
      <p:font typeface="Rubik Light" charset="1" panose="00000400000000000000"/>
      <p:regular r:id="rId25"/>
    </p:embeddedFont>
    <p:embeddedFont>
      <p:font typeface="Rubik Medium" charset="1" panose="00000600000000000000"/>
      <p:regular r:id="rId26"/>
    </p:embeddedFont>
    <p:embeddedFont>
      <p:font typeface="Rubik" charset="1" panose="00000000000000000000"/>
      <p:regular r:id="rId27"/>
    </p:embeddedFont>
    <p:embeddedFont>
      <p:font typeface="Alice Bold" charset="1" panose="00000500000000000000"/>
      <p:regular r:id="rId28"/>
    </p:embeddedFont>
    <p:embeddedFont>
      <p:font typeface="Times New Roman" charset="1" panose="02030502070405020303"/>
      <p:regular r:id="rId29"/>
    </p:embeddedFont>
    <p:embeddedFont>
      <p:font typeface="Times New Roman Bold" charset="1" panose="02030802070405020303"/>
      <p:regular r:id="rId30"/>
    </p:embeddedFont>
    <p:embeddedFont>
      <p:font typeface="Montserrat Classic" charset="1" panose="000005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 Id="rId8"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 Id="rId8"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2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5.pn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http://lookerstudio" TargetMode="External" Type="http://schemas.openxmlformats.org/officeDocument/2006/relationships/hyperlink"/><Relationship Id="rId7" Target="http://github" TargetMode="External" Type="http://schemas.openxmlformats.org/officeDocument/2006/relationships/hyperlink"/><Relationship Id="rId8" Target="https://drive.google.com/file/d/1chIT55HJga_9TEzIs_rkYE5ADYqIq2w-/view?usp=sharing" TargetMode="External" Type="http://schemas.openxmlformats.org/officeDocument/2006/relationships/hyperlink"/><Relationship Id="rId9" Target="https://drive.google.com/file/d/1chIT55HJga_9TEzIs_rkYE5ADYqIq2w-/view?usp=sharing"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https://www.life-global.org/certificate/36d120a7-a433-4d0d-8de0-a989e11ac4fd" TargetMode="External" Type="http://schemas.openxmlformats.org/officeDocument/2006/relationships/hyperlink"/><Relationship Id="rId5" Target="https://www.life-global.org/certificate/3d60213d-9910-4a20-8658-06e9f45a4c81"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https://www.canva.com/design/DAGaxpF9gLg/dS2y7Yu5eqR__jBoFHoDuw/edit" TargetMode="External" Type="http://schemas.openxmlformats.org/officeDocument/2006/relationships/hyperlink"/><Relationship Id="rId5" Target="https://drive.google.com/file/d/1chIT55HJga_9TEzIs_rkYE5ADYqIq2w-/view?usp=sharing"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191" r="0" b="-9191"/>
            </a:stretch>
          </a:blipFill>
        </p:spPr>
      </p:sp>
      <p:sp>
        <p:nvSpPr>
          <p:cNvPr name="Freeform 3" id="3"/>
          <p:cNvSpPr/>
          <p:nvPr/>
        </p:nvSpPr>
        <p:spPr>
          <a:xfrm flipH="false" flipV="false" rot="0">
            <a:off x="699840" y="37296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109" r="0" b="-109"/>
            </a:stretch>
          </a:blipFill>
        </p:spPr>
      </p:sp>
      <p:sp>
        <p:nvSpPr>
          <p:cNvPr name="TextBox 4" id="4"/>
          <p:cNvSpPr txBox="true"/>
          <p:nvPr/>
        </p:nvSpPr>
        <p:spPr>
          <a:xfrm rot="0">
            <a:off x="1127520" y="3283920"/>
            <a:ext cx="12294720" cy="1888560"/>
          </a:xfrm>
          <a:prstGeom prst="rect">
            <a:avLst/>
          </a:prstGeom>
        </p:spPr>
        <p:txBody>
          <a:bodyPr anchor="t" rtlCol="false" tIns="0" lIns="0" bIns="0" rIns="0">
            <a:spAutoFit/>
          </a:bodyPr>
          <a:lstStyle/>
          <a:p>
            <a:pPr algn="l">
              <a:lnSpc>
                <a:spcPts val="3359"/>
              </a:lnSpc>
            </a:pPr>
            <a:r>
              <a:rPr lang="en-US" b="true" sz="2799" spc="-1">
                <a:solidFill>
                  <a:srgbClr val="FFFFFF"/>
                </a:solidFill>
                <a:latin typeface="Rubik Bold"/>
                <a:ea typeface="Rubik Bold"/>
                <a:cs typeface="Rubik Bold"/>
                <a:sym typeface="Rubik Bold"/>
              </a:rPr>
              <a:t>Performance Analytics</a:t>
            </a:r>
          </a:p>
          <a:p>
            <a:pPr algn="l">
              <a:lnSpc>
                <a:spcPts val="3359"/>
              </a:lnSpc>
            </a:pPr>
            <a:r>
              <a:rPr lang="en-US" b="true" sz="2799" spc="-1">
                <a:solidFill>
                  <a:srgbClr val="FFFFFF"/>
                </a:solidFill>
                <a:latin typeface="Rubik Bold"/>
                <a:ea typeface="Rubik Bold"/>
                <a:cs typeface="Rubik Bold"/>
                <a:sym typeface="Rubik Bold"/>
              </a:rPr>
              <a:t>-----------------------------------------</a:t>
            </a:r>
          </a:p>
          <a:p>
            <a:pPr algn="l">
              <a:lnSpc>
                <a:spcPts val="3359"/>
              </a:lnSpc>
            </a:pPr>
            <a:r>
              <a:rPr lang="en-US" b="true" sz="2799" spc="-1">
                <a:solidFill>
                  <a:srgbClr val="FFFFFF"/>
                </a:solidFill>
                <a:latin typeface="Rubik Bold"/>
                <a:ea typeface="Rubik Bold"/>
                <a:cs typeface="Rubik Bold"/>
                <a:sym typeface="Rubik Bold"/>
              </a:rPr>
              <a:t>Analisis kinerja bisnis Kimia Farma</a:t>
            </a:r>
          </a:p>
          <a:p>
            <a:pPr algn="l">
              <a:lnSpc>
                <a:spcPts val="3359"/>
              </a:lnSpc>
            </a:pPr>
            <a:r>
              <a:rPr lang="en-US" b="true" sz="2799" spc="-1">
                <a:solidFill>
                  <a:srgbClr val="FFFFFF"/>
                </a:solidFill>
                <a:latin typeface="Rubik Bold"/>
                <a:ea typeface="Rubik Bold"/>
                <a:cs typeface="Rubik Bold"/>
                <a:sym typeface="Rubik Bold"/>
              </a:rPr>
              <a:t>Tahun 2020-2023</a:t>
            </a:r>
          </a:p>
        </p:txBody>
      </p:sp>
      <p:sp>
        <p:nvSpPr>
          <p:cNvPr name="TextBox 5" id="5"/>
          <p:cNvSpPr txBox="true"/>
          <p:nvPr/>
        </p:nvSpPr>
        <p:spPr>
          <a:xfrm rot="0">
            <a:off x="1127520" y="6332790"/>
            <a:ext cx="14394960" cy="962970"/>
          </a:xfrm>
          <a:prstGeom prst="rect">
            <a:avLst/>
          </a:prstGeom>
        </p:spPr>
        <p:txBody>
          <a:bodyPr anchor="t" rtlCol="false" tIns="0" lIns="0" bIns="0" rIns="0">
            <a:spAutoFit/>
          </a:bodyPr>
          <a:lstStyle/>
          <a:p>
            <a:pPr algn="l">
              <a:lnSpc>
                <a:spcPts val="5999"/>
              </a:lnSpc>
            </a:pPr>
            <a:r>
              <a:rPr lang="en-US" sz="4999" spc="-2">
                <a:solidFill>
                  <a:srgbClr val="FFFFFF"/>
                </a:solidFill>
                <a:latin typeface="Arimo"/>
                <a:ea typeface="Arimo"/>
                <a:cs typeface="Arimo"/>
                <a:sym typeface="Arimo"/>
              </a:rPr>
              <a:t>Kimia Farma - Big Data Analytics</a:t>
            </a:r>
          </a:p>
        </p:txBody>
      </p:sp>
      <p:grpSp>
        <p:nvGrpSpPr>
          <p:cNvPr name="Group 6" id="6"/>
          <p:cNvGrpSpPr/>
          <p:nvPr/>
        </p:nvGrpSpPr>
        <p:grpSpPr>
          <a:xfrm rot="0">
            <a:off x="13514400" y="-1244160"/>
            <a:ext cx="6269040" cy="6101280"/>
            <a:chOff x="0" y="0"/>
            <a:chExt cx="8358720" cy="8135040"/>
          </a:xfrm>
        </p:grpSpPr>
        <p:sp>
          <p:nvSpPr>
            <p:cNvPr name="Freeform 7" id="7"/>
            <p:cNvSpPr/>
            <p:nvPr/>
          </p:nvSpPr>
          <p:spPr>
            <a:xfrm flipH="false" flipV="false" rot="0">
              <a:off x="0" y="0"/>
              <a:ext cx="8358759" cy="8134985"/>
            </a:xfrm>
            <a:custGeom>
              <a:avLst/>
              <a:gdLst/>
              <a:ahLst/>
              <a:cxnLst/>
              <a:rect r="r" b="b" t="t" l="l"/>
              <a:pathLst>
                <a:path h="8134985" w="8358759">
                  <a:moveTo>
                    <a:pt x="0" y="4067556"/>
                  </a:moveTo>
                  <a:cubicBezTo>
                    <a:pt x="0" y="1821053"/>
                    <a:pt x="1871218" y="0"/>
                    <a:pt x="4179316" y="0"/>
                  </a:cubicBezTo>
                  <a:cubicBezTo>
                    <a:pt x="6487414" y="0"/>
                    <a:pt x="8358759" y="1821053"/>
                    <a:pt x="8358759" y="4067556"/>
                  </a:cubicBezTo>
                  <a:cubicBezTo>
                    <a:pt x="8358759" y="6314059"/>
                    <a:pt x="6487541" y="8134985"/>
                    <a:pt x="4179316" y="8134985"/>
                  </a:cubicBezTo>
                  <a:cubicBezTo>
                    <a:pt x="1871091" y="8134985"/>
                    <a:pt x="0" y="6313932"/>
                    <a:pt x="0" y="4067556"/>
                  </a:cubicBezTo>
                  <a:close/>
                </a:path>
              </a:pathLst>
            </a:custGeom>
            <a:solidFill>
              <a:srgbClr val="FFAB40"/>
            </a:solidFill>
          </p:spPr>
        </p:sp>
      </p:grpSp>
      <p:sp>
        <p:nvSpPr>
          <p:cNvPr name="TextBox 8" id="8"/>
          <p:cNvSpPr txBox="true"/>
          <p:nvPr/>
        </p:nvSpPr>
        <p:spPr>
          <a:xfrm rot="0">
            <a:off x="3629520" y="407745"/>
            <a:ext cx="732240" cy="1124415"/>
          </a:xfrm>
          <a:prstGeom prst="rect">
            <a:avLst/>
          </a:prstGeom>
        </p:spPr>
        <p:txBody>
          <a:bodyPr anchor="t" rtlCol="false" tIns="0" lIns="0" bIns="0" rIns="0">
            <a:spAutoFit/>
          </a:bodyPr>
          <a:lstStyle/>
          <a:p>
            <a:pPr algn="l">
              <a:lnSpc>
                <a:spcPts val="7200"/>
              </a:lnSpc>
            </a:pPr>
            <a:r>
              <a:rPr lang="en-US" sz="6000" spc="-1">
                <a:solidFill>
                  <a:srgbClr val="FFFFFF"/>
                </a:solidFill>
                <a:latin typeface="Arimo"/>
                <a:ea typeface="Arimo"/>
                <a:cs typeface="Arimo"/>
                <a:sym typeface="Arimo"/>
              </a:rPr>
              <a:t>X</a:t>
            </a:r>
          </a:p>
        </p:txBody>
      </p:sp>
      <p:sp>
        <p:nvSpPr>
          <p:cNvPr name="TextBox 9" id="9"/>
          <p:cNvSpPr txBox="true"/>
          <p:nvPr/>
        </p:nvSpPr>
        <p:spPr>
          <a:xfrm rot="0">
            <a:off x="1127520" y="7471830"/>
            <a:ext cx="12497040" cy="1726170"/>
          </a:xfrm>
          <a:prstGeom prst="rect">
            <a:avLst/>
          </a:prstGeom>
        </p:spPr>
        <p:txBody>
          <a:bodyPr anchor="t" rtlCol="false" tIns="0" lIns="0" bIns="0" rIns="0">
            <a:spAutoFit/>
          </a:bodyPr>
          <a:lstStyle/>
          <a:p>
            <a:pPr algn="l">
              <a:lnSpc>
                <a:spcPts val="4800"/>
              </a:lnSpc>
            </a:pPr>
            <a:r>
              <a:rPr lang="en-US" sz="4000" spc="-2">
                <a:solidFill>
                  <a:srgbClr val="FFFFFF"/>
                </a:solidFill>
                <a:latin typeface="Rubik Light"/>
                <a:ea typeface="Rubik Light"/>
                <a:cs typeface="Rubik Light"/>
                <a:sym typeface="Rubik Light"/>
              </a:rPr>
              <a:t>Presented by</a:t>
            </a:r>
          </a:p>
          <a:p>
            <a:pPr algn="l">
              <a:lnSpc>
                <a:spcPts val="7200"/>
              </a:lnSpc>
            </a:pPr>
            <a:r>
              <a:rPr lang="en-US" sz="6000" spc="-1">
                <a:solidFill>
                  <a:srgbClr val="FFFFFF"/>
                </a:solidFill>
                <a:latin typeface="Rubik Light"/>
                <a:ea typeface="Rubik Light"/>
                <a:cs typeface="Rubik Light"/>
                <a:sym typeface="Rubik Light"/>
              </a:rPr>
              <a:t>Nafia Ruwaida Chosyyatillah</a:t>
            </a:r>
          </a:p>
        </p:txBody>
      </p:sp>
      <p:sp>
        <p:nvSpPr>
          <p:cNvPr name="Freeform 10" id="10"/>
          <p:cNvSpPr/>
          <p:nvPr/>
        </p:nvSpPr>
        <p:spPr>
          <a:xfrm flipH="false" flipV="false" rot="0">
            <a:off x="4701600" y="267840"/>
            <a:ext cx="3162960" cy="1138320"/>
          </a:xfrm>
          <a:custGeom>
            <a:avLst/>
            <a:gdLst/>
            <a:ahLst/>
            <a:cxnLst/>
            <a:rect r="r" b="b" t="t" l="l"/>
            <a:pathLst>
              <a:path h="1138320" w="3162960">
                <a:moveTo>
                  <a:pt x="0" y="0"/>
                </a:moveTo>
                <a:lnTo>
                  <a:pt x="3162960" y="0"/>
                </a:lnTo>
                <a:lnTo>
                  <a:pt x="3162960" y="1138320"/>
                </a:lnTo>
                <a:lnTo>
                  <a:pt x="0" y="1138320"/>
                </a:lnTo>
                <a:lnTo>
                  <a:pt x="0" y="0"/>
                </a:lnTo>
                <a:close/>
              </a:path>
            </a:pathLst>
          </a:custGeom>
          <a:blipFill>
            <a:blip r:embed="rId4"/>
            <a:stretch>
              <a:fillRect l="0" t="-15" r="0" b="-15"/>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99"/>
            </a:blip>
            <a:stretch>
              <a:fillRect l="0" t="-9191" r="0" b="-9191"/>
            </a:stretch>
          </a:blipFill>
        </p:spPr>
      </p:sp>
      <p:sp>
        <p:nvSpPr>
          <p:cNvPr name="Freeform 3" id="3"/>
          <p:cNvSpPr/>
          <p:nvPr/>
        </p:nvSpPr>
        <p:spPr>
          <a:xfrm flipH="false" flipV="false" rot="0">
            <a:off x="14635440" y="371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6378" r="0" b="-6403"/>
            </a:stretch>
          </a:blipFill>
        </p:spPr>
      </p:sp>
      <p:grpSp>
        <p:nvGrpSpPr>
          <p:cNvPr name="Group 4" id="4"/>
          <p:cNvGrpSpPr/>
          <p:nvPr/>
        </p:nvGrpSpPr>
        <p:grpSpPr>
          <a:xfrm rot="0">
            <a:off x="4268981" y="2000880"/>
            <a:ext cx="7501718" cy="8267946"/>
            <a:chOff x="0" y="0"/>
            <a:chExt cx="2280684" cy="2513634"/>
          </a:xfrm>
        </p:grpSpPr>
        <p:sp>
          <p:nvSpPr>
            <p:cNvPr name="Freeform 5" id="5"/>
            <p:cNvSpPr/>
            <p:nvPr/>
          </p:nvSpPr>
          <p:spPr>
            <a:xfrm flipH="false" flipV="false" rot="0">
              <a:off x="0" y="0"/>
              <a:ext cx="2280684" cy="2513634"/>
            </a:xfrm>
            <a:custGeom>
              <a:avLst/>
              <a:gdLst/>
              <a:ahLst/>
              <a:cxnLst/>
              <a:rect r="r" b="b" t="t" l="l"/>
              <a:pathLst>
                <a:path h="2513634" w="2280684">
                  <a:moveTo>
                    <a:pt x="29929" y="0"/>
                  </a:moveTo>
                  <a:lnTo>
                    <a:pt x="2250755" y="0"/>
                  </a:lnTo>
                  <a:cubicBezTo>
                    <a:pt x="2258693" y="0"/>
                    <a:pt x="2266305" y="3153"/>
                    <a:pt x="2271918" y="8766"/>
                  </a:cubicBezTo>
                  <a:cubicBezTo>
                    <a:pt x="2277531" y="14379"/>
                    <a:pt x="2280684" y="21991"/>
                    <a:pt x="2280684" y="29929"/>
                  </a:cubicBezTo>
                  <a:lnTo>
                    <a:pt x="2280684" y="2483706"/>
                  </a:lnTo>
                  <a:cubicBezTo>
                    <a:pt x="2280684" y="2491643"/>
                    <a:pt x="2277531" y="2499256"/>
                    <a:pt x="2271918" y="2504868"/>
                  </a:cubicBezTo>
                  <a:cubicBezTo>
                    <a:pt x="2266305" y="2510481"/>
                    <a:pt x="2258693" y="2513634"/>
                    <a:pt x="2250755" y="2513634"/>
                  </a:cubicBezTo>
                  <a:lnTo>
                    <a:pt x="29929" y="2513634"/>
                  </a:lnTo>
                  <a:cubicBezTo>
                    <a:pt x="13399" y="2513634"/>
                    <a:pt x="0" y="2500235"/>
                    <a:pt x="0" y="2483706"/>
                  </a:cubicBezTo>
                  <a:lnTo>
                    <a:pt x="0" y="29929"/>
                  </a:lnTo>
                  <a:cubicBezTo>
                    <a:pt x="0" y="13399"/>
                    <a:pt x="13399" y="0"/>
                    <a:pt x="29929" y="0"/>
                  </a:cubicBezTo>
                  <a:close/>
                </a:path>
              </a:pathLst>
            </a:custGeom>
            <a:solidFill>
              <a:srgbClr val="FFFFFF"/>
            </a:solidFill>
            <a:ln w="180975" cap="rnd">
              <a:solidFill>
                <a:srgbClr val="CB987A"/>
              </a:solidFill>
              <a:prstDash val="solid"/>
              <a:round/>
            </a:ln>
          </p:spPr>
        </p:sp>
        <p:sp>
          <p:nvSpPr>
            <p:cNvPr name="TextBox 6" id="6"/>
            <p:cNvSpPr txBox="true"/>
            <p:nvPr/>
          </p:nvSpPr>
          <p:spPr>
            <a:xfrm>
              <a:off x="0" y="-38100"/>
              <a:ext cx="2280684" cy="2551734"/>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7" id="7"/>
          <p:cNvSpPr/>
          <p:nvPr/>
        </p:nvSpPr>
        <p:spPr>
          <a:xfrm flipH="false" flipV="false" rot="0">
            <a:off x="4525121" y="2211654"/>
            <a:ext cx="5642363" cy="7859359"/>
          </a:xfrm>
          <a:custGeom>
            <a:avLst/>
            <a:gdLst/>
            <a:ahLst/>
            <a:cxnLst/>
            <a:rect r="r" b="b" t="t" l="l"/>
            <a:pathLst>
              <a:path h="7859359" w="5642363">
                <a:moveTo>
                  <a:pt x="0" y="0"/>
                </a:moveTo>
                <a:lnTo>
                  <a:pt x="5642364" y="0"/>
                </a:lnTo>
                <a:lnTo>
                  <a:pt x="5642364" y="7859359"/>
                </a:lnTo>
                <a:lnTo>
                  <a:pt x="0" y="7859359"/>
                </a:lnTo>
                <a:lnTo>
                  <a:pt x="0" y="0"/>
                </a:lnTo>
                <a:close/>
              </a:path>
            </a:pathLst>
          </a:custGeom>
          <a:blipFill>
            <a:blip r:embed="rId4"/>
            <a:stretch>
              <a:fillRect l="0" t="0" r="-2470" b="0"/>
            </a:stretch>
          </a:blipFill>
        </p:spPr>
      </p:sp>
      <p:sp>
        <p:nvSpPr>
          <p:cNvPr name="TextBox 8" id="8"/>
          <p:cNvSpPr txBox="true"/>
          <p:nvPr/>
        </p:nvSpPr>
        <p:spPr>
          <a:xfrm rot="0">
            <a:off x="772560" y="986235"/>
            <a:ext cx="16742160" cy="1014645"/>
          </a:xfrm>
          <a:prstGeom prst="rect">
            <a:avLst/>
          </a:prstGeom>
        </p:spPr>
        <p:txBody>
          <a:bodyPr anchor="t" rtlCol="false" tIns="0" lIns="0" bIns="0" rIns="0">
            <a:spAutoFit/>
          </a:bodyPr>
          <a:lstStyle/>
          <a:p>
            <a:pPr algn="l" marL="1417500" indent="-708750" lvl="1">
              <a:lnSpc>
                <a:spcPts val="6480"/>
              </a:lnSpc>
              <a:buAutoNum type="arabicPeriod" startAt="1"/>
            </a:pPr>
            <a:r>
              <a:rPr lang="en-US" b="true" sz="5400" spc="-1">
                <a:solidFill>
                  <a:srgbClr val="000000"/>
                </a:solidFill>
                <a:latin typeface="Rubik Bold"/>
                <a:ea typeface="Rubik Bold"/>
                <a:cs typeface="Rubik Bold"/>
                <a:sym typeface="Rubik Bold"/>
              </a:rPr>
              <a:t>BigQuery Syntax</a:t>
            </a:r>
          </a:p>
        </p:txBody>
      </p:sp>
    </p:spTree>
  </p:cSld>
  <p:clrMapOvr>
    <a:masterClrMapping/>
  </p:clrMapOvr>
  <p:transition spd="fast">
    <p:circl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99"/>
            </a:blip>
            <a:stretch>
              <a:fillRect l="0" t="-9191" r="0" b="-9191"/>
            </a:stretch>
          </a:blipFill>
        </p:spPr>
      </p:sp>
      <p:sp>
        <p:nvSpPr>
          <p:cNvPr name="Freeform 3" id="3"/>
          <p:cNvSpPr/>
          <p:nvPr/>
        </p:nvSpPr>
        <p:spPr>
          <a:xfrm flipH="false" flipV="false" rot="0">
            <a:off x="14635440" y="371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6378" r="0" b="-6403"/>
            </a:stretch>
          </a:blipFill>
        </p:spPr>
      </p:sp>
      <p:sp>
        <p:nvSpPr>
          <p:cNvPr name="Freeform 4" id="4"/>
          <p:cNvSpPr/>
          <p:nvPr/>
        </p:nvSpPr>
        <p:spPr>
          <a:xfrm flipH="false" flipV="false" rot="0">
            <a:off x="368349" y="2405995"/>
            <a:ext cx="10434974" cy="1811496"/>
          </a:xfrm>
          <a:custGeom>
            <a:avLst/>
            <a:gdLst/>
            <a:ahLst/>
            <a:cxnLst/>
            <a:rect r="r" b="b" t="t" l="l"/>
            <a:pathLst>
              <a:path h="1811496" w="10434974">
                <a:moveTo>
                  <a:pt x="0" y="0"/>
                </a:moveTo>
                <a:lnTo>
                  <a:pt x="10434974" y="0"/>
                </a:lnTo>
                <a:lnTo>
                  <a:pt x="10434974" y="1811497"/>
                </a:lnTo>
                <a:lnTo>
                  <a:pt x="0" y="1811497"/>
                </a:lnTo>
                <a:lnTo>
                  <a:pt x="0" y="0"/>
                </a:lnTo>
                <a:close/>
              </a:path>
            </a:pathLst>
          </a:custGeom>
          <a:blipFill>
            <a:blip r:embed="rId4"/>
            <a:stretch>
              <a:fillRect l="0" t="0" r="0" b="0"/>
            </a:stretch>
          </a:blipFill>
        </p:spPr>
      </p:sp>
      <p:sp>
        <p:nvSpPr>
          <p:cNvPr name="Freeform 5" id="5"/>
          <p:cNvSpPr/>
          <p:nvPr/>
        </p:nvSpPr>
        <p:spPr>
          <a:xfrm flipH="false" flipV="false" rot="0">
            <a:off x="368349" y="4736756"/>
            <a:ext cx="3441468" cy="597434"/>
          </a:xfrm>
          <a:custGeom>
            <a:avLst/>
            <a:gdLst/>
            <a:ahLst/>
            <a:cxnLst/>
            <a:rect r="r" b="b" t="t" l="l"/>
            <a:pathLst>
              <a:path h="597434" w="3441468">
                <a:moveTo>
                  <a:pt x="0" y="0"/>
                </a:moveTo>
                <a:lnTo>
                  <a:pt x="3441468" y="0"/>
                </a:lnTo>
                <a:lnTo>
                  <a:pt x="3441468" y="597433"/>
                </a:lnTo>
                <a:lnTo>
                  <a:pt x="0" y="597433"/>
                </a:lnTo>
                <a:lnTo>
                  <a:pt x="0" y="0"/>
                </a:lnTo>
                <a:close/>
              </a:path>
            </a:pathLst>
          </a:custGeom>
          <a:blipFill>
            <a:blip r:embed="rId5"/>
            <a:stretch>
              <a:fillRect l="0" t="0" r="0" b="0"/>
            </a:stretch>
          </a:blipFill>
        </p:spPr>
      </p:sp>
      <p:sp>
        <p:nvSpPr>
          <p:cNvPr name="Freeform 6" id="6"/>
          <p:cNvSpPr/>
          <p:nvPr/>
        </p:nvSpPr>
        <p:spPr>
          <a:xfrm flipH="false" flipV="false" rot="0">
            <a:off x="368349" y="5817070"/>
            <a:ext cx="3369324" cy="597434"/>
          </a:xfrm>
          <a:custGeom>
            <a:avLst/>
            <a:gdLst/>
            <a:ahLst/>
            <a:cxnLst/>
            <a:rect r="r" b="b" t="t" l="l"/>
            <a:pathLst>
              <a:path h="597434" w="3369324">
                <a:moveTo>
                  <a:pt x="0" y="0"/>
                </a:moveTo>
                <a:lnTo>
                  <a:pt x="3369324" y="0"/>
                </a:lnTo>
                <a:lnTo>
                  <a:pt x="3369324" y="597434"/>
                </a:lnTo>
                <a:lnTo>
                  <a:pt x="0" y="597434"/>
                </a:lnTo>
                <a:lnTo>
                  <a:pt x="0" y="0"/>
                </a:lnTo>
                <a:close/>
              </a:path>
            </a:pathLst>
          </a:custGeom>
          <a:blipFill>
            <a:blip r:embed="rId6"/>
            <a:stretch>
              <a:fillRect l="-3291" t="0" r="-3291" b="0"/>
            </a:stretch>
          </a:blipFill>
        </p:spPr>
      </p:sp>
      <p:sp>
        <p:nvSpPr>
          <p:cNvPr name="Freeform 7" id="7"/>
          <p:cNvSpPr/>
          <p:nvPr/>
        </p:nvSpPr>
        <p:spPr>
          <a:xfrm flipH="false" flipV="false" rot="0">
            <a:off x="368349" y="6981439"/>
            <a:ext cx="3441468" cy="612767"/>
          </a:xfrm>
          <a:custGeom>
            <a:avLst/>
            <a:gdLst/>
            <a:ahLst/>
            <a:cxnLst/>
            <a:rect r="r" b="b" t="t" l="l"/>
            <a:pathLst>
              <a:path h="612767" w="3441468">
                <a:moveTo>
                  <a:pt x="0" y="0"/>
                </a:moveTo>
                <a:lnTo>
                  <a:pt x="3441468" y="0"/>
                </a:lnTo>
                <a:lnTo>
                  <a:pt x="3441468" y="612766"/>
                </a:lnTo>
                <a:lnTo>
                  <a:pt x="0" y="612766"/>
                </a:lnTo>
                <a:lnTo>
                  <a:pt x="0" y="0"/>
                </a:lnTo>
                <a:close/>
              </a:path>
            </a:pathLst>
          </a:custGeom>
          <a:blipFill>
            <a:blip r:embed="rId7"/>
            <a:stretch>
              <a:fillRect l="0" t="0" r="0" b="0"/>
            </a:stretch>
          </a:blipFill>
        </p:spPr>
      </p:sp>
      <p:grpSp>
        <p:nvGrpSpPr>
          <p:cNvPr name="Group 8" id="8"/>
          <p:cNvGrpSpPr/>
          <p:nvPr/>
        </p:nvGrpSpPr>
        <p:grpSpPr>
          <a:xfrm rot="0">
            <a:off x="4021580" y="4960442"/>
            <a:ext cx="1036137" cy="10361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097A7"/>
            </a:solidFill>
          </p:spPr>
        </p:sp>
        <p:sp>
          <p:nvSpPr>
            <p:cNvPr name="TextBox 10" id="10"/>
            <p:cNvSpPr txBox="true"/>
            <p:nvPr/>
          </p:nvSpPr>
          <p:spPr>
            <a:xfrm>
              <a:off x="0" y="50800"/>
              <a:ext cx="711200" cy="558800"/>
            </a:xfrm>
            <a:prstGeom prst="rect">
              <a:avLst/>
            </a:prstGeom>
          </p:spPr>
          <p:txBody>
            <a:bodyPr anchor="ctr" rtlCol="false" tIns="50800" lIns="50800" bIns="50800" rIns="50800"/>
            <a:lstStyle/>
            <a:p>
              <a:pPr algn="ctr">
                <a:lnSpc>
                  <a:spcPts val="4320"/>
                </a:lnSpc>
              </a:pPr>
            </a:p>
          </p:txBody>
        </p:sp>
      </p:grpSp>
      <p:sp>
        <p:nvSpPr>
          <p:cNvPr name="Freeform 11" id="11"/>
          <p:cNvSpPr/>
          <p:nvPr/>
        </p:nvSpPr>
        <p:spPr>
          <a:xfrm flipH="false" flipV="false" rot="0">
            <a:off x="368349" y="8163396"/>
            <a:ext cx="3441468" cy="612767"/>
          </a:xfrm>
          <a:custGeom>
            <a:avLst/>
            <a:gdLst/>
            <a:ahLst/>
            <a:cxnLst/>
            <a:rect r="r" b="b" t="t" l="l"/>
            <a:pathLst>
              <a:path h="612767" w="3441468">
                <a:moveTo>
                  <a:pt x="0" y="0"/>
                </a:moveTo>
                <a:lnTo>
                  <a:pt x="3441468" y="0"/>
                </a:lnTo>
                <a:lnTo>
                  <a:pt x="3441468" y="612766"/>
                </a:lnTo>
                <a:lnTo>
                  <a:pt x="0" y="612766"/>
                </a:lnTo>
                <a:lnTo>
                  <a:pt x="0" y="0"/>
                </a:lnTo>
                <a:close/>
              </a:path>
            </a:pathLst>
          </a:custGeom>
          <a:blipFill>
            <a:blip r:embed="rId8"/>
            <a:stretch>
              <a:fillRect l="0" t="0" r="0" b="0"/>
            </a:stretch>
          </a:blipFill>
        </p:spPr>
      </p:sp>
      <p:sp>
        <p:nvSpPr>
          <p:cNvPr name="TextBox 12" id="12"/>
          <p:cNvSpPr txBox="true"/>
          <p:nvPr/>
        </p:nvSpPr>
        <p:spPr>
          <a:xfrm rot="0">
            <a:off x="368349" y="493500"/>
            <a:ext cx="16742160" cy="828675"/>
          </a:xfrm>
          <a:prstGeom prst="rect">
            <a:avLst/>
          </a:prstGeom>
        </p:spPr>
        <p:txBody>
          <a:bodyPr anchor="t" rtlCol="false" tIns="0" lIns="0" bIns="0" rIns="0">
            <a:spAutoFit/>
          </a:bodyPr>
          <a:lstStyle/>
          <a:p>
            <a:pPr algn="l">
              <a:lnSpc>
                <a:spcPts val="6480"/>
              </a:lnSpc>
            </a:pPr>
            <a:r>
              <a:rPr lang="en-US" b="true" sz="5400" spc="-1">
                <a:solidFill>
                  <a:srgbClr val="000000"/>
                </a:solidFill>
                <a:latin typeface="Rubik Bold"/>
                <a:ea typeface="Rubik Bold"/>
                <a:cs typeface="Rubik Bold"/>
                <a:sym typeface="Rubik Bold"/>
              </a:rPr>
              <a:t>Dashboard  Performance Analytics</a:t>
            </a:r>
          </a:p>
        </p:txBody>
      </p:sp>
      <p:sp>
        <p:nvSpPr>
          <p:cNvPr name="TextBox 13" id="13"/>
          <p:cNvSpPr txBox="true"/>
          <p:nvPr/>
        </p:nvSpPr>
        <p:spPr>
          <a:xfrm rot="0">
            <a:off x="368349" y="1508215"/>
            <a:ext cx="7881543" cy="599440"/>
          </a:xfrm>
          <a:prstGeom prst="rect">
            <a:avLst/>
          </a:prstGeom>
        </p:spPr>
        <p:txBody>
          <a:bodyPr anchor="t" rtlCol="false" tIns="0" lIns="0" bIns="0" rIns="0">
            <a:spAutoFit/>
          </a:bodyPr>
          <a:lstStyle/>
          <a:p>
            <a:pPr algn="l">
              <a:lnSpc>
                <a:spcPts val="4759"/>
              </a:lnSpc>
            </a:pPr>
            <a:r>
              <a:rPr lang="en-US" sz="3399">
                <a:solidFill>
                  <a:srgbClr val="FFAB40"/>
                </a:solidFill>
                <a:latin typeface="Alice Bold"/>
                <a:ea typeface="Alice Bold"/>
                <a:cs typeface="Alice Bold"/>
                <a:sym typeface="Alice Bold"/>
              </a:rPr>
              <a:t>Summary 2020 - 2023</a:t>
            </a:r>
          </a:p>
        </p:txBody>
      </p:sp>
      <p:sp>
        <p:nvSpPr>
          <p:cNvPr name="TextBox 14" id="14"/>
          <p:cNvSpPr txBox="true"/>
          <p:nvPr/>
        </p:nvSpPr>
        <p:spPr>
          <a:xfrm rot="0">
            <a:off x="368349" y="4440807"/>
            <a:ext cx="2534526" cy="203299"/>
          </a:xfrm>
          <a:prstGeom prst="rect">
            <a:avLst/>
          </a:prstGeom>
        </p:spPr>
        <p:txBody>
          <a:bodyPr anchor="t" rtlCol="false" tIns="0" lIns="0" bIns="0" rIns="0">
            <a:spAutoFit/>
          </a:bodyPr>
          <a:lstStyle/>
          <a:p>
            <a:pPr algn="l">
              <a:lnSpc>
                <a:spcPts val="1530"/>
              </a:lnSpc>
            </a:pPr>
            <a:r>
              <a:rPr lang="en-US" sz="1093">
                <a:solidFill>
                  <a:srgbClr val="FFAB40"/>
                </a:solidFill>
                <a:latin typeface="Alice Bold"/>
                <a:ea typeface="Alice Bold"/>
                <a:cs typeface="Alice Bold"/>
                <a:sym typeface="Alice Bold"/>
              </a:rPr>
              <a:t>Summary 2020</a:t>
            </a:r>
          </a:p>
        </p:txBody>
      </p:sp>
      <p:sp>
        <p:nvSpPr>
          <p:cNvPr name="TextBox 15" id="15"/>
          <p:cNvSpPr txBox="true"/>
          <p:nvPr/>
        </p:nvSpPr>
        <p:spPr>
          <a:xfrm rot="0">
            <a:off x="368349" y="5521122"/>
            <a:ext cx="2534526" cy="203299"/>
          </a:xfrm>
          <a:prstGeom prst="rect">
            <a:avLst/>
          </a:prstGeom>
        </p:spPr>
        <p:txBody>
          <a:bodyPr anchor="t" rtlCol="false" tIns="0" lIns="0" bIns="0" rIns="0">
            <a:spAutoFit/>
          </a:bodyPr>
          <a:lstStyle/>
          <a:p>
            <a:pPr algn="l">
              <a:lnSpc>
                <a:spcPts val="1530"/>
              </a:lnSpc>
            </a:pPr>
            <a:r>
              <a:rPr lang="en-US" sz="1093">
                <a:solidFill>
                  <a:srgbClr val="FFAB40"/>
                </a:solidFill>
                <a:latin typeface="Alice Bold"/>
                <a:ea typeface="Alice Bold"/>
                <a:cs typeface="Alice Bold"/>
                <a:sym typeface="Alice Bold"/>
              </a:rPr>
              <a:t>Summary 2021</a:t>
            </a:r>
          </a:p>
        </p:txBody>
      </p:sp>
      <p:sp>
        <p:nvSpPr>
          <p:cNvPr name="TextBox 16" id="16"/>
          <p:cNvSpPr txBox="true"/>
          <p:nvPr/>
        </p:nvSpPr>
        <p:spPr>
          <a:xfrm rot="0">
            <a:off x="368349" y="6605004"/>
            <a:ext cx="3325664" cy="254865"/>
          </a:xfrm>
          <a:prstGeom prst="rect">
            <a:avLst/>
          </a:prstGeom>
        </p:spPr>
        <p:txBody>
          <a:bodyPr anchor="t" rtlCol="false" tIns="0" lIns="0" bIns="0" rIns="0">
            <a:spAutoFit/>
          </a:bodyPr>
          <a:lstStyle/>
          <a:p>
            <a:pPr algn="l">
              <a:lnSpc>
                <a:spcPts val="2008"/>
              </a:lnSpc>
            </a:pPr>
            <a:r>
              <a:rPr lang="en-US" sz="1434">
                <a:solidFill>
                  <a:srgbClr val="FFAB40"/>
                </a:solidFill>
                <a:latin typeface="Alice Bold"/>
                <a:ea typeface="Alice Bold"/>
                <a:cs typeface="Alice Bold"/>
                <a:sym typeface="Alice Bold"/>
              </a:rPr>
              <a:t>Summary 2022</a:t>
            </a:r>
          </a:p>
        </p:txBody>
      </p:sp>
      <p:sp>
        <p:nvSpPr>
          <p:cNvPr name="TextBox 17" id="17"/>
          <p:cNvSpPr txBox="true"/>
          <p:nvPr/>
        </p:nvSpPr>
        <p:spPr>
          <a:xfrm rot="0">
            <a:off x="5267267" y="4284167"/>
            <a:ext cx="12700816" cy="6631305"/>
          </a:xfrm>
          <a:prstGeom prst="rect">
            <a:avLst/>
          </a:prstGeom>
        </p:spPr>
        <p:txBody>
          <a:bodyPr anchor="t" rtlCol="false" tIns="0" lIns="0" bIns="0" rIns="0">
            <a:spAutoFit/>
          </a:bodyPr>
          <a:lstStyle/>
          <a:p>
            <a:pPr algn="just" marL="388620" indent="-194310" lvl="1">
              <a:lnSpc>
                <a:spcPts val="2520"/>
              </a:lnSpc>
              <a:buFont typeface="Arial"/>
              <a:buChar char="•"/>
            </a:pPr>
            <a:r>
              <a:rPr lang="en-US" sz="1800">
                <a:solidFill>
                  <a:srgbClr val="000000"/>
                </a:solidFill>
                <a:latin typeface="Times New Roman"/>
                <a:ea typeface="Times New Roman"/>
                <a:cs typeface="Times New Roman"/>
                <a:sym typeface="Times New Roman"/>
              </a:rPr>
              <a:t>Penurunan: 1 ribu transaksi atau sekitar 0,59%.</a:t>
            </a:r>
          </a:p>
          <a:p>
            <a:pPr algn="just" marL="388620" indent="-194310" lvl="1">
              <a:lnSpc>
                <a:spcPts val="2520"/>
              </a:lnSpc>
              <a:buFont typeface="Arial"/>
              <a:buChar char="•"/>
            </a:pPr>
            <a:r>
              <a:rPr lang="en-US" sz="1800">
                <a:solidFill>
                  <a:srgbClr val="000000"/>
                </a:solidFill>
                <a:latin typeface="Times New Roman"/>
                <a:ea typeface="Times New Roman"/>
                <a:cs typeface="Times New Roman"/>
                <a:sym typeface="Times New Roman"/>
              </a:rPr>
              <a:t>Penurunan Total Profit : 0,1 M atau sekitar 0,44%.</a:t>
            </a:r>
          </a:p>
          <a:p>
            <a:pPr algn="just" marL="388620" indent="-194310" lvl="1">
              <a:lnSpc>
                <a:spcPts val="2520"/>
              </a:lnSpc>
              <a:buFont typeface="Arial"/>
              <a:buChar char="•"/>
            </a:pPr>
            <a:r>
              <a:rPr lang="en-US" sz="1800">
                <a:solidFill>
                  <a:srgbClr val="000000"/>
                </a:solidFill>
                <a:latin typeface="Times New Roman"/>
                <a:ea typeface="Times New Roman"/>
                <a:cs typeface="Times New Roman"/>
                <a:sym typeface="Times New Roman"/>
              </a:rPr>
              <a:t>Penurunan Total Sales : 0,4 M atau sekitar 0,5%.</a:t>
            </a:r>
          </a:p>
          <a:p>
            <a:pPr algn="just">
              <a:lnSpc>
                <a:spcPts val="2520"/>
              </a:lnSpc>
            </a:pPr>
            <a:r>
              <a:rPr lang="en-US" sz="1800">
                <a:solidFill>
                  <a:srgbClr val="000000"/>
                </a:solidFill>
                <a:latin typeface="Times New Roman"/>
                <a:ea typeface="Times New Roman"/>
                <a:cs typeface="Times New Roman"/>
                <a:sym typeface="Times New Roman"/>
              </a:rPr>
              <a:t>Analisis:</a:t>
            </a:r>
          </a:p>
          <a:p>
            <a:pPr algn="just" marL="388620" indent="-194310" lvl="1">
              <a:lnSpc>
                <a:spcPts val="2520"/>
              </a:lnSpc>
              <a:buFont typeface="Arial"/>
              <a:buChar char="•"/>
            </a:pPr>
            <a:r>
              <a:rPr lang="en-US" sz="1800">
                <a:solidFill>
                  <a:srgbClr val="000000"/>
                </a:solidFill>
                <a:latin typeface="Times New Roman"/>
                <a:ea typeface="Times New Roman"/>
                <a:cs typeface="Times New Roman"/>
                <a:sym typeface="Times New Roman"/>
              </a:rPr>
              <a:t>Sedikit penurunan dalam volume transaksi, yang mungkin disebabkan oleh faktor eksternal seperti daya beli masyarakat, atau perubahan pola konsumsi.</a:t>
            </a:r>
          </a:p>
          <a:p>
            <a:pPr algn="just">
              <a:lnSpc>
                <a:spcPts val="2520"/>
              </a:lnSpc>
            </a:pPr>
          </a:p>
          <a:p>
            <a:pPr algn="just">
              <a:lnSpc>
                <a:spcPts val="2520"/>
              </a:lnSpc>
            </a:pPr>
            <a:r>
              <a:rPr lang="en-US" sz="1800">
                <a:solidFill>
                  <a:srgbClr val="000000"/>
                </a:solidFill>
                <a:latin typeface="Times New Roman"/>
                <a:ea typeface="Times New Roman"/>
                <a:cs typeface="Times New Roman"/>
                <a:sym typeface="Times New Roman"/>
              </a:rPr>
              <a:t>Perbandingan 2021 vs. 2022</a:t>
            </a:r>
          </a:p>
          <a:p>
            <a:pPr algn="just" marL="388620" indent="-194310" lvl="1">
              <a:lnSpc>
                <a:spcPts val="2520"/>
              </a:lnSpc>
              <a:buFont typeface="Arial"/>
              <a:buChar char="•"/>
            </a:pPr>
            <a:r>
              <a:rPr lang="en-US" sz="1800">
                <a:solidFill>
                  <a:srgbClr val="000000"/>
                </a:solidFill>
                <a:latin typeface="Times New Roman"/>
                <a:ea typeface="Times New Roman"/>
                <a:cs typeface="Times New Roman"/>
                <a:sym typeface="Times New Roman"/>
              </a:rPr>
              <a:t>Transaksi:</a:t>
            </a:r>
          </a:p>
          <a:p>
            <a:pPr algn="just" marL="777240" indent="-259080" lvl="2">
              <a:lnSpc>
                <a:spcPts val="2520"/>
              </a:lnSpc>
              <a:buFont typeface="Arial"/>
              <a:buChar char="⚬"/>
            </a:pPr>
            <a:r>
              <a:rPr lang="en-US" sz="1800">
                <a:solidFill>
                  <a:srgbClr val="000000"/>
                </a:solidFill>
                <a:latin typeface="Times New Roman"/>
                <a:ea typeface="Times New Roman"/>
                <a:cs typeface="Times New Roman"/>
                <a:sym typeface="Times New Roman"/>
              </a:rPr>
              <a:t>Peningkatan: Dari 167,7 ribu (2021) menjadi 168,8 ribu (2022), naik 1,1 ribu transaksi (+0,66%).</a:t>
            </a:r>
          </a:p>
          <a:p>
            <a:pPr algn="just" marL="388620" indent="-194310" lvl="1">
              <a:lnSpc>
                <a:spcPts val="2520"/>
              </a:lnSpc>
              <a:buFont typeface="Arial"/>
              <a:buChar char="•"/>
            </a:pPr>
            <a:r>
              <a:rPr lang="en-US" sz="1800">
                <a:solidFill>
                  <a:srgbClr val="000000"/>
                </a:solidFill>
                <a:latin typeface="Times New Roman"/>
                <a:ea typeface="Times New Roman"/>
                <a:cs typeface="Times New Roman"/>
                <a:sym typeface="Times New Roman"/>
              </a:rPr>
              <a:t>Profit:</a:t>
            </a:r>
          </a:p>
          <a:p>
            <a:pPr algn="just" marL="777240" indent="-259080" lvl="2">
              <a:lnSpc>
                <a:spcPts val="2520"/>
              </a:lnSpc>
              <a:buFont typeface="Arial"/>
              <a:buChar char="⚬"/>
            </a:pPr>
            <a:r>
              <a:rPr lang="en-US" sz="1800">
                <a:solidFill>
                  <a:srgbClr val="000000"/>
                </a:solidFill>
                <a:latin typeface="Times New Roman"/>
                <a:ea typeface="Times New Roman"/>
                <a:cs typeface="Times New Roman"/>
                <a:sym typeface="Times New Roman"/>
              </a:rPr>
              <a:t>Peningkatan: Dari 22,7 M (2021) menjadi 22,9 M (2022), naik 0,2 M (+0,88%).</a:t>
            </a:r>
          </a:p>
          <a:p>
            <a:pPr algn="just" marL="388620" indent="-194310" lvl="1">
              <a:lnSpc>
                <a:spcPts val="2520"/>
              </a:lnSpc>
              <a:buFont typeface="Arial"/>
              <a:buChar char="•"/>
            </a:pPr>
            <a:r>
              <a:rPr lang="en-US" sz="1800">
                <a:solidFill>
                  <a:srgbClr val="000000"/>
                </a:solidFill>
                <a:latin typeface="Times New Roman"/>
                <a:ea typeface="Times New Roman"/>
                <a:cs typeface="Times New Roman"/>
                <a:sym typeface="Times New Roman"/>
              </a:rPr>
              <a:t>Sales:</a:t>
            </a:r>
          </a:p>
          <a:p>
            <a:pPr algn="just" marL="777240" indent="-259080" lvl="2">
              <a:lnSpc>
                <a:spcPts val="2520"/>
              </a:lnSpc>
              <a:buFont typeface="Arial"/>
              <a:buChar char="⚬"/>
            </a:pPr>
            <a:r>
              <a:rPr lang="en-US" sz="1800">
                <a:solidFill>
                  <a:srgbClr val="000000"/>
                </a:solidFill>
                <a:latin typeface="Times New Roman"/>
                <a:ea typeface="Times New Roman"/>
                <a:cs typeface="Times New Roman"/>
                <a:sym typeface="Times New Roman"/>
              </a:rPr>
              <a:t>Peningkatan: Dari 80,0 M (2021) menjadi 80,6 M (2022), naik 0,6 M (+0,75%).</a:t>
            </a:r>
          </a:p>
          <a:p>
            <a:pPr algn="just">
              <a:lnSpc>
                <a:spcPts val="2520"/>
              </a:lnSpc>
            </a:pPr>
            <a:r>
              <a:rPr lang="en-US" sz="1800">
                <a:solidFill>
                  <a:srgbClr val="000000"/>
                </a:solidFill>
                <a:latin typeface="Times New Roman"/>
                <a:ea typeface="Times New Roman"/>
                <a:cs typeface="Times New Roman"/>
                <a:sym typeface="Times New Roman"/>
              </a:rPr>
              <a:t>Analisis:</a:t>
            </a:r>
          </a:p>
          <a:p>
            <a:pPr algn="just" marL="388620" indent="-194310" lvl="1">
              <a:lnSpc>
                <a:spcPts val="2520"/>
              </a:lnSpc>
              <a:buFont typeface="Arial"/>
              <a:buChar char="•"/>
            </a:pPr>
            <a:r>
              <a:rPr lang="en-US" sz="1800">
                <a:solidFill>
                  <a:srgbClr val="000000"/>
                </a:solidFill>
                <a:latin typeface="Times New Roman"/>
                <a:ea typeface="Times New Roman"/>
                <a:cs typeface="Times New Roman"/>
                <a:sym typeface="Times New Roman"/>
              </a:rPr>
              <a:t>Terjadi peningkatan di semua metrik utama pada tahun 2022.</a:t>
            </a:r>
          </a:p>
          <a:p>
            <a:pPr algn="just" marL="388620" indent="-194310" lvl="1">
              <a:lnSpc>
                <a:spcPts val="2520"/>
              </a:lnSpc>
              <a:buFont typeface="Arial"/>
              <a:buChar char="•"/>
            </a:pPr>
            <a:r>
              <a:rPr lang="en-US" sz="1800">
                <a:solidFill>
                  <a:srgbClr val="000000"/>
                </a:solidFill>
                <a:latin typeface="Times New Roman"/>
                <a:ea typeface="Times New Roman"/>
                <a:cs typeface="Times New Roman"/>
                <a:sym typeface="Times New Roman"/>
              </a:rPr>
              <a:t>Ini menunjukkan bahwa ada pemulihan atau pertumbuhan bisnis, mungkin karena perbaikan kondisi ekonomi atau strategi bisnis yang lebih baik.</a:t>
            </a:r>
          </a:p>
          <a:p>
            <a:pPr algn="just" marL="388620" indent="-194310" lvl="1">
              <a:lnSpc>
                <a:spcPts val="2520"/>
              </a:lnSpc>
              <a:buFont typeface="Arial"/>
              <a:buChar char="•"/>
            </a:pPr>
            <a:r>
              <a:rPr lang="en-US" sz="1800">
                <a:solidFill>
                  <a:srgbClr val="000000"/>
                </a:solidFill>
                <a:latin typeface="Times New Roman"/>
                <a:ea typeface="Times New Roman"/>
                <a:cs typeface="Times New Roman"/>
                <a:sym typeface="Times New Roman"/>
              </a:rPr>
              <a:t>Kenaikan volume transaksi menjadi pendorong utama kenaikan profit dan sales.</a:t>
            </a:r>
          </a:p>
          <a:p>
            <a:pPr algn="just">
              <a:lnSpc>
                <a:spcPts val="2520"/>
              </a:lnSpc>
            </a:pPr>
          </a:p>
          <a:p>
            <a:pPr algn="just">
              <a:lnSpc>
                <a:spcPts val="2520"/>
              </a:lnSpc>
            </a:pPr>
          </a:p>
        </p:txBody>
      </p:sp>
      <p:sp>
        <p:nvSpPr>
          <p:cNvPr name="TextBox 18" id="18"/>
          <p:cNvSpPr txBox="true"/>
          <p:nvPr/>
        </p:nvSpPr>
        <p:spPr>
          <a:xfrm rot="0">
            <a:off x="368349" y="7784705"/>
            <a:ext cx="3325664" cy="254865"/>
          </a:xfrm>
          <a:prstGeom prst="rect">
            <a:avLst/>
          </a:prstGeom>
        </p:spPr>
        <p:txBody>
          <a:bodyPr anchor="t" rtlCol="false" tIns="0" lIns="0" bIns="0" rIns="0">
            <a:spAutoFit/>
          </a:bodyPr>
          <a:lstStyle/>
          <a:p>
            <a:pPr algn="l">
              <a:lnSpc>
                <a:spcPts val="2008"/>
              </a:lnSpc>
            </a:pPr>
            <a:r>
              <a:rPr lang="en-US" sz="1434">
                <a:solidFill>
                  <a:srgbClr val="FFAB40"/>
                </a:solidFill>
                <a:latin typeface="Alice Bold"/>
                <a:ea typeface="Alice Bold"/>
                <a:cs typeface="Alice Bold"/>
                <a:sym typeface="Alice Bold"/>
              </a:rPr>
              <a:t>Summary 2023</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99"/>
            </a:blip>
            <a:stretch>
              <a:fillRect l="0" t="-9191" r="0" b="-9191"/>
            </a:stretch>
          </a:blipFill>
        </p:spPr>
      </p:sp>
      <p:sp>
        <p:nvSpPr>
          <p:cNvPr name="Freeform 3" id="3"/>
          <p:cNvSpPr/>
          <p:nvPr/>
        </p:nvSpPr>
        <p:spPr>
          <a:xfrm flipH="false" flipV="false" rot="0">
            <a:off x="14635440" y="371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6378" r="0" b="-6403"/>
            </a:stretch>
          </a:blipFill>
        </p:spPr>
      </p:sp>
      <p:sp>
        <p:nvSpPr>
          <p:cNvPr name="Freeform 4" id="4"/>
          <p:cNvSpPr/>
          <p:nvPr/>
        </p:nvSpPr>
        <p:spPr>
          <a:xfrm flipH="false" flipV="false" rot="0">
            <a:off x="368349" y="2405995"/>
            <a:ext cx="10434974" cy="1811496"/>
          </a:xfrm>
          <a:custGeom>
            <a:avLst/>
            <a:gdLst/>
            <a:ahLst/>
            <a:cxnLst/>
            <a:rect r="r" b="b" t="t" l="l"/>
            <a:pathLst>
              <a:path h="1811496" w="10434974">
                <a:moveTo>
                  <a:pt x="0" y="0"/>
                </a:moveTo>
                <a:lnTo>
                  <a:pt x="10434974" y="0"/>
                </a:lnTo>
                <a:lnTo>
                  <a:pt x="10434974" y="1811497"/>
                </a:lnTo>
                <a:lnTo>
                  <a:pt x="0" y="1811497"/>
                </a:lnTo>
                <a:lnTo>
                  <a:pt x="0" y="0"/>
                </a:lnTo>
                <a:close/>
              </a:path>
            </a:pathLst>
          </a:custGeom>
          <a:blipFill>
            <a:blip r:embed="rId4"/>
            <a:stretch>
              <a:fillRect l="0" t="0" r="0" b="0"/>
            </a:stretch>
          </a:blipFill>
        </p:spPr>
      </p:sp>
      <p:sp>
        <p:nvSpPr>
          <p:cNvPr name="Freeform 5" id="5"/>
          <p:cNvSpPr/>
          <p:nvPr/>
        </p:nvSpPr>
        <p:spPr>
          <a:xfrm flipH="false" flipV="false" rot="0">
            <a:off x="368349" y="4736756"/>
            <a:ext cx="3441468" cy="597434"/>
          </a:xfrm>
          <a:custGeom>
            <a:avLst/>
            <a:gdLst/>
            <a:ahLst/>
            <a:cxnLst/>
            <a:rect r="r" b="b" t="t" l="l"/>
            <a:pathLst>
              <a:path h="597434" w="3441468">
                <a:moveTo>
                  <a:pt x="0" y="0"/>
                </a:moveTo>
                <a:lnTo>
                  <a:pt x="3441468" y="0"/>
                </a:lnTo>
                <a:lnTo>
                  <a:pt x="3441468" y="597433"/>
                </a:lnTo>
                <a:lnTo>
                  <a:pt x="0" y="597433"/>
                </a:lnTo>
                <a:lnTo>
                  <a:pt x="0" y="0"/>
                </a:lnTo>
                <a:close/>
              </a:path>
            </a:pathLst>
          </a:custGeom>
          <a:blipFill>
            <a:blip r:embed="rId5"/>
            <a:stretch>
              <a:fillRect l="0" t="0" r="0" b="0"/>
            </a:stretch>
          </a:blipFill>
        </p:spPr>
      </p:sp>
      <p:sp>
        <p:nvSpPr>
          <p:cNvPr name="Freeform 6" id="6"/>
          <p:cNvSpPr/>
          <p:nvPr/>
        </p:nvSpPr>
        <p:spPr>
          <a:xfrm flipH="false" flipV="false" rot="0">
            <a:off x="368349" y="5817070"/>
            <a:ext cx="3369324" cy="597434"/>
          </a:xfrm>
          <a:custGeom>
            <a:avLst/>
            <a:gdLst/>
            <a:ahLst/>
            <a:cxnLst/>
            <a:rect r="r" b="b" t="t" l="l"/>
            <a:pathLst>
              <a:path h="597434" w="3369324">
                <a:moveTo>
                  <a:pt x="0" y="0"/>
                </a:moveTo>
                <a:lnTo>
                  <a:pt x="3369324" y="0"/>
                </a:lnTo>
                <a:lnTo>
                  <a:pt x="3369324" y="597434"/>
                </a:lnTo>
                <a:lnTo>
                  <a:pt x="0" y="597434"/>
                </a:lnTo>
                <a:lnTo>
                  <a:pt x="0" y="0"/>
                </a:lnTo>
                <a:close/>
              </a:path>
            </a:pathLst>
          </a:custGeom>
          <a:blipFill>
            <a:blip r:embed="rId6"/>
            <a:stretch>
              <a:fillRect l="-3291" t="0" r="-3291" b="0"/>
            </a:stretch>
          </a:blipFill>
        </p:spPr>
      </p:sp>
      <p:sp>
        <p:nvSpPr>
          <p:cNvPr name="Freeform 7" id="7"/>
          <p:cNvSpPr/>
          <p:nvPr/>
        </p:nvSpPr>
        <p:spPr>
          <a:xfrm flipH="false" flipV="false" rot="0">
            <a:off x="368349" y="6981439"/>
            <a:ext cx="3441468" cy="612767"/>
          </a:xfrm>
          <a:custGeom>
            <a:avLst/>
            <a:gdLst/>
            <a:ahLst/>
            <a:cxnLst/>
            <a:rect r="r" b="b" t="t" l="l"/>
            <a:pathLst>
              <a:path h="612767" w="3441468">
                <a:moveTo>
                  <a:pt x="0" y="0"/>
                </a:moveTo>
                <a:lnTo>
                  <a:pt x="3441468" y="0"/>
                </a:lnTo>
                <a:lnTo>
                  <a:pt x="3441468" y="612766"/>
                </a:lnTo>
                <a:lnTo>
                  <a:pt x="0" y="612766"/>
                </a:lnTo>
                <a:lnTo>
                  <a:pt x="0" y="0"/>
                </a:lnTo>
                <a:close/>
              </a:path>
            </a:pathLst>
          </a:custGeom>
          <a:blipFill>
            <a:blip r:embed="rId7"/>
            <a:stretch>
              <a:fillRect l="0" t="0" r="0" b="0"/>
            </a:stretch>
          </a:blipFill>
        </p:spPr>
      </p:sp>
      <p:grpSp>
        <p:nvGrpSpPr>
          <p:cNvPr name="Group 8" id="8"/>
          <p:cNvGrpSpPr/>
          <p:nvPr/>
        </p:nvGrpSpPr>
        <p:grpSpPr>
          <a:xfrm rot="0">
            <a:off x="4021580" y="4960442"/>
            <a:ext cx="1036137" cy="10361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097A7"/>
            </a:solidFill>
          </p:spPr>
        </p:sp>
        <p:sp>
          <p:nvSpPr>
            <p:cNvPr name="TextBox 10" id="10"/>
            <p:cNvSpPr txBox="true"/>
            <p:nvPr/>
          </p:nvSpPr>
          <p:spPr>
            <a:xfrm>
              <a:off x="0" y="50800"/>
              <a:ext cx="711200" cy="558800"/>
            </a:xfrm>
            <a:prstGeom prst="rect">
              <a:avLst/>
            </a:prstGeom>
          </p:spPr>
          <p:txBody>
            <a:bodyPr anchor="ctr" rtlCol="false" tIns="50800" lIns="50800" bIns="50800" rIns="50800"/>
            <a:lstStyle/>
            <a:p>
              <a:pPr algn="ctr">
                <a:lnSpc>
                  <a:spcPts val="4320"/>
                </a:lnSpc>
              </a:pPr>
            </a:p>
          </p:txBody>
        </p:sp>
      </p:grpSp>
      <p:sp>
        <p:nvSpPr>
          <p:cNvPr name="Freeform 11" id="11"/>
          <p:cNvSpPr/>
          <p:nvPr/>
        </p:nvSpPr>
        <p:spPr>
          <a:xfrm flipH="false" flipV="false" rot="0">
            <a:off x="368349" y="8163396"/>
            <a:ext cx="3441468" cy="612767"/>
          </a:xfrm>
          <a:custGeom>
            <a:avLst/>
            <a:gdLst/>
            <a:ahLst/>
            <a:cxnLst/>
            <a:rect r="r" b="b" t="t" l="l"/>
            <a:pathLst>
              <a:path h="612767" w="3441468">
                <a:moveTo>
                  <a:pt x="0" y="0"/>
                </a:moveTo>
                <a:lnTo>
                  <a:pt x="3441468" y="0"/>
                </a:lnTo>
                <a:lnTo>
                  <a:pt x="3441468" y="612766"/>
                </a:lnTo>
                <a:lnTo>
                  <a:pt x="0" y="612766"/>
                </a:lnTo>
                <a:lnTo>
                  <a:pt x="0" y="0"/>
                </a:lnTo>
                <a:close/>
              </a:path>
            </a:pathLst>
          </a:custGeom>
          <a:blipFill>
            <a:blip r:embed="rId8"/>
            <a:stretch>
              <a:fillRect l="0" t="0" r="0" b="0"/>
            </a:stretch>
          </a:blipFill>
        </p:spPr>
      </p:sp>
      <p:sp>
        <p:nvSpPr>
          <p:cNvPr name="TextBox 12" id="12"/>
          <p:cNvSpPr txBox="true"/>
          <p:nvPr/>
        </p:nvSpPr>
        <p:spPr>
          <a:xfrm rot="0">
            <a:off x="368349" y="493500"/>
            <a:ext cx="16742160" cy="828675"/>
          </a:xfrm>
          <a:prstGeom prst="rect">
            <a:avLst/>
          </a:prstGeom>
        </p:spPr>
        <p:txBody>
          <a:bodyPr anchor="t" rtlCol="false" tIns="0" lIns="0" bIns="0" rIns="0">
            <a:spAutoFit/>
          </a:bodyPr>
          <a:lstStyle/>
          <a:p>
            <a:pPr algn="l">
              <a:lnSpc>
                <a:spcPts val="6480"/>
              </a:lnSpc>
            </a:pPr>
            <a:r>
              <a:rPr lang="en-US" b="true" sz="5400" spc="-1">
                <a:solidFill>
                  <a:srgbClr val="000000"/>
                </a:solidFill>
                <a:latin typeface="Rubik Bold"/>
                <a:ea typeface="Rubik Bold"/>
                <a:cs typeface="Rubik Bold"/>
                <a:sym typeface="Rubik Bold"/>
              </a:rPr>
              <a:t>Dashboard  Performance Analytics</a:t>
            </a:r>
          </a:p>
        </p:txBody>
      </p:sp>
      <p:sp>
        <p:nvSpPr>
          <p:cNvPr name="TextBox 13" id="13"/>
          <p:cNvSpPr txBox="true"/>
          <p:nvPr/>
        </p:nvSpPr>
        <p:spPr>
          <a:xfrm rot="0">
            <a:off x="368349" y="1508215"/>
            <a:ext cx="7881543" cy="599440"/>
          </a:xfrm>
          <a:prstGeom prst="rect">
            <a:avLst/>
          </a:prstGeom>
        </p:spPr>
        <p:txBody>
          <a:bodyPr anchor="t" rtlCol="false" tIns="0" lIns="0" bIns="0" rIns="0">
            <a:spAutoFit/>
          </a:bodyPr>
          <a:lstStyle/>
          <a:p>
            <a:pPr algn="l">
              <a:lnSpc>
                <a:spcPts val="4759"/>
              </a:lnSpc>
            </a:pPr>
            <a:r>
              <a:rPr lang="en-US" sz="3399">
                <a:solidFill>
                  <a:srgbClr val="FFAB40"/>
                </a:solidFill>
                <a:latin typeface="Alice Bold"/>
                <a:ea typeface="Alice Bold"/>
                <a:cs typeface="Alice Bold"/>
                <a:sym typeface="Alice Bold"/>
              </a:rPr>
              <a:t>Summary 2020 - 2023</a:t>
            </a:r>
          </a:p>
        </p:txBody>
      </p:sp>
      <p:sp>
        <p:nvSpPr>
          <p:cNvPr name="TextBox 14" id="14"/>
          <p:cNvSpPr txBox="true"/>
          <p:nvPr/>
        </p:nvSpPr>
        <p:spPr>
          <a:xfrm rot="0">
            <a:off x="368349" y="4440807"/>
            <a:ext cx="2534526" cy="203299"/>
          </a:xfrm>
          <a:prstGeom prst="rect">
            <a:avLst/>
          </a:prstGeom>
        </p:spPr>
        <p:txBody>
          <a:bodyPr anchor="t" rtlCol="false" tIns="0" lIns="0" bIns="0" rIns="0">
            <a:spAutoFit/>
          </a:bodyPr>
          <a:lstStyle/>
          <a:p>
            <a:pPr algn="l">
              <a:lnSpc>
                <a:spcPts val="1530"/>
              </a:lnSpc>
            </a:pPr>
            <a:r>
              <a:rPr lang="en-US" sz="1093">
                <a:solidFill>
                  <a:srgbClr val="FFAB40"/>
                </a:solidFill>
                <a:latin typeface="Alice Bold"/>
                <a:ea typeface="Alice Bold"/>
                <a:cs typeface="Alice Bold"/>
                <a:sym typeface="Alice Bold"/>
              </a:rPr>
              <a:t>Summary 2020</a:t>
            </a:r>
          </a:p>
        </p:txBody>
      </p:sp>
      <p:sp>
        <p:nvSpPr>
          <p:cNvPr name="TextBox 15" id="15"/>
          <p:cNvSpPr txBox="true"/>
          <p:nvPr/>
        </p:nvSpPr>
        <p:spPr>
          <a:xfrm rot="0">
            <a:off x="368349" y="5521122"/>
            <a:ext cx="2534526" cy="203299"/>
          </a:xfrm>
          <a:prstGeom prst="rect">
            <a:avLst/>
          </a:prstGeom>
        </p:spPr>
        <p:txBody>
          <a:bodyPr anchor="t" rtlCol="false" tIns="0" lIns="0" bIns="0" rIns="0">
            <a:spAutoFit/>
          </a:bodyPr>
          <a:lstStyle/>
          <a:p>
            <a:pPr algn="l">
              <a:lnSpc>
                <a:spcPts val="1530"/>
              </a:lnSpc>
            </a:pPr>
            <a:r>
              <a:rPr lang="en-US" sz="1093">
                <a:solidFill>
                  <a:srgbClr val="FFAB40"/>
                </a:solidFill>
                <a:latin typeface="Alice Bold"/>
                <a:ea typeface="Alice Bold"/>
                <a:cs typeface="Alice Bold"/>
                <a:sym typeface="Alice Bold"/>
              </a:rPr>
              <a:t>Summary 2021</a:t>
            </a:r>
          </a:p>
        </p:txBody>
      </p:sp>
      <p:sp>
        <p:nvSpPr>
          <p:cNvPr name="TextBox 16" id="16"/>
          <p:cNvSpPr txBox="true"/>
          <p:nvPr/>
        </p:nvSpPr>
        <p:spPr>
          <a:xfrm rot="0">
            <a:off x="368349" y="6605004"/>
            <a:ext cx="3325664" cy="254865"/>
          </a:xfrm>
          <a:prstGeom prst="rect">
            <a:avLst/>
          </a:prstGeom>
        </p:spPr>
        <p:txBody>
          <a:bodyPr anchor="t" rtlCol="false" tIns="0" lIns="0" bIns="0" rIns="0">
            <a:spAutoFit/>
          </a:bodyPr>
          <a:lstStyle/>
          <a:p>
            <a:pPr algn="l">
              <a:lnSpc>
                <a:spcPts val="2008"/>
              </a:lnSpc>
            </a:pPr>
            <a:r>
              <a:rPr lang="en-US" sz="1434">
                <a:solidFill>
                  <a:srgbClr val="FFAB40"/>
                </a:solidFill>
                <a:latin typeface="Alice Bold"/>
                <a:ea typeface="Alice Bold"/>
                <a:cs typeface="Alice Bold"/>
                <a:sym typeface="Alice Bold"/>
              </a:rPr>
              <a:t>Summary 2022</a:t>
            </a:r>
          </a:p>
        </p:txBody>
      </p:sp>
      <p:sp>
        <p:nvSpPr>
          <p:cNvPr name="TextBox 17" id="17"/>
          <p:cNvSpPr txBox="true"/>
          <p:nvPr/>
        </p:nvSpPr>
        <p:spPr>
          <a:xfrm rot="0">
            <a:off x="5267267" y="4417517"/>
            <a:ext cx="12167533" cy="4431030"/>
          </a:xfrm>
          <a:prstGeom prst="rect">
            <a:avLst/>
          </a:prstGeom>
        </p:spPr>
        <p:txBody>
          <a:bodyPr anchor="t" rtlCol="false" tIns="0" lIns="0" bIns="0" rIns="0">
            <a:spAutoFit/>
          </a:bodyPr>
          <a:lstStyle/>
          <a:p>
            <a:pPr algn="just">
              <a:lnSpc>
                <a:spcPts val="2520"/>
              </a:lnSpc>
            </a:pPr>
            <a:r>
              <a:rPr lang="en-US" sz="1800" b="true">
                <a:solidFill>
                  <a:srgbClr val="000000"/>
                </a:solidFill>
                <a:latin typeface="Times New Roman Bold"/>
                <a:ea typeface="Times New Roman Bold"/>
                <a:cs typeface="Times New Roman Bold"/>
                <a:sym typeface="Times New Roman Bold"/>
              </a:rPr>
              <a:t>Perbandingan 2022 vs. 2023</a:t>
            </a:r>
          </a:p>
          <a:p>
            <a:pPr algn="just" marL="388620" indent="-194310" lvl="1">
              <a:lnSpc>
                <a:spcPts val="2520"/>
              </a:lnSpc>
              <a:buFont typeface="Arial"/>
              <a:buChar char="•"/>
            </a:pPr>
            <a:r>
              <a:rPr lang="en-US" sz="1800">
                <a:solidFill>
                  <a:srgbClr val="000000"/>
                </a:solidFill>
                <a:latin typeface="Times New Roman"/>
                <a:ea typeface="Times New Roman"/>
                <a:cs typeface="Times New Roman"/>
                <a:sym typeface="Times New Roman"/>
              </a:rPr>
              <a:t>Transaksi:</a:t>
            </a:r>
          </a:p>
          <a:p>
            <a:pPr algn="just">
              <a:lnSpc>
                <a:spcPts val="2520"/>
              </a:lnSpc>
            </a:pPr>
            <a:r>
              <a:rPr lang="en-US" sz="1800">
                <a:solidFill>
                  <a:srgbClr val="00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Penurunan: Dari 168,8 ribu (2022) menjadi 167,5 ribu (2023), turun 1,3 ribu transaksi (-0,77%).</a:t>
            </a:r>
          </a:p>
          <a:p>
            <a:pPr algn="just" marL="388620" indent="-194310" lvl="1">
              <a:lnSpc>
                <a:spcPts val="2520"/>
              </a:lnSpc>
              <a:buFont typeface="Arial"/>
              <a:buChar char="•"/>
            </a:pPr>
            <a:r>
              <a:rPr lang="en-US" sz="1800">
                <a:solidFill>
                  <a:srgbClr val="000000"/>
                </a:solidFill>
                <a:latin typeface="Times New Roman"/>
                <a:ea typeface="Times New Roman"/>
                <a:cs typeface="Times New Roman"/>
                <a:sym typeface="Times New Roman"/>
              </a:rPr>
              <a:t>Profit:</a:t>
            </a:r>
          </a:p>
          <a:p>
            <a:pPr algn="just">
              <a:lnSpc>
                <a:spcPts val="2520"/>
              </a:lnSpc>
            </a:pPr>
            <a:r>
              <a:rPr lang="en-US" sz="1800">
                <a:solidFill>
                  <a:srgbClr val="00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Penurunan: Dari 22,9 M (2022) menjadi 22,8 M (2023), turun 0,1 M (-0,44%).</a:t>
            </a:r>
          </a:p>
          <a:p>
            <a:pPr algn="just" marL="388620" indent="-194310" lvl="1">
              <a:lnSpc>
                <a:spcPts val="2520"/>
              </a:lnSpc>
              <a:buFont typeface="Arial"/>
              <a:buChar char="•"/>
            </a:pPr>
            <a:r>
              <a:rPr lang="en-US" sz="1800">
                <a:solidFill>
                  <a:srgbClr val="000000"/>
                </a:solidFill>
                <a:latin typeface="Times New Roman"/>
                <a:ea typeface="Times New Roman"/>
                <a:cs typeface="Times New Roman"/>
                <a:sym typeface="Times New Roman"/>
              </a:rPr>
              <a:t>Sales:</a:t>
            </a:r>
          </a:p>
          <a:p>
            <a:pPr algn="just">
              <a:lnSpc>
                <a:spcPts val="2520"/>
              </a:lnSpc>
            </a:pPr>
            <a:r>
              <a:rPr lang="en-US" sz="1800">
                <a:solidFill>
                  <a:srgbClr val="00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Penurunan: Dari 80,6 M (2022) menjadi 80,1 M (2023), turun 0,5 M (-0,62%).</a:t>
            </a:r>
          </a:p>
          <a:p>
            <a:pPr algn="just">
              <a:lnSpc>
                <a:spcPts val="2520"/>
              </a:lnSpc>
            </a:pPr>
            <a:r>
              <a:rPr lang="en-US" sz="1800">
                <a:solidFill>
                  <a:srgbClr val="000000"/>
                </a:solidFill>
                <a:latin typeface="Times New Roman"/>
                <a:ea typeface="Times New Roman"/>
                <a:cs typeface="Times New Roman"/>
                <a:sym typeface="Times New Roman"/>
              </a:rPr>
              <a:t>Analisis:</a:t>
            </a:r>
          </a:p>
          <a:p>
            <a:pPr algn="just" marL="388620" indent="-194310" lvl="1">
              <a:lnSpc>
                <a:spcPts val="2520"/>
              </a:lnSpc>
              <a:buFont typeface="Arial"/>
              <a:buChar char="•"/>
            </a:pPr>
            <a:r>
              <a:rPr lang="en-US" sz="1800">
                <a:solidFill>
                  <a:srgbClr val="000000"/>
                </a:solidFill>
                <a:latin typeface="Times New Roman"/>
                <a:ea typeface="Times New Roman"/>
                <a:cs typeface="Times New Roman"/>
                <a:sym typeface="Times New Roman"/>
              </a:rPr>
              <a:t>Penurunan di semua metrik utama pada 2023 menunjukkan adanya tantangan dalam mempertahankan pertumbuhan.</a:t>
            </a:r>
          </a:p>
          <a:p>
            <a:pPr algn="just" marL="388620" indent="-194310" lvl="1">
              <a:lnSpc>
                <a:spcPts val="2520"/>
              </a:lnSpc>
              <a:buFont typeface="Arial"/>
              <a:buChar char="•"/>
            </a:pPr>
            <a:r>
              <a:rPr lang="en-US" sz="1800">
                <a:solidFill>
                  <a:srgbClr val="000000"/>
                </a:solidFill>
                <a:latin typeface="Times New Roman"/>
                <a:ea typeface="Times New Roman"/>
                <a:cs typeface="Times New Roman"/>
                <a:sym typeface="Times New Roman"/>
              </a:rPr>
              <a:t>Penurunan ini mungkin disebabkan oleh:</a:t>
            </a:r>
          </a:p>
          <a:p>
            <a:pPr algn="just">
              <a:lnSpc>
                <a:spcPts val="2520"/>
              </a:lnSpc>
            </a:pPr>
            <a:r>
              <a:rPr lang="en-US" sz="1800">
                <a:solidFill>
                  <a:srgbClr val="00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Kompetisi yang meningkat.</a:t>
            </a:r>
          </a:p>
          <a:p>
            <a:pPr algn="just">
              <a:lnSpc>
                <a:spcPts val="2520"/>
              </a:lnSpc>
            </a:pPr>
            <a:r>
              <a:rPr lang="en-US" sz="1800">
                <a:solidFill>
                  <a:srgbClr val="00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Penurunan daya beli konsumen.</a:t>
            </a:r>
          </a:p>
          <a:p>
            <a:pPr algn="just">
              <a:lnSpc>
                <a:spcPts val="2520"/>
              </a:lnSpc>
            </a:pPr>
            <a:r>
              <a:rPr lang="en-US" sz="1800">
                <a:solidFill>
                  <a:srgbClr val="00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Strategi pemasaran atau operasional yang kurang optimal pada tahun 2023.</a:t>
            </a:r>
          </a:p>
          <a:p>
            <a:pPr algn="just">
              <a:lnSpc>
                <a:spcPts val="2520"/>
              </a:lnSpc>
            </a:pPr>
          </a:p>
        </p:txBody>
      </p:sp>
      <p:sp>
        <p:nvSpPr>
          <p:cNvPr name="TextBox 18" id="18"/>
          <p:cNvSpPr txBox="true"/>
          <p:nvPr/>
        </p:nvSpPr>
        <p:spPr>
          <a:xfrm rot="0">
            <a:off x="368349" y="7784705"/>
            <a:ext cx="3325664" cy="254865"/>
          </a:xfrm>
          <a:prstGeom prst="rect">
            <a:avLst/>
          </a:prstGeom>
        </p:spPr>
        <p:txBody>
          <a:bodyPr anchor="t" rtlCol="false" tIns="0" lIns="0" bIns="0" rIns="0">
            <a:spAutoFit/>
          </a:bodyPr>
          <a:lstStyle/>
          <a:p>
            <a:pPr algn="l">
              <a:lnSpc>
                <a:spcPts val="2008"/>
              </a:lnSpc>
            </a:pPr>
            <a:r>
              <a:rPr lang="en-US" sz="1434">
                <a:solidFill>
                  <a:srgbClr val="FFAB40"/>
                </a:solidFill>
                <a:latin typeface="Alice Bold"/>
                <a:ea typeface="Alice Bold"/>
                <a:cs typeface="Alice Bold"/>
                <a:sym typeface="Alice Bold"/>
              </a:rPr>
              <a:t>Summary 2023</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99"/>
            </a:blip>
            <a:stretch>
              <a:fillRect l="0" t="-9191" r="0" b="-9191"/>
            </a:stretch>
          </a:blipFill>
        </p:spPr>
      </p:sp>
      <p:sp>
        <p:nvSpPr>
          <p:cNvPr name="Freeform 3" id="3"/>
          <p:cNvSpPr/>
          <p:nvPr/>
        </p:nvSpPr>
        <p:spPr>
          <a:xfrm flipH="false" flipV="false" rot="0">
            <a:off x="14635440" y="371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6378" r="0" b="-6403"/>
            </a:stretch>
          </a:blipFill>
        </p:spPr>
      </p:sp>
      <p:sp>
        <p:nvSpPr>
          <p:cNvPr name="Freeform 4" id="4"/>
          <p:cNvSpPr/>
          <p:nvPr/>
        </p:nvSpPr>
        <p:spPr>
          <a:xfrm flipH="false" flipV="false" rot="0">
            <a:off x="8661421" y="1453680"/>
            <a:ext cx="7373699" cy="5053152"/>
          </a:xfrm>
          <a:custGeom>
            <a:avLst/>
            <a:gdLst/>
            <a:ahLst/>
            <a:cxnLst/>
            <a:rect r="r" b="b" t="t" l="l"/>
            <a:pathLst>
              <a:path h="5053152" w="7373699">
                <a:moveTo>
                  <a:pt x="0" y="0"/>
                </a:moveTo>
                <a:lnTo>
                  <a:pt x="7373699" y="0"/>
                </a:lnTo>
                <a:lnTo>
                  <a:pt x="7373699" y="5053152"/>
                </a:lnTo>
                <a:lnTo>
                  <a:pt x="0" y="5053152"/>
                </a:lnTo>
                <a:lnTo>
                  <a:pt x="0" y="0"/>
                </a:lnTo>
                <a:close/>
              </a:path>
            </a:pathLst>
          </a:custGeom>
          <a:blipFill>
            <a:blip r:embed="rId4"/>
            <a:stretch>
              <a:fillRect l="0" t="0" r="0" b="0"/>
            </a:stretch>
          </a:blipFill>
        </p:spPr>
      </p:sp>
      <p:sp>
        <p:nvSpPr>
          <p:cNvPr name="Freeform 5" id="5"/>
          <p:cNvSpPr/>
          <p:nvPr/>
        </p:nvSpPr>
        <p:spPr>
          <a:xfrm flipH="false" flipV="false" rot="0">
            <a:off x="740271" y="1450714"/>
            <a:ext cx="7389711" cy="5056118"/>
          </a:xfrm>
          <a:custGeom>
            <a:avLst/>
            <a:gdLst/>
            <a:ahLst/>
            <a:cxnLst/>
            <a:rect r="r" b="b" t="t" l="l"/>
            <a:pathLst>
              <a:path h="5056118" w="7389711">
                <a:moveTo>
                  <a:pt x="0" y="0"/>
                </a:moveTo>
                <a:lnTo>
                  <a:pt x="7389711" y="0"/>
                </a:lnTo>
                <a:lnTo>
                  <a:pt x="7389711" y="5056118"/>
                </a:lnTo>
                <a:lnTo>
                  <a:pt x="0" y="5056118"/>
                </a:lnTo>
                <a:lnTo>
                  <a:pt x="0" y="0"/>
                </a:lnTo>
                <a:close/>
              </a:path>
            </a:pathLst>
          </a:custGeom>
          <a:blipFill>
            <a:blip r:embed="rId5"/>
            <a:stretch>
              <a:fillRect l="0" t="0" r="0" b="0"/>
            </a:stretch>
          </a:blipFill>
        </p:spPr>
      </p:sp>
      <p:sp>
        <p:nvSpPr>
          <p:cNvPr name="Freeform 6" id="6"/>
          <p:cNvSpPr/>
          <p:nvPr/>
        </p:nvSpPr>
        <p:spPr>
          <a:xfrm flipH="false" flipV="false" rot="0">
            <a:off x="10573522" y="8113313"/>
            <a:ext cx="3150730" cy="2025469"/>
          </a:xfrm>
          <a:custGeom>
            <a:avLst/>
            <a:gdLst/>
            <a:ahLst/>
            <a:cxnLst/>
            <a:rect r="r" b="b" t="t" l="l"/>
            <a:pathLst>
              <a:path h="2025469" w="3150730">
                <a:moveTo>
                  <a:pt x="0" y="0"/>
                </a:moveTo>
                <a:lnTo>
                  <a:pt x="3150730" y="0"/>
                </a:lnTo>
                <a:lnTo>
                  <a:pt x="3150730" y="2025469"/>
                </a:lnTo>
                <a:lnTo>
                  <a:pt x="0" y="2025469"/>
                </a:lnTo>
                <a:lnTo>
                  <a:pt x="0" y="0"/>
                </a:lnTo>
                <a:close/>
              </a:path>
            </a:pathLst>
          </a:custGeom>
          <a:blipFill>
            <a:blip r:embed="rId6"/>
            <a:stretch>
              <a:fillRect l="0" t="0" r="0" b="0"/>
            </a:stretch>
          </a:blipFill>
        </p:spPr>
      </p:sp>
      <p:sp>
        <p:nvSpPr>
          <p:cNvPr name="Freeform 7" id="7"/>
          <p:cNvSpPr/>
          <p:nvPr/>
        </p:nvSpPr>
        <p:spPr>
          <a:xfrm flipH="false" flipV="false" rot="0">
            <a:off x="14020426" y="8113313"/>
            <a:ext cx="3988934" cy="2025469"/>
          </a:xfrm>
          <a:custGeom>
            <a:avLst/>
            <a:gdLst/>
            <a:ahLst/>
            <a:cxnLst/>
            <a:rect r="r" b="b" t="t" l="l"/>
            <a:pathLst>
              <a:path h="2025469" w="3988934">
                <a:moveTo>
                  <a:pt x="0" y="0"/>
                </a:moveTo>
                <a:lnTo>
                  <a:pt x="3988934" y="0"/>
                </a:lnTo>
                <a:lnTo>
                  <a:pt x="3988934" y="2025469"/>
                </a:lnTo>
                <a:lnTo>
                  <a:pt x="0" y="2025469"/>
                </a:lnTo>
                <a:lnTo>
                  <a:pt x="0" y="0"/>
                </a:lnTo>
                <a:close/>
              </a:path>
            </a:pathLst>
          </a:custGeom>
          <a:blipFill>
            <a:blip r:embed="rId7"/>
            <a:stretch>
              <a:fillRect l="0" t="0" r="0" b="0"/>
            </a:stretch>
          </a:blipFill>
        </p:spPr>
      </p:sp>
      <p:sp>
        <p:nvSpPr>
          <p:cNvPr name="TextBox 8" id="8"/>
          <p:cNvSpPr txBox="true"/>
          <p:nvPr/>
        </p:nvSpPr>
        <p:spPr>
          <a:xfrm rot="0">
            <a:off x="368349" y="493500"/>
            <a:ext cx="16742160" cy="828675"/>
          </a:xfrm>
          <a:prstGeom prst="rect">
            <a:avLst/>
          </a:prstGeom>
        </p:spPr>
        <p:txBody>
          <a:bodyPr anchor="t" rtlCol="false" tIns="0" lIns="0" bIns="0" rIns="0">
            <a:spAutoFit/>
          </a:bodyPr>
          <a:lstStyle/>
          <a:p>
            <a:pPr algn="l">
              <a:lnSpc>
                <a:spcPts val="6480"/>
              </a:lnSpc>
            </a:pPr>
            <a:r>
              <a:rPr lang="en-US" b="true" sz="5400" spc="-1">
                <a:solidFill>
                  <a:srgbClr val="000000"/>
                </a:solidFill>
                <a:latin typeface="Rubik Bold"/>
                <a:ea typeface="Rubik Bold"/>
                <a:cs typeface="Rubik Bold"/>
                <a:sym typeface="Rubik Bold"/>
              </a:rPr>
              <a:t>Dashboard  Performance Analytics</a:t>
            </a:r>
          </a:p>
        </p:txBody>
      </p:sp>
      <p:sp>
        <p:nvSpPr>
          <p:cNvPr name="TextBox 9" id="9"/>
          <p:cNvSpPr txBox="true"/>
          <p:nvPr/>
        </p:nvSpPr>
        <p:spPr>
          <a:xfrm rot="0">
            <a:off x="495209" y="6784544"/>
            <a:ext cx="15844669" cy="3230804"/>
          </a:xfrm>
          <a:prstGeom prst="rect">
            <a:avLst/>
          </a:prstGeom>
        </p:spPr>
        <p:txBody>
          <a:bodyPr anchor="t" rtlCol="false" tIns="0" lIns="0" bIns="0" rIns="0">
            <a:spAutoFit/>
          </a:bodyPr>
          <a:lstStyle/>
          <a:p>
            <a:pPr algn="just">
              <a:lnSpc>
                <a:spcPts val="1999"/>
              </a:lnSpc>
            </a:pPr>
            <a:r>
              <a:rPr lang="en-US" sz="1428" b="true">
                <a:solidFill>
                  <a:srgbClr val="000000"/>
                </a:solidFill>
                <a:latin typeface="Times New Roman Bold"/>
                <a:ea typeface="Times New Roman Bold"/>
                <a:cs typeface="Times New Roman Bold"/>
                <a:sym typeface="Times New Roman Bold"/>
              </a:rPr>
              <a:t>Dominasi Jawa Barat dalam Total Transaksi</a:t>
            </a:r>
          </a:p>
          <a:p>
            <a:pPr algn="just" marL="308305" indent="-154153" lvl="1">
              <a:lnSpc>
                <a:spcPts val="1999"/>
              </a:lnSpc>
              <a:buFont typeface="Arial"/>
              <a:buChar char="•"/>
            </a:pPr>
            <a:r>
              <a:rPr lang="en-US" sz="1428">
                <a:solidFill>
                  <a:srgbClr val="000000"/>
                </a:solidFill>
                <a:latin typeface="Times New Roman"/>
                <a:ea typeface="Times New Roman"/>
                <a:cs typeface="Times New Roman"/>
                <a:sym typeface="Times New Roman"/>
              </a:rPr>
              <a:t>Jumlah Penduduk: Jawa Barat adalah provinsi dengan jumlah penduduk terbesar di Indonesia. Ini memberikan potensi pasar yang sangat besar untuk produk Kimia Farma. Tingginya jumlah transaksi mungkin dipengaruhi oleh densitas populasi dan kebutuhan yang lebih besar terhadap produk kesehatan.</a:t>
            </a:r>
          </a:p>
          <a:p>
            <a:pPr algn="just" marL="308305" indent="-154153" lvl="1">
              <a:lnSpc>
                <a:spcPts val="1999"/>
              </a:lnSpc>
              <a:buFont typeface="Arial"/>
              <a:buChar char="•"/>
            </a:pPr>
            <a:r>
              <a:rPr lang="en-US" sz="1428">
                <a:solidFill>
                  <a:srgbClr val="000000"/>
                </a:solidFill>
                <a:latin typeface="Times New Roman"/>
                <a:ea typeface="Times New Roman"/>
                <a:cs typeface="Times New Roman"/>
                <a:sym typeface="Times New Roman"/>
              </a:rPr>
              <a:t>Kehadiran Cabang</a:t>
            </a:r>
          </a:p>
          <a:p>
            <a:pPr algn="just" marL="308305" indent="-154153" lvl="1">
              <a:lnSpc>
                <a:spcPts val="1999"/>
              </a:lnSpc>
              <a:buFont typeface="Arial"/>
              <a:buChar char="•"/>
            </a:pPr>
            <a:r>
              <a:rPr lang="en-US" sz="1428">
                <a:solidFill>
                  <a:srgbClr val="000000"/>
                </a:solidFill>
                <a:latin typeface="Times New Roman"/>
                <a:ea typeface="Times New Roman"/>
                <a:cs typeface="Times New Roman"/>
                <a:sym typeface="Times New Roman"/>
              </a:rPr>
              <a:t>Perilaku Konsumen: Tingginya kesadaran masyarakat terhadap produk kesehatan dan farmasi di Jawa Barat dapat menjadi faktor utama jumlah transaksi yang tinggi.</a:t>
            </a:r>
          </a:p>
          <a:p>
            <a:pPr algn="just" marL="308305" indent="-154153" lvl="1">
              <a:lnSpc>
                <a:spcPts val="1999"/>
              </a:lnSpc>
              <a:buFont typeface="Arial"/>
              <a:buChar char="•"/>
            </a:pPr>
            <a:r>
              <a:rPr lang="en-US" sz="1428">
                <a:solidFill>
                  <a:srgbClr val="000000"/>
                </a:solidFill>
                <a:latin typeface="Times New Roman"/>
                <a:ea typeface="Times New Roman"/>
                <a:cs typeface="Times New Roman"/>
                <a:sym typeface="Times New Roman"/>
              </a:rPr>
              <a:t>Aksesibilitas dan Infrastruktur</a:t>
            </a:r>
          </a:p>
          <a:p>
            <a:pPr algn="just">
              <a:lnSpc>
                <a:spcPts val="1999"/>
              </a:lnSpc>
            </a:pPr>
          </a:p>
          <a:p>
            <a:pPr algn="just">
              <a:lnSpc>
                <a:spcPts val="1999"/>
              </a:lnSpc>
            </a:pPr>
            <a:r>
              <a:rPr lang="en-US" sz="1428" b="true">
                <a:solidFill>
                  <a:srgbClr val="000000"/>
                </a:solidFill>
                <a:latin typeface="Times New Roman Bold"/>
                <a:ea typeface="Times New Roman Bold"/>
                <a:cs typeface="Times New Roman Bold"/>
                <a:sym typeface="Times New Roman Bold"/>
              </a:rPr>
              <a:t>Rekomendasi Strategi</a:t>
            </a:r>
          </a:p>
          <a:p>
            <a:pPr algn="just" marL="308305" indent="-154153" lvl="1">
              <a:lnSpc>
                <a:spcPts val="1999"/>
              </a:lnSpc>
              <a:buAutoNum type="arabicPeriod" startAt="1"/>
            </a:pPr>
            <a:r>
              <a:rPr lang="en-US" sz="1428">
                <a:solidFill>
                  <a:srgbClr val="000000"/>
                </a:solidFill>
                <a:latin typeface="Times New Roman"/>
                <a:ea typeface="Times New Roman"/>
                <a:cs typeface="Times New Roman"/>
                <a:sym typeface="Times New Roman"/>
              </a:rPr>
              <a:t>Memperluas Kesuksesan Jawa Barat ke Provinsi Lain</a:t>
            </a:r>
          </a:p>
          <a:p>
            <a:pPr algn="just" marL="308305" indent="-154153" lvl="1">
              <a:lnSpc>
                <a:spcPts val="1999"/>
              </a:lnSpc>
              <a:buAutoNum type="arabicPeriod" startAt="1"/>
            </a:pPr>
            <a:r>
              <a:rPr lang="en-US" sz="1428">
                <a:solidFill>
                  <a:srgbClr val="000000"/>
                </a:solidFill>
                <a:latin typeface="Times New Roman"/>
                <a:ea typeface="Times New Roman"/>
                <a:cs typeface="Times New Roman"/>
                <a:sym typeface="Times New Roman"/>
              </a:rPr>
              <a:t>Mempertahankan Dominasi di Jawa Barat</a:t>
            </a:r>
          </a:p>
          <a:p>
            <a:pPr algn="just" marL="308305" indent="-154153" lvl="1">
              <a:lnSpc>
                <a:spcPts val="1999"/>
              </a:lnSpc>
              <a:buAutoNum type="arabicPeriod" startAt="1"/>
            </a:pPr>
            <a:r>
              <a:rPr lang="en-US" sz="1428">
                <a:solidFill>
                  <a:srgbClr val="000000"/>
                </a:solidFill>
                <a:latin typeface="Times New Roman"/>
                <a:ea typeface="Times New Roman"/>
                <a:cs typeface="Times New Roman"/>
                <a:sym typeface="Times New Roman"/>
              </a:rPr>
              <a:t>Pengembangan Produk dan Promosi</a:t>
            </a:r>
          </a:p>
          <a:p>
            <a:pPr algn="just" marL="308305" indent="-154153" lvl="1">
              <a:lnSpc>
                <a:spcPts val="1999"/>
              </a:lnSpc>
              <a:buAutoNum type="arabicPeriod" startAt="1"/>
            </a:pPr>
            <a:r>
              <a:rPr lang="en-US" sz="1428">
                <a:solidFill>
                  <a:srgbClr val="000000"/>
                </a:solidFill>
                <a:latin typeface="Times New Roman"/>
                <a:ea typeface="Times New Roman"/>
                <a:cs typeface="Times New Roman"/>
                <a:sym typeface="Times New Roman"/>
              </a:rPr>
              <a:t>Meningkatkan Nilai Rata-Rata Transaksi</a:t>
            </a:r>
          </a:p>
          <a:p>
            <a:pPr algn="just">
              <a:lnSpc>
                <a:spcPts val="1999"/>
              </a:lnSpc>
            </a:pPr>
          </a:p>
        </p:txBody>
      </p:sp>
    </p:spTree>
  </p:cSld>
  <p:clrMapOvr>
    <a:masterClrMapping/>
  </p:clrMapOvr>
  <p:transition spd="fast">
    <p:fade/>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99"/>
            </a:blip>
            <a:stretch>
              <a:fillRect l="0" t="-9191" r="0" b="-9191"/>
            </a:stretch>
          </a:blipFill>
        </p:spPr>
      </p:sp>
      <p:sp>
        <p:nvSpPr>
          <p:cNvPr name="Freeform 3" id="3"/>
          <p:cNvSpPr/>
          <p:nvPr/>
        </p:nvSpPr>
        <p:spPr>
          <a:xfrm flipH="false" flipV="false" rot="0">
            <a:off x="14635440" y="371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6378" r="0" b="-6403"/>
            </a:stretch>
          </a:blipFill>
        </p:spPr>
      </p:sp>
      <p:sp>
        <p:nvSpPr>
          <p:cNvPr name="Freeform 4" id="4"/>
          <p:cNvSpPr/>
          <p:nvPr/>
        </p:nvSpPr>
        <p:spPr>
          <a:xfrm flipH="false" flipV="false" rot="0">
            <a:off x="4226326" y="1453680"/>
            <a:ext cx="9835348" cy="5338502"/>
          </a:xfrm>
          <a:custGeom>
            <a:avLst/>
            <a:gdLst/>
            <a:ahLst/>
            <a:cxnLst/>
            <a:rect r="r" b="b" t="t" l="l"/>
            <a:pathLst>
              <a:path h="5338502" w="9835348">
                <a:moveTo>
                  <a:pt x="0" y="0"/>
                </a:moveTo>
                <a:lnTo>
                  <a:pt x="9835348" y="0"/>
                </a:lnTo>
                <a:lnTo>
                  <a:pt x="9835348" y="5338502"/>
                </a:lnTo>
                <a:lnTo>
                  <a:pt x="0" y="5338502"/>
                </a:lnTo>
                <a:lnTo>
                  <a:pt x="0" y="0"/>
                </a:lnTo>
                <a:close/>
              </a:path>
            </a:pathLst>
          </a:custGeom>
          <a:blipFill>
            <a:blip r:embed="rId4"/>
            <a:stretch>
              <a:fillRect l="0" t="0" r="0" b="0"/>
            </a:stretch>
          </a:blipFill>
        </p:spPr>
      </p:sp>
      <p:sp>
        <p:nvSpPr>
          <p:cNvPr name="TextBox 5" id="5"/>
          <p:cNvSpPr txBox="true"/>
          <p:nvPr/>
        </p:nvSpPr>
        <p:spPr>
          <a:xfrm rot="0">
            <a:off x="368349" y="493500"/>
            <a:ext cx="16742160" cy="828675"/>
          </a:xfrm>
          <a:prstGeom prst="rect">
            <a:avLst/>
          </a:prstGeom>
        </p:spPr>
        <p:txBody>
          <a:bodyPr anchor="t" rtlCol="false" tIns="0" lIns="0" bIns="0" rIns="0">
            <a:spAutoFit/>
          </a:bodyPr>
          <a:lstStyle/>
          <a:p>
            <a:pPr algn="l">
              <a:lnSpc>
                <a:spcPts val="6480"/>
              </a:lnSpc>
            </a:pPr>
            <a:r>
              <a:rPr lang="en-US" b="true" sz="5400" spc="-1">
                <a:solidFill>
                  <a:srgbClr val="000000"/>
                </a:solidFill>
                <a:latin typeface="Rubik Bold"/>
                <a:ea typeface="Rubik Bold"/>
                <a:cs typeface="Rubik Bold"/>
                <a:sym typeface="Rubik Bold"/>
              </a:rPr>
              <a:t>Dashboard  Performance Analytics</a:t>
            </a:r>
          </a:p>
        </p:txBody>
      </p:sp>
      <p:sp>
        <p:nvSpPr>
          <p:cNvPr name="TextBox 6" id="6"/>
          <p:cNvSpPr txBox="true"/>
          <p:nvPr/>
        </p:nvSpPr>
        <p:spPr>
          <a:xfrm rot="0">
            <a:off x="368349" y="7007505"/>
            <a:ext cx="15539911" cy="2745726"/>
          </a:xfrm>
          <a:prstGeom prst="rect">
            <a:avLst/>
          </a:prstGeom>
        </p:spPr>
        <p:txBody>
          <a:bodyPr anchor="t" rtlCol="false" tIns="0" lIns="0" bIns="0" rIns="0">
            <a:spAutoFit/>
          </a:bodyPr>
          <a:lstStyle/>
          <a:p>
            <a:pPr algn="just">
              <a:lnSpc>
                <a:spcPts val="1960"/>
              </a:lnSpc>
            </a:pPr>
            <a:r>
              <a:rPr lang="en-US" sz="1400" b="true">
                <a:solidFill>
                  <a:srgbClr val="000000"/>
                </a:solidFill>
                <a:latin typeface="Times New Roman Bold"/>
                <a:ea typeface="Times New Roman Bold"/>
                <a:cs typeface="Times New Roman Bold"/>
                <a:sym typeface="Times New Roman Bold"/>
              </a:rPr>
              <a:t>Perbedaan Ekspektasi dan Realitas Pelayanan</a:t>
            </a:r>
          </a:p>
          <a:p>
            <a:pPr algn="just" marL="302376" indent="-151188" lvl="1">
              <a:lnSpc>
                <a:spcPts val="1960"/>
              </a:lnSpc>
              <a:buFont typeface="Arial"/>
              <a:buChar char="•"/>
            </a:pPr>
            <a:r>
              <a:rPr lang="en-US" sz="1400">
                <a:solidFill>
                  <a:srgbClr val="000000"/>
                </a:solidFill>
                <a:latin typeface="Times New Roman"/>
                <a:ea typeface="Times New Roman"/>
                <a:cs typeface="Times New Roman"/>
                <a:sym typeface="Times New Roman"/>
              </a:rPr>
              <a:t>Rating cabang yang tinggi mencerminkan bahwa pelanggan mungkin memiliki ekspektasi tinggi terhadap cabang tersebut, misalnya karena reputasi atau fasilitas cabang.</a:t>
            </a:r>
          </a:p>
          <a:p>
            <a:pPr algn="just" marL="302376" indent="-151188" lvl="1">
              <a:lnSpc>
                <a:spcPts val="1960"/>
              </a:lnSpc>
              <a:buFont typeface="Arial"/>
              <a:buChar char="•"/>
            </a:pPr>
            <a:r>
              <a:rPr lang="en-US" sz="1400">
                <a:solidFill>
                  <a:srgbClr val="000000"/>
                </a:solidFill>
                <a:latin typeface="Times New Roman"/>
                <a:ea typeface="Times New Roman"/>
                <a:cs typeface="Times New Roman"/>
                <a:sym typeface="Times New Roman"/>
              </a:rPr>
              <a:t>Rating transaksi rendah menunjukkan bahwa pengalaman transaksi aktual (misalnya, proses pembelian, waktu layanan, atau interaksi langsung) tidak memenuhi harapan pelanggan.</a:t>
            </a:r>
          </a:p>
          <a:p>
            <a:pPr algn="just">
              <a:lnSpc>
                <a:spcPts val="1960"/>
              </a:lnSpc>
            </a:pPr>
            <a:r>
              <a:rPr lang="en-US" sz="1400" b="true">
                <a:solidFill>
                  <a:srgbClr val="000000"/>
                </a:solidFill>
                <a:latin typeface="Times New Roman Bold"/>
                <a:ea typeface="Times New Roman Bold"/>
                <a:cs typeface="Times New Roman Bold"/>
                <a:sym typeface="Times New Roman Bold"/>
              </a:rPr>
              <a:t>Masalah Spesifik Terkait Transaksi</a:t>
            </a:r>
          </a:p>
          <a:p>
            <a:pPr algn="just" marL="302376" indent="-151188" lvl="1">
              <a:lnSpc>
                <a:spcPts val="1960"/>
              </a:lnSpc>
              <a:buFont typeface="Arial"/>
              <a:buChar char="•"/>
            </a:pPr>
            <a:r>
              <a:rPr lang="en-US" sz="1400">
                <a:solidFill>
                  <a:srgbClr val="000000"/>
                </a:solidFill>
                <a:latin typeface="Times New Roman"/>
                <a:ea typeface="Times New Roman"/>
                <a:cs typeface="Times New Roman"/>
                <a:sym typeface="Times New Roman"/>
              </a:rPr>
              <a:t>Produk yang sering kehabisan stok atau kesalahan harga di sistem.</a:t>
            </a:r>
          </a:p>
          <a:p>
            <a:pPr algn="just" marL="302376" indent="-151188" lvl="1">
              <a:lnSpc>
                <a:spcPts val="1960"/>
              </a:lnSpc>
              <a:buFont typeface="Arial"/>
              <a:buChar char="•"/>
            </a:pPr>
            <a:r>
              <a:rPr lang="en-US" sz="1400">
                <a:solidFill>
                  <a:srgbClr val="000000"/>
                </a:solidFill>
                <a:latin typeface="Times New Roman"/>
                <a:ea typeface="Times New Roman"/>
                <a:cs typeface="Times New Roman"/>
                <a:sym typeface="Times New Roman"/>
              </a:rPr>
              <a:t>Diskon atau promosi yang tidak jelas sehingga pelanggan merasa kecewa.</a:t>
            </a:r>
          </a:p>
          <a:p>
            <a:pPr algn="just" marL="302376" indent="-151188" lvl="1">
              <a:lnSpc>
                <a:spcPts val="1960"/>
              </a:lnSpc>
              <a:buFont typeface="Arial"/>
              <a:buChar char="•"/>
            </a:pPr>
            <a:r>
              <a:rPr lang="en-US" sz="1400">
                <a:solidFill>
                  <a:srgbClr val="000000"/>
                </a:solidFill>
                <a:latin typeface="Times New Roman"/>
                <a:ea typeface="Times New Roman"/>
                <a:cs typeface="Times New Roman"/>
                <a:sym typeface="Times New Roman"/>
              </a:rPr>
              <a:t>Karyawan kurang terlatih dalam menangani transaksi atau menjelaskan promosi.</a:t>
            </a:r>
          </a:p>
          <a:p>
            <a:pPr algn="just">
              <a:lnSpc>
                <a:spcPts val="1960"/>
              </a:lnSpc>
            </a:pPr>
          </a:p>
          <a:p>
            <a:pPr algn="just">
              <a:lnSpc>
                <a:spcPts val="1960"/>
              </a:lnSpc>
            </a:pPr>
            <a:r>
              <a:rPr lang="en-US" sz="1400">
                <a:solidFill>
                  <a:srgbClr val="000000"/>
                </a:solidFill>
                <a:latin typeface="Times New Roman"/>
                <a:ea typeface="Times New Roman"/>
                <a:cs typeface="Times New Roman"/>
                <a:sym typeface="Times New Roman"/>
              </a:rPr>
              <a:t>Perbedaan ini menunjukkan adanya peluang untuk meningkatkan pengalaman pelanggan di cabang yang sudah memiliki reputasi baik. Fokus pada peningkatan layanan operasional, pemantauan transaksi, dan pelatihan staf dapat membantu menyelaraskan rating transaksi dengan rating cabang.</a:t>
            </a:r>
          </a:p>
          <a:p>
            <a:pPr algn="just">
              <a:lnSpc>
                <a:spcPts val="1960"/>
              </a:lnSpc>
            </a:pPr>
          </a:p>
        </p:txBody>
      </p:sp>
    </p:spTree>
  </p:cSld>
  <p:clrMapOvr>
    <a:masterClrMapping/>
  </p:clrMapOvr>
  <p:transition spd="fast">
    <p:fade/>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99"/>
            </a:blip>
            <a:stretch>
              <a:fillRect l="0" t="-9191" r="0" b="-9191"/>
            </a:stretch>
          </a:blipFill>
        </p:spPr>
      </p:sp>
      <p:sp>
        <p:nvSpPr>
          <p:cNvPr name="Freeform 3" id="3"/>
          <p:cNvSpPr/>
          <p:nvPr/>
        </p:nvSpPr>
        <p:spPr>
          <a:xfrm flipH="false" flipV="false" rot="0">
            <a:off x="14635440" y="371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6378" r="0" b="-6403"/>
            </a:stretch>
          </a:blipFill>
        </p:spPr>
      </p:sp>
      <p:sp>
        <p:nvSpPr>
          <p:cNvPr name="TextBox 4" id="4"/>
          <p:cNvSpPr txBox="true"/>
          <p:nvPr/>
        </p:nvSpPr>
        <p:spPr>
          <a:xfrm rot="0">
            <a:off x="368349" y="493500"/>
            <a:ext cx="16742160" cy="828675"/>
          </a:xfrm>
          <a:prstGeom prst="rect">
            <a:avLst/>
          </a:prstGeom>
        </p:spPr>
        <p:txBody>
          <a:bodyPr anchor="t" rtlCol="false" tIns="0" lIns="0" bIns="0" rIns="0">
            <a:spAutoFit/>
          </a:bodyPr>
          <a:lstStyle/>
          <a:p>
            <a:pPr algn="l">
              <a:lnSpc>
                <a:spcPts val="6480"/>
              </a:lnSpc>
            </a:pPr>
            <a:r>
              <a:rPr lang="en-US" b="true" sz="5400" spc="-1">
                <a:solidFill>
                  <a:srgbClr val="000000"/>
                </a:solidFill>
                <a:latin typeface="Rubik Bold"/>
                <a:ea typeface="Rubik Bold"/>
                <a:cs typeface="Rubik Bold"/>
                <a:sym typeface="Rubik Bold"/>
              </a:rPr>
              <a:t>KESIMPULAN</a:t>
            </a:r>
          </a:p>
        </p:txBody>
      </p:sp>
      <p:sp>
        <p:nvSpPr>
          <p:cNvPr name="Freeform 5" id="5"/>
          <p:cNvSpPr/>
          <p:nvPr/>
        </p:nvSpPr>
        <p:spPr>
          <a:xfrm flipH="false" flipV="false" rot="0">
            <a:off x="368349" y="1687411"/>
            <a:ext cx="2146611" cy="1174782"/>
          </a:xfrm>
          <a:custGeom>
            <a:avLst/>
            <a:gdLst/>
            <a:ahLst/>
            <a:cxnLst/>
            <a:rect r="r" b="b" t="t" l="l"/>
            <a:pathLst>
              <a:path h="1174782" w="2146611">
                <a:moveTo>
                  <a:pt x="0" y="0"/>
                </a:moveTo>
                <a:lnTo>
                  <a:pt x="2146612" y="0"/>
                </a:lnTo>
                <a:lnTo>
                  <a:pt x="2146612" y="1174781"/>
                </a:lnTo>
                <a:lnTo>
                  <a:pt x="0" y="1174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549311" y="1753202"/>
            <a:ext cx="4003088" cy="756119"/>
            <a:chOff x="0" y="0"/>
            <a:chExt cx="1054311" cy="199143"/>
          </a:xfrm>
        </p:grpSpPr>
        <p:sp>
          <p:nvSpPr>
            <p:cNvPr name="Freeform 7" id="7"/>
            <p:cNvSpPr/>
            <p:nvPr/>
          </p:nvSpPr>
          <p:spPr>
            <a:xfrm flipH="false" flipV="false" rot="0">
              <a:off x="0" y="0"/>
              <a:ext cx="1054311" cy="199143"/>
            </a:xfrm>
            <a:custGeom>
              <a:avLst/>
              <a:gdLst/>
              <a:ahLst/>
              <a:cxnLst/>
              <a:rect r="r" b="b" t="t" l="l"/>
              <a:pathLst>
                <a:path h="199143" w="1054311">
                  <a:moveTo>
                    <a:pt x="0" y="0"/>
                  </a:moveTo>
                  <a:lnTo>
                    <a:pt x="1054311" y="0"/>
                  </a:lnTo>
                  <a:lnTo>
                    <a:pt x="1054311" y="199143"/>
                  </a:lnTo>
                  <a:lnTo>
                    <a:pt x="0" y="199143"/>
                  </a:lnTo>
                  <a:close/>
                </a:path>
              </a:pathLst>
            </a:custGeom>
            <a:solidFill>
              <a:srgbClr val="D0712E"/>
            </a:solidFill>
          </p:spPr>
        </p:sp>
        <p:sp>
          <p:nvSpPr>
            <p:cNvPr name="TextBox 8" id="8"/>
            <p:cNvSpPr txBox="true"/>
            <p:nvPr/>
          </p:nvSpPr>
          <p:spPr>
            <a:xfrm>
              <a:off x="0" y="-47625"/>
              <a:ext cx="1054311" cy="24676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549311" y="1904567"/>
            <a:ext cx="4003088" cy="405765"/>
          </a:xfrm>
          <a:prstGeom prst="rect">
            <a:avLst/>
          </a:prstGeom>
        </p:spPr>
        <p:txBody>
          <a:bodyPr anchor="t" rtlCol="false" tIns="0" lIns="0" bIns="0" rIns="0">
            <a:spAutoFit/>
          </a:bodyPr>
          <a:lstStyle/>
          <a:p>
            <a:pPr algn="ctr">
              <a:lnSpc>
                <a:spcPts val="3359"/>
              </a:lnSpc>
            </a:pPr>
            <a:r>
              <a:rPr lang="en-US" sz="2400">
                <a:solidFill>
                  <a:srgbClr val="000000"/>
                </a:solidFill>
                <a:latin typeface="Montserrat Classic"/>
                <a:ea typeface="Montserrat Classic"/>
                <a:cs typeface="Montserrat Classic"/>
                <a:sym typeface="Montserrat Classic"/>
              </a:rPr>
              <a:t>Tren 2021–2023</a:t>
            </a:r>
          </a:p>
        </p:txBody>
      </p:sp>
      <p:sp>
        <p:nvSpPr>
          <p:cNvPr name="AutoShape 10" id="10"/>
          <p:cNvSpPr/>
          <p:nvPr/>
        </p:nvSpPr>
        <p:spPr>
          <a:xfrm>
            <a:off x="4552399" y="2112212"/>
            <a:ext cx="1332693" cy="0"/>
          </a:xfrm>
          <a:prstGeom prst="line">
            <a:avLst/>
          </a:prstGeom>
          <a:ln cap="flat" w="38100">
            <a:solidFill>
              <a:srgbClr val="000000"/>
            </a:solidFill>
            <a:prstDash val="solid"/>
            <a:headEnd type="none" len="sm" w="sm"/>
            <a:tailEnd type="arrow" len="sm" w="med"/>
          </a:ln>
        </p:spPr>
      </p:sp>
      <p:sp>
        <p:nvSpPr>
          <p:cNvPr name="TextBox 11" id="11"/>
          <p:cNvSpPr txBox="true"/>
          <p:nvPr/>
        </p:nvSpPr>
        <p:spPr>
          <a:xfrm rot="0">
            <a:off x="6267472" y="1592161"/>
            <a:ext cx="10600723" cy="2437130"/>
          </a:xfrm>
          <a:prstGeom prst="rect">
            <a:avLst/>
          </a:prstGeom>
        </p:spPr>
        <p:txBody>
          <a:bodyPr anchor="t" rtlCol="false" tIns="0" lIns="0" bIns="0" rIns="0">
            <a:spAutoFit/>
          </a:bodyPr>
          <a:lstStyle/>
          <a:p>
            <a:pPr algn="just">
              <a:lnSpc>
                <a:spcPts val="3220"/>
              </a:lnSpc>
            </a:pPr>
            <a:r>
              <a:rPr lang="en-US" sz="2300" b="true">
                <a:solidFill>
                  <a:srgbClr val="000000"/>
                </a:solidFill>
                <a:latin typeface="Times New Roman Bold"/>
                <a:ea typeface="Times New Roman Bold"/>
                <a:cs typeface="Times New Roman Bold"/>
                <a:sym typeface="Times New Roman Bold"/>
              </a:rPr>
              <a:t>Stagnasi</a:t>
            </a:r>
            <a:r>
              <a:rPr lang="en-US" sz="2300">
                <a:solidFill>
                  <a:srgbClr val="000000"/>
                </a:solidFill>
                <a:latin typeface="Times New Roman"/>
                <a:ea typeface="Times New Roman"/>
                <a:cs typeface="Times New Roman"/>
                <a:sym typeface="Times New Roman"/>
              </a:rPr>
              <a:t>: Secara keseluruhan, kinerja bisnis terlihat stagnan dengan fluktuasi kecil dari tahun ke tahun.</a:t>
            </a:r>
          </a:p>
          <a:p>
            <a:pPr algn="just">
              <a:lnSpc>
                <a:spcPts val="3220"/>
              </a:lnSpc>
            </a:pPr>
            <a:r>
              <a:rPr lang="en-US" sz="2300" b="true">
                <a:solidFill>
                  <a:srgbClr val="000000"/>
                </a:solidFill>
                <a:latin typeface="Times New Roman Bold"/>
                <a:ea typeface="Times New Roman Bold"/>
                <a:cs typeface="Times New Roman Bold"/>
                <a:sym typeface="Times New Roman Bold"/>
              </a:rPr>
              <a:t>Ketergantungan pada Volume Transaksi: </a:t>
            </a:r>
            <a:r>
              <a:rPr lang="en-US" sz="2300">
                <a:solidFill>
                  <a:srgbClr val="000000"/>
                </a:solidFill>
                <a:latin typeface="Times New Roman"/>
                <a:ea typeface="Times New Roman"/>
                <a:cs typeface="Times New Roman"/>
                <a:sym typeface="Times New Roman"/>
              </a:rPr>
              <a:t>Volume transaksi menjadi indikator utama yang memengaruhi sales dan profit. Tidak ada indikasi signifikan dari peningkatan rata-rata nilai per transaksi atau efisiensi dalam profitabilitas.</a:t>
            </a:r>
          </a:p>
          <a:p>
            <a:pPr algn="just">
              <a:lnSpc>
                <a:spcPts val="3220"/>
              </a:lnSpc>
            </a:pPr>
          </a:p>
        </p:txBody>
      </p:sp>
      <p:sp>
        <p:nvSpPr>
          <p:cNvPr name="Freeform 12" id="12"/>
          <p:cNvSpPr/>
          <p:nvPr/>
        </p:nvSpPr>
        <p:spPr>
          <a:xfrm flipH="false" flipV="false" rot="0">
            <a:off x="368349" y="4029291"/>
            <a:ext cx="2146611" cy="1174782"/>
          </a:xfrm>
          <a:custGeom>
            <a:avLst/>
            <a:gdLst/>
            <a:ahLst/>
            <a:cxnLst/>
            <a:rect r="r" b="b" t="t" l="l"/>
            <a:pathLst>
              <a:path h="1174782" w="2146611">
                <a:moveTo>
                  <a:pt x="0" y="0"/>
                </a:moveTo>
                <a:lnTo>
                  <a:pt x="2146612" y="0"/>
                </a:lnTo>
                <a:lnTo>
                  <a:pt x="2146612" y="1174781"/>
                </a:lnTo>
                <a:lnTo>
                  <a:pt x="0" y="1174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549311" y="4095082"/>
            <a:ext cx="4003088" cy="756119"/>
            <a:chOff x="0" y="0"/>
            <a:chExt cx="1054311" cy="199143"/>
          </a:xfrm>
        </p:grpSpPr>
        <p:sp>
          <p:nvSpPr>
            <p:cNvPr name="Freeform 14" id="14"/>
            <p:cNvSpPr/>
            <p:nvPr/>
          </p:nvSpPr>
          <p:spPr>
            <a:xfrm flipH="false" flipV="false" rot="0">
              <a:off x="0" y="0"/>
              <a:ext cx="1054311" cy="199143"/>
            </a:xfrm>
            <a:custGeom>
              <a:avLst/>
              <a:gdLst/>
              <a:ahLst/>
              <a:cxnLst/>
              <a:rect r="r" b="b" t="t" l="l"/>
              <a:pathLst>
                <a:path h="199143" w="1054311">
                  <a:moveTo>
                    <a:pt x="0" y="0"/>
                  </a:moveTo>
                  <a:lnTo>
                    <a:pt x="1054311" y="0"/>
                  </a:lnTo>
                  <a:lnTo>
                    <a:pt x="1054311" y="199143"/>
                  </a:lnTo>
                  <a:lnTo>
                    <a:pt x="0" y="199143"/>
                  </a:lnTo>
                  <a:close/>
                </a:path>
              </a:pathLst>
            </a:custGeom>
            <a:solidFill>
              <a:srgbClr val="D0712E"/>
            </a:solidFill>
          </p:spPr>
        </p:sp>
        <p:sp>
          <p:nvSpPr>
            <p:cNvPr name="TextBox 15" id="15"/>
            <p:cNvSpPr txBox="true"/>
            <p:nvPr/>
          </p:nvSpPr>
          <p:spPr>
            <a:xfrm>
              <a:off x="0" y="-47625"/>
              <a:ext cx="1054311" cy="246768"/>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549311" y="4246447"/>
            <a:ext cx="4003088" cy="405765"/>
          </a:xfrm>
          <a:prstGeom prst="rect">
            <a:avLst/>
          </a:prstGeom>
        </p:spPr>
        <p:txBody>
          <a:bodyPr anchor="t" rtlCol="false" tIns="0" lIns="0" bIns="0" rIns="0">
            <a:spAutoFit/>
          </a:bodyPr>
          <a:lstStyle/>
          <a:p>
            <a:pPr algn="ctr">
              <a:lnSpc>
                <a:spcPts val="3359"/>
              </a:lnSpc>
            </a:pPr>
            <a:r>
              <a:rPr lang="en-US" sz="2400">
                <a:solidFill>
                  <a:srgbClr val="000000"/>
                </a:solidFill>
                <a:latin typeface="Montserrat Classic"/>
                <a:ea typeface="Montserrat Classic"/>
                <a:cs typeface="Montserrat Classic"/>
                <a:sym typeface="Montserrat Classic"/>
              </a:rPr>
              <a:t>KINERJA</a:t>
            </a:r>
          </a:p>
        </p:txBody>
      </p:sp>
      <p:sp>
        <p:nvSpPr>
          <p:cNvPr name="AutoShape 17" id="17"/>
          <p:cNvSpPr/>
          <p:nvPr/>
        </p:nvSpPr>
        <p:spPr>
          <a:xfrm>
            <a:off x="4552399" y="4454092"/>
            <a:ext cx="1332693" cy="0"/>
          </a:xfrm>
          <a:prstGeom prst="line">
            <a:avLst/>
          </a:prstGeom>
          <a:ln cap="flat" w="38100">
            <a:solidFill>
              <a:srgbClr val="000000"/>
            </a:solidFill>
            <a:prstDash val="solid"/>
            <a:headEnd type="none" len="sm" w="sm"/>
            <a:tailEnd type="arrow" len="sm" w="med"/>
          </a:ln>
        </p:spPr>
      </p:sp>
      <p:sp>
        <p:nvSpPr>
          <p:cNvPr name="TextBox 18" id="18"/>
          <p:cNvSpPr txBox="true"/>
          <p:nvPr/>
        </p:nvSpPr>
        <p:spPr>
          <a:xfrm rot="0">
            <a:off x="6267472" y="3934041"/>
            <a:ext cx="10600723" cy="1637030"/>
          </a:xfrm>
          <a:prstGeom prst="rect">
            <a:avLst/>
          </a:prstGeom>
        </p:spPr>
        <p:txBody>
          <a:bodyPr anchor="t" rtlCol="false" tIns="0" lIns="0" bIns="0" rIns="0">
            <a:spAutoFit/>
          </a:bodyPr>
          <a:lstStyle/>
          <a:p>
            <a:pPr algn="just">
              <a:lnSpc>
                <a:spcPts val="3220"/>
              </a:lnSpc>
            </a:pPr>
            <a:r>
              <a:rPr lang="en-US" sz="2300">
                <a:solidFill>
                  <a:srgbClr val="000000"/>
                </a:solidFill>
                <a:latin typeface="Times New Roman"/>
                <a:ea typeface="Times New Roman"/>
                <a:cs typeface="Times New Roman"/>
                <a:sym typeface="Times New Roman"/>
              </a:rPr>
              <a:t>Kinerja bisnis mengalami sedikit pertumbuhan di 2022, namun penurunan di 2023 menunjukkan adanya tantangan baru. Fokus pada peningkatan efisiensi, diversifikasi produk, dan strategi pemasaran yang efektif diperlukan untuk mendorong pertumbuhan yang lebih stabil ke depan.</a:t>
            </a:r>
          </a:p>
        </p:txBody>
      </p:sp>
      <p:sp>
        <p:nvSpPr>
          <p:cNvPr name="TextBox 19" id="19"/>
          <p:cNvSpPr txBox="true"/>
          <p:nvPr/>
        </p:nvSpPr>
        <p:spPr>
          <a:xfrm rot="0">
            <a:off x="6267472" y="5713946"/>
            <a:ext cx="10600723" cy="2037080"/>
          </a:xfrm>
          <a:prstGeom prst="rect">
            <a:avLst/>
          </a:prstGeom>
        </p:spPr>
        <p:txBody>
          <a:bodyPr anchor="t" rtlCol="false" tIns="0" lIns="0" bIns="0" rIns="0">
            <a:spAutoFit/>
          </a:bodyPr>
          <a:lstStyle/>
          <a:p>
            <a:pPr algn="just">
              <a:lnSpc>
                <a:spcPts val="3220"/>
              </a:lnSpc>
            </a:pPr>
            <a:r>
              <a:rPr lang="en-US" sz="2300" b="true">
                <a:solidFill>
                  <a:srgbClr val="000000"/>
                </a:solidFill>
                <a:latin typeface="Times New Roman Bold"/>
                <a:ea typeface="Times New Roman Bold"/>
                <a:cs typeface="Times New Roman Bold"/>
                <a:sym typeface="Times New Roman Bold"/>
              </a:rPr>
              <a:t>Jawa Barat </a:t>
            </a:r>
            <a:r>
              <a:rPr lang="en-US" sz="2300">
                <a:solidFill>
                  <a:srgbClr val="000000"/>
                </a:solidFill>
                <a:latin typeface="Times New Roman"/>
                <a:ea typeface="Times New Roman"/>
                <a:cs typeface="Times New Roman"/>
                <a:sym typeface="Times New Roman"/>
              </a:rPr>
              <a:t>menjadi motor utama dalam kontribusi transaksi dan nett sales bagi Kimia Farma, didorong oleh populasi yang besar, kehadiran cabang yang kuat, dan perilaku konsumen yang positif terhadap produk farmasi. </a:t>
            </a:r>
          </a:p>
          <a:p>
            <a:pPr algn="just">
              <a:lnSpc>
                <a:spcPts val="3220"/>
              </a:lnSpc>
            </a:pPr>
            <a:r>
              <a:rPr lang="en-US" sz="2300">
                <a:solidFill>
                  <a:srgbClr val="000000"/>
                </a:solidFill>
                <a:latin typeface="Times New Roman"/>
                <a:ea typeface="Times New Roman"/>
                <a:cs typeface="Times New Roman"/>
                <a:sym typeface="Times New Roman"/>
              </a:rPr>
              <a:t>Dengan strategi yang tepat, keberhasilan Jawa Barat dapat direplikasi di provinsi lain untuk mendorong pertumbuhan yang lebih merata secara nasional.</a:t>
            </a:r>
          </a:p>
        </p:txBody>
      </p:sp>
      <p:sp>
        <p:nvSpPr>
          <p:cNvPr name="TextBox 20" id="20"/>
          <p:cNvSpPr txBox="true"/>
          <p:nvPr/>
        </p:nvSpPr>
        <p:spPr>
          <a:xfrm rot="0">
            <a:off x="6267472" y="7893900"/>
            <a:ext cx="10600723" cy="836930"/>
          </a:xfrm>
          <a:prstGeom prst="rect">
            <a:avLst/>
          </a:prstGeom>
        </p:spPr>
        <p:txBody>
          <a:bodyPr anchor="t" rtlCol="false" tIns="0" lIns="0" bIns="0" rIns="0">
            <a:spAutoFit/>
          </a:bodyPr>
          <a:lstStyle/>
          <a:p>
            <a:pPr algn="just">
              <a:lnSpc>
                <a:spcPts val="3220"/>
              </a:lnSpc>
            </a:pPr>
            <a:r>
              <a:rPr lang="en-US" sz="2300">
                <a:solidFill>
                  <a:srgbClr val="000000"/>
                </a:solidFill>
                <a:latin typeface="Times New Roman"/>
                <a:ea typeface="Times New Roman"/>
                <a:cs typeface="Times New Roman"/>
                <a:sym typeface="Times New Roman"/>
              </a:rPr>
              <a:t>Fokus pada peningkatan layanan operasional, pemantauan transaksi, dan pelatihan staf dapat membantu menyelaraskan rating transaksi dengan rating cabang.</a:t>
            </a:r>
          </a:p>
        </p:txBody>
      </p:sp>
    </p:spTree>
  </p:cSld>
  <p:clrMapOvr>
    <a:masterClrMapping/>
  </p:clrMapOvr>
  <p:transition spd="fast">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191" r="0" b="-9191"/>
            </a:stretch>
          </a:blipFill>
        </p:spPr>
      </p:sp>
      <p:sp>
        <p:nvSpPr>
          <p:cNvPr name="Freeform 3" id="3"/>
          <p:cNvSpPr/>
          <p:nvPr/>
        </p:nvSpPr>
        <p:spPr>
          <a:xfrm flipH="false" flipV="false" rot="0">
            <a:off x="14635440" y="371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6378" r="0" b="-6403"/>
            </a:stretch>
          </a:blipFill>
        </p:spPr>
      </p:sp>
      <p:sp>
        <p:nvSpPr>
          <p:cNvPr name="TextBox 4" id="4"/>
          <p:cNvSpPr txBox="true"/>
          <p:nvPr/>
        </p:nvSpPr>
        <p:spPr>
          <a:xfrm rot="0">
            <a:off x="368349" y="493500"/>
            <a:ext cx="16742160" cy="828601"/>
          </a:xfrm>
          <a:prstGeom prst="rect">
            <a:avLst/>
          </a:prstGeom>
        </p:spPr>
        <p:txBody>
          <a:bodyPr anchor="t" rtlCol="false" tIns="0" lIns="0" bIns="0" rIns="0">
            <a:spAutoFit/>
          </a:bodyPr>
          <a:lstStyle/>
          <a:p>
            <a:pPr algn="l">
              <a:lnSpc>
                <a:spcPts val="6480"/>
              </a:lnSpc>
            </a:pPr>
            <a:r>
              <a:rPr lang="en-US" b="true" sz="5400" spc="-1">
                <a:solidFill>
                  <a:srgbClr val="000000"/>
                </a:solidFill>
                <a:latin typeface="Rubik Bold"/>
                <a:ea typeface="Rubik Bold"/>
                <a:cs typeface="Rubik Bold"/>
                <a:sym typeface="Rubik Bold"/>
              </a:rPr>
              <a:t>LAMPIRAN</a:t>
            </a:r>
          </a:p>
        </p:txBody>
      </p:sp>
      <p:sp>
        <p:nvSpPr>
          <p:cNvPr name="Freeform 5" id="5"/>
          <p:cNvSpPr/>
          <p:nvPr/>
        </p:nvSpPr>
        <p:spPr>
          <a:xfrm flipH="false" flipV="false" rot="0">
            <a:off x="368349" y="1687411"/>
            <a:ext cx="2146611" cy="1174782"/>
          </a:xfrm>
          <a:custGeom>
            <a:avLst/>
            <a:gdLst/>
            <a:ahLst/>
            <a:cxnLst/>
            <a:rect r="r" b="b" t="t" l="l"/>
            <a:pathLst>
              <a:path h="1174782" w="2146611">
                <a:moveTo>
                  <a:pt x="0" y="0"/>
                </a:moveTo>
                <a:lnTo>
                  <a:pt x="2146612" y="0"/>
                </a:lnTo>
                <a:lnTo>
                  <a:pt x="2146612" y="1174781"/>
                </a:lnTo>
                <a:lnTo>
                  <a:pt x="0" y="1174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549311" y="1753202"/>
            <a:ext cx="15761352" cy="756119"/>
            <a:chOff x="0" y="0"/>
            <a:chExt cx="4151138" cy="199143"/>
          </a:xfrm>
        </p:grpSpPr>
        <p:sp>
          <p:nvSpPr>
            <p:cNvPr name="Freeform 7" id="7"/>
            <p:cNvSpPr/>
            <p:nvPr/>
          </p:nvSpPr>
          <p:spPr>
            <a:xfrm flipH="false" flipV="false" rot="0">
              <a:off x="0" y="0"/>
              <a:ext cx="4151138" cy="199143"/>
            </a:xfrm>
            <a:custGeom>
              <a:avLst/>
              <a:gdLst/>
              <a:ahLst/>
              <a:cxnLst/>
              <a:rect r="r" b="b" t="t" l="l"/>
              <a:pathLst>
                <a:path h="199143" w="4151138">
                  <a:moveTo>
                    <a:pt x="0" y="0"/>
                  </a:moveTo>
                  <a:lnTo>
                    <a:pt x="4151138" y="0"/>
                  </a:lnTo>
                  <a:lnTo>
                    <a:pt x="4151138" y="199143"/>
                  </a:lnTo>
                  <a:lnTo>
                    <a:pt x="0" y="199143"/>
                  </a:lnTo>
                  <a:close/>
                </a:path>
              </a:pathLst>
            </a:custGeom>
            <a:solidFill>
              <a:srgbClr val="D0712E"/>
            </a:solidFill>
          </p:spPr>
        </p:sp>
        <p:sp>
          <p:nvSpPr>
            <p:cNvPr name="TextBox 8" id="8"/>
            <p:cNvSpPr txBox="true"/>
            <p:nvPr/>
          </p:nvSpPr>
          <p:spPr>
            <a:xfrm>
              <a:off x="0" y="-47625"/>
              <a:ext cx="4151138" cy="24676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549311" y="1904567"/>
            <a:ext cx="15305164" cy="405691"/>
          </a:xfrm>
          <a:prstGeom prst="rect">
            <a:avLst/>
          </a:prstGeom>
        </p:spPr>
        <p:txBody>
          <a:bodyPr anchor="t" rtlCol="false" tIns="0" lIns="0" bIns="0" rIns="0">
            <a:spAutoFit/>
          </a:bodyPr>
          <a:lstStyle/>
          <a:p>
            <a:pPr algn="ctr">
              <a:lnSpc>
                <a:spcPts val="3359"/>
              </a:lnSpc>
            </a:pPr>
            <a:r>
              <a:rPr lang="en-US" sz="2400">
                <a:solidFill>
                  <a:srgbClr val="000000"/>
                </a:solidFill>
                <a:latin typeface="Montserrat Classic"/>
                <a:ea typeface="Montserrat Classic"/>
                <a:cs typeface="Montserrat Classic"/>
                <a:sym typeface="Montserrat Classic"/>
              </a:rPr>
              <a:t>Link Dashboard : </a:t>
            </a:r>
            <a:r>
              <a:rPr lang="en-US" sz="2400" u="sng">
                <a:solidFill>
                  <a:srgbClr val="000000"/>
                </a:solidFill>
                <a:latin typeface="Montserrat Classic"/>
                <a:ea typeface="Montserrat Classic"/>
                <a:cs typeface="Montserrat Classic"/>
                <a:sym typeface="Montserrat Classic"/>
                <a:hlinkClick r:id="rId6" tooltip="http://lookerstudio"/>
              </a:rPr>
              <a:t>https://lookerstudio.google.com/reporting/04520e81-6f8d-46fa-ac95-a15638473700</a:t>
            </a:r>
          </a:p>
        </p:txBody>
      </p:sp>
      <p:sp>
        <p:nvSpPr>
          <p:cNvPr name="Freeform 10" id="10"/>
          <p:cNvSpPr/>
          <p:nvPr/>
        </p:nvSpPr>
        <p:spPr>
          <a:xfrm flipH="false" flipV="false" rot="0">
            <a:off x="368349" y="4029291"/>
            <a:ext cx="2146611" cy="1174782"/>
          </a:xfrm>
          <a:custGeom>
            <a:avLst/>
            <a:gdLst/>
            <a:ahLst/>
            <a:cxnLst/>
            <a:rect r="r" b="b" t="t" l="l"/>
            <a:pathLst>
              <a:path h="1174782" w="2146611">
                <a:moveTo>
                  <a:pt x="0" y="0"/>
                </a:moveTo>
                <a:lnTo>
                  <a:pt x="2146612" y="0"/>
                </a:lnTo>
                <a:lnTo>
                  <a:pt x="2146612" y="1174781"/>
                </a:lnTo>
                <a:lnTo>
                  <a:pt x="0" y="1174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549311" y="4095082"/>
            <a:ext cx="15761352" cy="756119"/>
            <a:chOff x="0" y="0"/>
            <a:chExt cx="4151138" cy="199143"/>
          </a:xfrm>
        </p:grpSpPr>
        <p:sp>
          <p:nvSpPr>
            <p:cNvPr name="Freeform 12" id="12"/>
            <p:cNvSpPr/>
            <p:nvPr/>
          </p:nvSpPr>
          <p:spPr>
            <a:xfrm flipH="false" flipV="false" rot="0">
              <a:off x="0" y="0"/>
              <a:ext cx="4151138" cy="199143"/>
            </a:xfrm>
            <a:custGeom>
              <a:avLst/>
              <a:gdLst/>
              <a:ahLst/>
              <a:cxnLst/>
              <a:rect r="r" b="b" t="t" l="l"/>
              <a:pathLst>
                <a:path h="199143" w="4151138">
                  <a:moveTo>
                    <a:pt x="0" y="0"/>
                  </a:moveTo>
                  <a:lnTo>
                    <a:pt x="4151138" y="0"/>
                  </a:lnTo>
                  <a:lnTo>
                    <a:pt x="4151138" y="199143"/>
                  </a:lnTo>
                  <a:lnTo>
                    <a:pt x="0" y="199143"/>
                  </a:lnTo>
                  <a:close/>
                </a:path>
              </a:pathLst>
            </a:custGeom>
            <a:solidFill>
              <a:srgbClr val="D0712E"/>
            </a:solidFill>
          </p:spPr>
        </p:sp>
        <p:sp>
          <p:nvSpPr>
            <p:cNvPr name="TextBox 13" id="13"/>
            <p:cNvSpPr txBox="true"/>
            <p:nvPr/>
          </p:nvSpPr>
          <p:spPr>
            <a:xfrm>
              <a:off x="0" y="-47625"/>
              <a:ext cx="4151138" cy="246768"/>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49311" y="4246484"/>
            <a:ext cx="15305164" cy="405691"/>
          </a:xfrm>
          <a:prstGeom prst="rect">
            <a:avLst/>
          </a:prstGeom>
        </p:spPr>
        <p:txBody>
          <a:bodyPr anchor="t" rtlCol="false" tIns="0" lIns="0" bIns="0" rIns="0">
            <a:spAutoFit/>
          </a:bodyPr>
          <a:lstStyle/>
          <a:p>
            <a:pPr algn="ctr">
              <a:lnSpc>
                <a:spcPts val="3359"/>
              </a:lnSpc>
            </a:pPr>
            <a:r>
              <a:rPr lang="en-US" sz="2400">
                <a:solidFill>
                  <a:srgbClr val="000000"/>
                </a:solidFill>
                <a:latin typeface="Montserrat Classic"/>
                <a:ea typeface="Montserrat Classic"/>
                <a:cs typeface="Montserrat Classic"/>
                <a:sym typeface="Montserrat Classic"/>
              </a:rPr>
              <a:t>LINK GITHUB : </a:t>
            </a:r>
            <a:r>
              <a:rPr lang="en-US" sz="2400" u="sng">
                <a:solidFill>
                  <a:srgbClr val="000000"/>
                </a:solidFill>
                <a:latin typeface="Montserrat Classic"/>
                <a:ea typeface="Montserrat Classic"/>
                <a:cs typeface="Montserrat Classic"/>
                <a:sym typeface="Montserrat Classic"/>
                <a:hlinkClick r:id="rId7" tooltip="http://github"/>
              </a:rPr>
              <a:t>https://github.com/fiawaida/FinalTask_KimiaFarma_BDA_Nafia-Ruwaida.git</a:t>
            </a:r>
          </a:p>
        </p:txBody>
      </p:sp>
      <p:sp>
        <p:nvSpPr>
          <p:cNvPr name="Freeform 15" id="15"/>
          <p:cNvSpPr/>
          <p:nvPr/>
        </p:nvSpPr>
        <p:spPr>
          <a:xfrm flipH="false" flipV="false" rot="0">
            <a:off x="368349" y="5699372"/>
            <a:ext cx="2146611" cy="1174782"/>
          </a:xfrm>
          <a:custGeom>
            <a:avLst/>
            <a:gdLst/>
            <a:ahLst/>
            <a:cxnLst/>
            <a:rect r="r" b="b" t="t" l="l"/>
            <a:pathLst>
              <a:path h="1174782" w="2146611">
                <a:moveTo>
                  <a:pt x="0" y="0"/>
                </a:moveTo>
                <a:lnTo>
                  <a:pt x="2146612" y="0"/>
                </a:lnTo>
                <a:lnTo>
                  <a:pt x="2146612" y="1174782"/>
                </a:lnTo>
                <a:lnTo>
                  <a:pt x="0" y="11747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549311" y="5765164"/>
            <a:ext cx="15761352" cy="756119"/>
            <a:chOff x="0" y="0"/>
            <a:chExt cx="4151138" cy="199143"/>
          </a:xfrm>
        </p:grpSpPr>
        <p:sp>
          <p:nvSpPr>
            <p:cNvPr name="Freeform 17" id="17"/>
            <p:cNvSpPr/>
            <p:nvPr/>
          </p:nvSpPr>
          <p:spPr>
            <a:xfrm flipH="false" flipV="false" rot="0">
              <a:off x="0" y="0"/>
              <a:ext cx="4151138" cy="199143"/>
            </a:xfrm>
            <a:custGeom>
              <a:avLst/>
              <a:gdLst/>
              <a:ahLst/>
              <a:cxnLst/>
              <a:rect r="r" b="b" t="t" l="l"/>
              <a:pathLst>
                <a:path h="199143" w="4151138">
                  <a:moveTo>
                    <a:pt x="0" y="0"/>
                  </a:moveTo>
                  <a:lnTo>
                    <a:pt x="4151138" y="0"/>
                  </a:lnTo>
                  <a:lnTo>
                    <a:pt x="4151138" y="199143"/>
                  </a:lnTo>
                  <a:lnTo>
                    <a:pt x="0" y="199143"/>
                  </a:lnTo>
                  <a:close/>
                </a:path>
              </a:pathLst>
            </a:custGeom>
            <a:solidFill>
              <a:srgbClr val="D0712E"/>
            </a:solidFill>
          </p:spPr>
        </p:sp>
        <p:sp>
          <p:nvSpPr>
            <p:cNvPr name="TextBox 18" id="18"/>
            <p:cNvSpPr txBox="true"/>
            <p:nvPr/>
          </p:nvSpPr>
          <p:spPr>
            <a:xfrm>
              <a:off x="0" y="-47625"/>
              <a:ext cx="4151138" cy="246768"/>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549311" y="5916566"/>
            <a:ext cx="15305164" cy="405691"/>
          </a:xfrm>
          <a:prstGeom prst="rect">
            <a:avLst/>
          </a:prstGeom>
        </p:spPr>
        <p:txBody>
          <a:bodyPr anchor="t" rtlCol="false" tIns="0" lIns="0" bIns="0" rIns="0">
            <a:spAutoFit/>
          </a:bodyPr>
          <a:lstStyle/>
          <a:p>
            <a:pPr algn="ctr">
              <a:lnSpc>
                <a:spcPts val="3359"/>
              </a:lnSpc>
            </a:pPr>
            <a:r>
              <a:rPr lang="en-US" sz="2400" u="sng">
                <a:solidFill>
                  <a:srgbClr val="000000"/>
                </a:solidFill>
                <a:latin typeface="Montserrat Classic"/>
                <a:ea typeface="Montserrat Classic"/>
                <a:cs typeface="Montserrat Classic"/>
                <a:sym typeface="Montserrat Classic"/>
                <a:hlinkClick r:id="rId8" tooltip="https://drive.google.com/file/d/1chIT55HJga_9TEzIs_rkYE5ADYqIq2w-/view?usp=sharing"/>
              </a:rPr>
              <a:t>LINK VIDEO :</a:t>
            </a:r>
            <a:r>
              <a:rPr lang="en-US" sz="2400" u="sng">
                <a:solidFill>
                  <a:srgbClr val="000000"/>
                </a:solidFill>
                <a:latin typeface="Montserrat Classic"/>
                <a:ea typeface="Montserrat Classic"/>
                <a:cs typeface="Montserrat Classic"/>
                <a:sym typeface="Montserrat Classic"/>
                <a:hlinkClick r:id="rId9" tooltip="https://drive.google.com/file/d/1chIT55HJga_9TEzIs_rkYE5ADYqIq2w-/view?usp=sharing"/>
              </a:rPr>
              <a:t> https://drive.google.com/file/d/1chIT55HJga_9TEzIs_rkYE5ADYqIq2w-/view?usp=sharing</a:t>
            </a:r>
          </a:p>
        </p:txBody>
      </p:sp>
    </p:spTree>
  </p:cSld>
  <p:clrMapOvr>
    <a:masterClrMapping/>
  </p:clrMapOvr>
  <p:transition spd="fast">
    <p:fade/>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191" r="0" b="-9191"/>
            </a:stretch>
          </a:blipFill>
        </p:spPr>
      </p:sp>
      <p:sp>
        <p:nvSpPr>
          <p:cNvPr name="Freeform 3" id="3"/>
          <p:cNvSpPr/>
          <p:nvPr/>
        </p:nvSpPr>
        <p:spPr>
          <a:xfrm flipH="false" flipV="false" rot="0">
            <a:off x="5790960" y="8525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109" r="0" b="-109"/>
            </a:stretch>
          </a:blipFill>
        </p:spPr>
      </p:sp>
      <p:sp>
        <p:nvSpPr>
          <p:cNvPr name="TextBox 4" id="4"/>
          <p:cNvSpPr txBox="true"/>
          <p:nvPr/>
        </p:nvSpPr>
        <p:spPr>
          <a:xfrm rot="0">
            <a:off x="4843440" y="3961275"/>
            <a:ext cx="8600400" cy="1563285"/>
          </a:xfrm>
          <a:prstGeom prst="rect">
            <a:avLst/>
          </a:prstGeom>
        </p:spPr>
        <p:txBody>
          <a:bodyPr anchor="t" rtlCol="false" tIns="0" lIns="0" bIns="0" rIns="0">
            <a:spAutoFit/>
          </a:bodyPr>
          <a:lstStyle/>
          <a:p>
            <a:pPr algn="ctr">
              <a:lnSpc>
                <a:spcPts val="10800"/>
              </a:lnSpc>
            </a:pPr>
            <a:r>
              <a:rPr lang="en-US" b="true" sz="9000" spc="-1">
                <a:solidFill>
                  <a:srgbClr val="FFFFFF"/>
                </a:solidFill>
                <a:latin typeface="Rubik Bold"/>
                <a:ea typeface="Rubik Bold"/>
                <a:cs typeface="Rubik Bold"/>
                <a:sym typeface="Rubik Bold"/>
              </a:rPr>
              <a:t>Thank You</a:t>
            </a:r>
          </a:p>
        </p:txBody>
      </p:sp>
      <p:sp>
        <p:nvSpPr>
          <p:cNvPr name="TextBox 5" id="5"/>
          <p:cNvSpPr txBox="true"/>
          <p:nvPr/>
        </p:nvSpPr>
        <p:spPr>
          <a:xfrm rot="0">
            <a:off x="8720640" y="8560305"/>
            <a:ext cx="732240" cy="1124415"/>
          </a:xfrm>
          <a:prstGeom prst="rect">
            <a:avLst/>
          </a:prstGeom>
        </p:spPr>
        <p:txBody>
          <a:bodyPr anchor="t" rtlCol="false" tIns="0" lIns="0" bIns="0" rIns="0">
            <a:spAutoFit/>
          </a:bodyPr>
          <a:lstStyle/>
          <a:p>
            <a:pPr algn="l">
              <a:lnSpc>
                <a:spcPts val="7200"/>
              </a:lnSpc>
            </a:pPr>
            <a:r>
              <a:rPr lang="en-US" sz="6000" spc="-1">
                <a:solidFill>
                  <a:srgbClr val="FFFFFF"/>
                </a:solidFill>
                <a:latin typeface="Arimo"/>
                <a:ea typeface="Arimo"/>
                <a:cs typeface="Arimo"/>
                <a:sym typeface="Arimo"/>
              </a:rPr>
              <a:t>X</a:t>
            </a:r>
          </a:p>
        </p:txBody>
      </p:sp>
      <p:sp>
        <p:nvSpPr>
          <p:cNvPr name="Freeform 6" id="6"/>
          <p:cNvSpPr/>
          <p:nvPr/>
        </p:nvSpPr>
        <p:spPr>
          <a:xfrm flipH="false" flipV="false" rot="0">
            <a:off x="9706045" y="8387688"/>
            <a:ext cx="2868945" cy="1030279"/>
          </a:xfrm>
          <a:custGeom>
            <a:avLst/>
            <a:gdLst/>
            <a:ahLst/>
            <a:cxnLst/>
            <a:rect r="r" b="b" t="t" l="l"/>
            <a:pathLst>
              <a:path h="1030279" w="2868945">
                <a:moveTo>
                  <a:pt x="0" y="0"/>
                </a:moveTo>
                <a:lnTo>
                  <a:pt x="2868945" y="0"/>
                </a:lnTo>
                <a:lnTo>
                  <a:pt x="2868945" y="1030278"/>
                </a:lnTo>
                <a:lnTo>
                  <a:pt x="0" y="1030278"/>
                </a:lnTo>
                <a:lnTo>
                  <a:pt x="0" y="0"/>
                </a:lnTo>
                <a:close/>
              </a:path>
            </a:pathLst>
          </a:custGeom>
          <a:blipFill>
            <a:blip r:embed="rId4"/>
            <a:stretch>
              <a:fillRect l="0" t="-7" r="0" b="-7"/>
            </a:stretch>
          </a:blipFill>
        </p:spPr>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99"/>
            </a:blip>
            <a:stretch>
              <a:fillRect l="0" t="-9191" r="0" b="-9191"/>
            </a:stretch>
          </a:blipFill>
        </p:spPr>
      </p:sp>
      <p:sp>
        <p:nvSpPr>
          <p:cNvPr name="Freeform 3" id="3"/>
          <p:cNvSpPr/>
          <p:nvPr/>
        </p:nvSpPr>
        <p:spPr>
          <a:xfrm flipH="false" flipV="false" rot="0">
            <a:off x="14635440" y="371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6378" r="0" b="-6403"/>
            </a:stretch>
          </a:blipFill>
        </p:spPr>
      </p:sp>
      <p:grpSp>
        <p:nvGrpSpPr>
          <p:cNvPr name="Group 4" id="4"/>
          <p:cNvGrpSpPr/>
          <p:nvPr/>
        </p:nvGrpSpPr>
        <p:grpSpPr>
          <a:xfrm rot="0">
            <a:off x="0" y="0"/>
            <a:ext cx="9143280" cy="10286640"/>
            <a:chOff x="0" y="0"/>
            <a:chExt cx="12191040" cy="13715520"/>
          </a:xfrm>
        </p:grpSpPr>
        <p:sp>
          <p:nvSpPr>
            <p:cNvPr name="Freeform 5" id="5"/>
            <p:cNvSpPr/>
            <p:nvPr/>
          </p:nvSpPr>
          <p:spPr>
            <a:xfrm flipH="false" flipV="false" rot="0">
              <a:off x="0" y="0"/>
              <a:ext cx="12190984" cy="13715492"/>
            </a:xfrm>
            <a:custGeom>
              <a:avLst/>
              <a:gdLst/>
              <a:ahLst/>
              <a:cxnLst/>
              <a:rect r="r" b="b" t="t" l="l"/>
              <a:pathLst>
                <a:path h="13715492" w="12190984">
                  <a:moveTo>
                    <a:pt x="0" y="0"/>
                  </a:moveTo>
                  <a:lnTo>
                    <a:pt x="12190984" y="0"/>
                  </a:lnTo>
                  <a:lnTo>
                    <a:pt x="12190984" y="13715492"/>
                  </a:lnTo>
                  <a:lnTo>
                    <a:pt x="0" y="13715492"/>
                  </a:lnTo>
                  <a:close/>
                </a:path>
              </a:pathLst>
            </a:custGeom>
            <a:solidFill>
              <a:srgbClr val="019FAB">
                <a:alpha val="47843"/>
              </a:srgbClr>
            </a:solidFill>
          </p:spPr>
        </p:sp>
      </p:grpSp>
      <p:sp>
        <p:nvSpPr>
          <p:cNvPr name="TextBox 6" id="6"/>
          <p:cNvSpPr txBox="true"/>
          <p:nvPr/>
        </p:nvSpPr>
        <p:spPr>
          <a:xfrm rot="0">
            <a:off x="9825840" y="1990470"/>
            <a:ext cx="7456320" cy="812490"/>
          </a:xfrm>
          <a:prstGeom prst="rect">
            <a:avLst/>
          </a:prstGeom>
        </p:spPr>
        <p:txBody>
          <a:bodyPr anchor="t" rtlCol="false" tIns="0" lIns="0" bIns="0" rIns="0">
            <a:spAutoFit/>
          </a:bodyPr>
          <a:lstStyle/>
          <a:p>
            <a:pPr algn="ctr">
              <a:lnSpc>
                <a:spcPts val="4800"/>
              </a:lnSpc>
            </a:pPr>
            <a:r>
              <a:rPr lang="en-US" sz="4000" spc="-2">
                <a:solidFill>
                  <a:srgbClr val="000000"/>
                </a:solidFill>
                <a:latin typeface="Arimo"/>
                <a:ea typeface="Arimo"/>
                <a:cs typeface="Arimo"/>
                <a:sym typeface="Arimo"/>
              </a:rPr>
              <a:t>Nafia Ruwaida Chosyyatillah</a:t>
            </a:r>
          </a:p>
        </p:txBody>
      </p:sp>
      <p:sp>
        <p:nvSpPr>
          <p:cNvPr name="TextBox 7" id="7"/>
          <p:cNvSpPr txBox="true"/>
          <p:nvPr/>
        </p:nvSpPr>
        <p:spPr>
          <a:xfrm rot="0">
            <a:off x="10149840" y="2966790"/>
            <a:ext cx="6825600" cy="628890"/>
          </a:xfrm>
          <a:prstGeom prst="rect">
            <a:avLst/>
          </a:prstGeom>
        </p:spPr>
        <p:txBody>
          <a:bodyPr anchor="t" rtlCol="false" tIns="0" lIns="0" bIns="0" rIns="0">
            <a:spAutoFit/>
          </a:bodyPr>
          <a:lstStyle/>
          <a:p>
            <a:pPr algn="ctr">
              <a:lnSpc>
                <a:spcPts val="3359"/>
              </a:lnSpc>
            </a:pPr>
            <a:r>
              <a:rPr lang="en-US" sz="2799" spc="-1">
                <a:solidFill>
                  <a:srgbClr val="019FAB"/>
                </a:solidFill>
                <a:latin typeface="Arimo"/>
                <a:ea typeface="Arimo"/>
                <a:cs typeface="Arimo"/>
                <a:sym typeface="Arimo"/>
              </a:rPr>
              <a:t>Bachelor of Informatics</a:t>
            </a:r>
          </a:p>
        </p:txBody>
      </p:sp>
      <p:sp>
        <p:nvSpPr>
          <p:cNvPr name="TextBox 8" id="8"/>
          <p:cNvSpPr txBox="true"/>
          <p:nvPr/>
        </p:nvSpPr>
        <p:spPr>
          <a:xfrm rot="0">
            <a:off x="2100960" y="7795680"/>
            <a:ext cx="6825600" cy="512445"/>
          </a:xfrm>
          <a:prstGeom prst="rect">
            <a:avLst/>
          </a:prstGeom>
        </p:spPr>
        <p:txBody>
          <a:bodyPr anchor="t" rtlCol="false" tIns="0" lIns="0" bIns="0" rIns="0">
            <a:spAutoFit/>
          </a:bodyPr>
          <a:lstStyle/>
          <a:p>
            <a:pPr algn="l">
              <a:lnSpc>
                <a:spcPts val="4320"/>
              </a:lnSpc>
            </a:pPr>
            <a:r>
              <a:rPr lang="en-US" b="true" sz="2400" spc="-2">
                <a:solidFill>
                  <a:srgbClr val="000000"/>
                </a:solidFill>
                <a:latin typeface="Rubik Medium"/>
                <a:ea typeface="Rubik Medium"/>
                <a:cs typeface="Rubik Medium"/>
                <a:sym typeface="Rubik Medium"/>
              </a:rPr>
              <a:t>Pacuan Kuda, Arcamanik Bandung</a:t>
            </a:r>
          </a:p>
        </p:txBody>
      </p:sp>
      <p:sp>
        <p:nvSpPr>
          <p:cNvPr name="Freeform 9" id="9"/>
          <p:cNvSpPr/>
          <p:nvPr/>
        </p:nvSpPr>
        <p:spPr>
          <a:xfrm flipH="false" flipV="false" rot="0">
            <a:off x="1021680" y="9548640"/>
            <a:ext cx="738000" cy="738000"/>
          </a:xfrm>
          <a:custGeom>
            <a:avLst/>
            <a:gdLst/>
            <a:ahLst/>
            <a:cxnLst/>
            <a:rect r="r" b="b" t="t" l="l"/>
            <a:pathLst>
              <a:path h="738000" w="738000">
                <a:moveTo>
                  <a:pt x="0" y="0"/>
                </a:moveTo>
                <a:lnTo>
                  <a:pt x="738000" y="0"/>
                </a:lnTo>
                <a:lnTo>
                  <a:pt x="738000" y="738000"/>
                </a:lnTo>
                <a:lnTo>
                  <a:pt x="0" y="738000"/>
                </a:lnTo>
                <a:lnTo>
                  <a:pt x="0" y="0"/>
                </a:lnTo>
                <a:close/>
              </a:path>
            </a:pathLst>
          </a:custGeom>
          <a:blipFill>
            <a:blip r:embed="rId4"/>
            <a:stretch>
              <a:fillRect l="0" t="0" r="0" b="0"/>
            </a:stretch>
          </a:blipFill>
        </p:spPr>
      </p:sp>
      <p:sp>
        <p:nvSpPr>
          <p:cNvPr name="Freeform 10" id="10"/>
          <p:cNvSpPr/>
          <p:nvPr/>
        </p:nvSpPr>
        <p:spPr>
          <a:xfrm flipH="false" flipV="false" rot="0">
            <a:off x="990720" y="7825680"/>
            <a:ext cx="799920" cy="799920"/>
          </a:xfrm>
          <a:custGeom>
            <a:avLst/>
            <a:gdLst/>
            <a:ahLst/>
            <a:cxnLst/>
            <a:rect r="r" b="b" t="t" l="l"/>
            <a:pathLst>
              <a:path h="799920" w="799920">
                <a:moveTo>
                  <a:pt x="0" y="0"/>
                </a:moveTo>
                <a:lnTo>
                  <a:pt x="799920" y="0"/>
                </a:lnTo>
                <a:lnTo>
                  <a:pt x="799920" y="799920"/>
                </a:lnTo>
                <a:lnTo>
                  <a:pt x="0" y="799920"/>
                </a:lnTo>
                <a:lnTo>
                  <a:pt x="0" y="0"/>
                </a:lnTo>
                <a:close/>
              </a:path>
            </a:pathLst>
          </a:custGeom>
          <a:blipFill>
            <a:blip r:embed="rId5"/>
            <a:stretch>
              <a:fillRect l="0" t="0" r="0" b="0"/>
            </a:stretch>
          </a:blipFill>
        </p:spPr>
      </p:sp>
      <p:sp>
        <p:nvSpPr>
          <p:cNvPr name="Freeform 11" id="11"/>
          <p:cNvSpPr/>
          <p:nvPr/>
        </p:nvSpPr>
        <p:spPr>
          <a:xfrm flipH="false" flipV="false" rot="0">
            <a:off x="1008000" y="8823600"/>
            <a:ext cx="738000" cy="526320"/>
          </a:xfrm>
          <a:custGeom>
            <a:avLst/>
            <a:gdLst/>
            <a:ahLst/>
            <a:cxnLst/>
            <a:rect r="r" b="b" t="t" l="l"/>
            <a:pathLst>
              <a:path h="526320" w="738000">
                <a:moveTo>
                  <a:pt x="0" y="0"/>
                </a:moveTo>
                <a:lnTo>
                  <a:pt x="738000" y="0"/>
                </a:lnTo>
                <a:lnTo>
                  <a:pt x="738000" y="526320"/>
                </a:lnTo>
                <a:lnTo>
                  <a:pt x="0" y="526320"/>
                </a:lnTo>
                <a:lnTo>
                  <a:pt x="0" y="0"/>
                </a:lnTo>
                <a:close/>
              </a:path>
            </a:pathLst>
          </a:custGeom>
          <a:blipFill>
            <a:blip r:embed="rId6"/>
            <a:stretch>
              <a:fillRect l="0" t="-26" r="0" b="-26"/>
            </a:stretch>
          </a:blipFill>
        </p:spPr>
      </p:sp>
      <p:sp>
        <p:nvSpPr>
          <p:cNvPr name="TextBox 12" id="12"/>
          <p:cNvSpPr txBox="true"/>
          <p:nvPr/>
        </p:nvSpPr>
        <p:spPr>
          <a:xfrm rot="0">
            <a:off x="2100960" y="9440160"/>
            <a:ext cx="6825600" cy="512445"/>
          </a:xfrm>
          <a:prstGeom prst="rect">
            <a:avLst/>
          </a:prstGeom>
        </p:spPr>
        <p:txBody>
          <a:bodyPr anchor="t" rtlCol="false" tIns="0" lIns="0" bIns="0" rIns="0">
            <a:spAutoFit/>
          </a:bodyPr>
          <a:lstStyle/>
          <a:p>
            <a:pPr algn="l">
              <a:lnSpc>
                <a:spcPts val="4320"/>
              </a:lnSpc>
            </a:pPr>
            <a:r>
              <a:rPr lang="en-US" b="true" sz="2400" spc="-2">
                <a:solidFill>
                  <a:srgbClr val="000000"/>
                </a:solidFill>
                <a:latin typeface="Rubik Medium"/>
                <a:ea typeface="Rubik Medium"/>
                <a:cs typeface="Rubik Medium"/>
                <a:sym typeface="Rubik Medium"/>
              </a:rPr>
              <a:t>nafiaruwaida</a:t>
            </a:r>
          </a:p>
        </p:txBody>
      </p:sp>
      <p:sp>
        <p:nvSpPr>
          <p:cNvPr name="TextBox 13" id="13"/>
          <p:cNvSpPr txBox="true"/>
          <p:nvPr/>
        </p:nvSpPr>
        <p:spPr>
          <a:xfrm rot="0">
            <a:off x="2100960" y="8656800"/>
            <a:ext cx="6825600" cy="512445"/>
          </a:xfrm>
          <a:prstGeom prst="rect">
            <a:avLst/>
          </a:prstGeom>
        </p:spPr>
        <p:txBody>
          <a:bodyPr anchor="t" rtlCol="false" tIns="0" lIns="0" bIns="0" rIns="0">
            <a:spAutoFit/>
          </a:bodyPr>
          <a:lstStyle/>
          <a:p>
            <a:pPr algn="l">
              <a:lnSpc>
                <a:spcPts val="4320"/>
              </a:lnSpc>
            </a:pPr>
            <a:r>
              <a:rPr lang="en-US" b="true" sz="2400" spc="-2">
                <a:solidFill>
                  <a:srgbClr val="000000"/>
                </a:solidFill>
                <a:latin typeface="Rubik Medium"/>
                <a:ea typeface="Rubik Medium"/>
                <a:cs typeface="Rubik Medium"/>
                <a:sym typeface="Rubik Medium"/>
              </a:rPr>
              <a:t>nafiaruwaida23@gmail.com</a:t>
            </a:r>
          </a:p>
        </p:txBody>
      </p:sp>
      <p:sp>
        <p:nvSpPr>
          <p:cNvPr name="Freeform 14" id="14"/>
          <p:cNvSpPr/>
          <p:nvPr/>
        </p:nvSpPr>
        <p:spPr>
          <a:xfrm flipH="false" flipV="false" rot="0">
            <a:off x="2286000" y="1142640"/>
            <a:ext cx="4114800" cy="6172560"/>
          </a:xfrm>
          <a:custGeom>
            <a:avLst/>
            <a:gdLst/>
            <a:ahLst/>
            <a:cxnLst/>
            <a:rect r="r" b="b" t="t" l="l"/>
            <a:pathLst>
              <a:path h="6172560" w="4114800">
                <a:moveTo>
                  <a:pt x="0" y="0"/>
                </a:moveTo>
                <a:lnTo>
                  <a:pt x="4114800" y="0"/>
                </a:lnTo>
                <a:lnTo>
                  <a:pt x="4114800" y="6172560"/>
                </a:lnTo>
                <a:lnTo>
                  <a:pt x="0" y="6172560"/>
                </a:lnTo>
                <a:lnTo>
                  <a:pt x="0" y="0"/>
                </a:lnTo>
                <a:close/>
              </a:path>
            </a:pathLst>
          </a:custGeom>
          <a:blipFill>
            <a:blip r:embed="rId7"/>
            <a:stretch>
              <a:fillRect l="-2" t="0" r="-2" b="0"/>
            </a:stretch>
          </a:blipFill>
        </p:spPr>
      </p:sp>
      <p:sp>
        <p:nvSpPr>
          <p:cNvPr name="TextBox 15" id="15"/>
          <p:cNvSpPr txBox="true"/>
          <p:nvPr/>
        </p:nvSpPr>
        <p:spPr>
          <a:xfrm rot="0">
            <a:off x="9686205" y="3547112"/>
            <a:ext cx="8082846" cy="5711188"/>
          </a:xfrm>
          <a:prstGeom prst="rect">
            <a:avLst/>
          </a:prstGeom>
        </p:spPr>
        <p:txBody>
          <a:bodyPr anchor="t" rtlCol="false" tIns="0" lIns="0" bIns="0" rIns="0">
            <a:spAutoFit/>
          </a:bodyPr>
          <a:lstStyle/>
          <a:p>
            <a:pPr algn="just">
              <a:lnSpc>
                <a:spcPts val="3240"/>
              </a:lnSpc>
            </a:pPr>
            <a:r>
              <a:rPr lang="en-US" sz="1800" b="true">
                <a:solidFill>
                  <a:srgbClr val="000000"/>
                </a:solidFill>
                <a:latin typeface="Rubik Medium"/>
                <a:ea typeface="Rubik Medium"/>
                <a:cs typeface="Rubik Medium"/>
                <a:sym typeface="Rubik Medium"/>
              </a:rPr>
              <a:t>I am a graduate of Informatics Engineering with a solid foundation in software development and technology. For the past two years, I have worked as a Web Developer, where I honed my skills in creating dynamic and user-centric web applications. During this time, I gained experience in programming languages, frameworks, and tools essential for modern web development.</a:t>
            </a:r>
          </a:p>
          <a:p>
            <a:pPr algn="just">
              <a:lnSpc>
                <a:spcPts val="3240"/>
              </a:lnSpc>
            </a:pPr>
            <a:r>
              <a:rPr lang="en-US" sz="1800" b="true">
                <a:solidFill>
                  <a:srgbClr val="000000"/>
                </a:solidFill>
                <a:latin typeface="Rubik Medium"/>
                <a:ea typeface="Rubik Medium"/>
                <a:cs typeface="Rubik Medium"/>
                <a:sym typeface="Rubik Medium"/>
              </a:rPr>
              <a:t>Recently, I have decided to shift my career to become a Big Data Analyst, driven by my passion for data-driven insights and decision-making. During my work in the hospital information system field, I recognized the need for deeper analysis to create effective dashboards for executive decision-making. This experience sparked my interest in focusing on exploring and analyzing large datasets to uncover valuable insights and maximize their potential benefits.</a:t>
            </a:r>
          </a:p>
          <a:p>
            <a:pPr algn="just">
              <a:lnSpc>
                <a:spcPts val="3240"/>
              </a:lnSpc>
            </a:pP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99"/>
            </a:blip>
            <a:stretch>
              <a:fillRect l="0" t="-9191" r="0" b="-9191"/>
            </a:stretch>
          </a:blipFill>
        </p:spPr>
      </p:sp>
      <p:sp>
        <p:nvSpPr>
          <p:cNvPr name="Freeform 3" id="3"/>
          <p:cNvSpPr/>
          <p:nvPr/>
        </p:nvSpPr>
        <p:spPr>
          <a:xfrm flipH="false" flipV="false" rot="0">
            <a:off x="14635440" y="371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6378" r="0" b="-6403"/>
            </a:stretch>
          </a:blipFill>
        </p:spPr>
      </p:sp>
      <p:sp>
        <p:nvSpPr>
          <p:cNvPr name="TextBox 4" id="4"/>
          <p:cNvSpPr txBox="true"/>
          <p:nvPr/>
        </p:nvSpPr>
        <p:spPr>
          <a:xfrm rot="0">
            <a:off x="772560" y="2580630"/>
            <a:ext cx="17123040" cy="1592580"/>
          </a:xfrm>
          <a:prstGeom prst="rect">
            <a:avLst/>
          </a:prstGeom>
        </p:spPr>
        <p:txBody>
          <a:bodyPr anchor="t" rtlCol="false" tIns="0" lIns="0" bIns="0" rIns="0">
            <a:spAutoFit/>
          </a:bodyPr>
          <a:lstStyle/>
          <a:p>
            <a:pPr algn="just">
              <a:lnSpc>
                <a:spcPts val="6719"/>
              </a:lnSpc>
            </a:pPr>
            <a:r>
              <a:rPr lang="en-US" b="true" sz="2799" spc="-1">
                <a:solidFill>
                  <a:srgbClr val="000000"/>
                </a:solidFill>
                <a:latin typeface="Rubik Bold"/>
                <a:ea typeface="Rubik Bold"/>
                <a:cs typeface="Rubik Bold"/>
                <a:sym typeface="Rubik Bold"/>
              </a:rPr>
              <a:t>Pengantar untuk Pemahaman Keamanan Siber</a:t>
            </a:r>
            <a:r>
              <a:rPr lang="en-US" b="true" sz="2799" spc="-1">
                <a:solidFill>
                  <a:srgbClr val="000000"/>
                </a:solidFill>
                <a:latin typeface="Rubik Bold"/>
                <a:ea typeface="Rubik Bold"/>
                <a:cs typeface="Rubik Bold"/>
                <a:sym typeface="Rubik Bold"/>
              </a:rPr>
              <a:t>| </a:t>
            </a:r>
            <a:r>
              <a:rPr lang="en-US" b="true" sz="2799" spc="-1">
                <a:solidFill>
                  <a:srgbClr val="0097A7"/>
                </a:solidFill>
                <a:latin typeface="Rubik Bold"/>
                <a:ea typeface="Rubik Bold"/>
                <a:cs typeface="Rubik Bold"/>
                <a:sym typeface="Rubik Bold"/>
              </a:rPr>
              <a:t>&lt;</a:t>
            </a:r>
            <a:r>
              <a:rPr lang="en-US" b="true" sz="2799" spc="-1" u="sng">
                <a:solidFill>
                  <a:srgbClr val="0097A7"/>
                </a:solidFill>
                <a:latin typeface="Rubik Bold"/>
                <a:ea typeface="Rubik Bold"/>
                <a:cs typeface="Rubik Bold"/>
                <a:sym typeface="Rubik Bold"/>
                <a:hlinkClick r:id="rId4" tooltip="https://www.life-global.org/certificate/36d120a7-a433-4d0d-8de0-a989e11ac4fd"/>
              </a:rPr>
              <a:t>link certificate</a:t>
            </a:r>
            <a:r>
              <a:rPr lang="en-US" b="true" sz="2799" spc="-1">
                <a:solidFill>
                  <a:srgbClr val="0097A7"/>
                </a:solidFill>
                <a:latin typeface="Rubik Bold"/>
                <a:ea typeface="Rubik Bold"/>
                <a:cs typeface="Rubik Bold"/>
                <a:sym typeface="Rubik Bold"/>
              </a:rPr>
              <a:t>&gt;							&lt;2024&gt;</a:t>
            </a:r>
          </a:p>
          <a:p>
            <a:pPr algn="just">
              <a:lnSpc>
                <a:spcPts val="6719"/>
              </a:lnSpc>
            </a:pPr>
            <a:r>
              <a:rPr lang="en-US" b="true" sz="2799" spc="-1">
                <a:solidFill>
                  <a:srgbClr val="000000"/>
                </a:solidFill>
                <a:latin typeface="Rubik Bold"/>
                <a:ea typeface="Rubik Bold"/>
                <a:cs typeface="Rubik Bold"/>
                <a:sym typeface="Rubik Bold"/>
              </a:rPr>
              <a:t>Manajemen Proyek Agile</a:t>
            </a:r>
            <a:r>
              <a:rPr lang="en-US" b="true" sz="2799" spc="-1">
                <a:solidFill>
                  <a:srgbClr val="000000"/>
                </a:solidFill>
                <a:latin typeface="Rubik Bold"/>
                <a:ea typeface="Rubik Bold"/>
                <a:cs typeface="Rubik Bold"/>
                <a:sym typeface="Rubik Bold"/>
              </a:rPr>
              <a:t> | </a:t>
            </a:r>
            <a:r>
              <a:rPr lang="en-US" b="true" sz="2799" spc="-1">
                <a:solidFill>
                  <a:srgbClr val="0097A7"/>
                </a:solidFill>
                <a:latin typeface="Rubik Bold"/>
                <a:ea typeface="Rubik Bold"/>
                <a:cs typeface="Rubik Bold"/>
                <a:sym typeface="Rubik Bold"/>
              </a:rPr>
              <a:t>&lt;</a:t>
            </a:r>
            <a:r>
              <a:rPr lang="en-US" b="true" sz="2799" spc="-1" u="sng">
                <a:solidFill>
                  <a:srgbClr val="0097A7"/>
                </a:solidFill>
                <a:latin typeface="Rubik Bold"/>
                <a:ea typeface="Rubik Bold"/>
                <a:cs typeface="Rubik Bold"/>
                <a:sym typeface="Rubik Bold"/>
                <a:hlinkClick r:id="rId5" tooltip="https://www.life-global.org/certificate/3d60213d-9910-4a20-8658-06e9f45a4c81"/>
              </a:rPr>
              <a:t>link certificate</a:t>
            </a:r>
            <a:r>
              <a:rPr lang="en-US" b="true" sz="2799" spc="-1">
                <a:solidFill>
                  <a:srgbClr val="0097A7"/>
                </a:solidFill>
                <a:latin typeface="Rubik Bold"/>
                <a:ea typeface="Rubik Bold"/>
                <a:cs typeface="Rubik Bold"/>
                <a:sym typeface="Rubik Bold"/>
              </a:rPr>
              <a:t>&gt;							                                                     &lt;2024&gt;</a:t>
            </a:r>
          </a:p>
        </p:txBody>
      </p:sp>
      <p:sp>
        <p:nvSpPr>
          <p:cNvPr name="TextBox 5" id="5"/>
          <p:cNvSpPr txBox="true"/>
          <p:nvPr/>
        </p:nvSpPr>
        <p:spPr>
          <a:xfrm rot="0">
            <a:off x="772560" y="976710"/>
            <a:ext cx="16742160" cy="1114890"/>
          </a:xfrm>
          <a:prstGeom prst="rect">
            <a:avLst/>
          </a:prstGeom>
        </p:spPr>
        <p:txBody>
          <a:bodyPr anchor="t" rtlCol="false" tIns="0" lIns="0" bIns="0" rIns="0">
            <a:spAutoFit/>
          </a:bodyPr>
          <a:lstStyle/>
          <a:p>
            <a:pPr algn="l">
              <a:lnSpc>
                <a:spcPts val="7200"/>
              </a:lnSpc>
            </a:pPr>
            <a:r>
              <a:rPr lang="en-US" b="true" sz="6000" spc="-1">
                <a:solidFill>
                  <a:srgbClr val="000000"/>
                </a:solidFill>
                <a:latin typeface="Rubik Bold"/>
                <a:ea typeface="Rubik Bold"/>
                <a:cs typeface="Rubik Bold"/>
                <a:sym typeface="Rubik Bold"/>
              </a:rPr>
              <a:t>Courses and </a:t>
            </a:r>
            <a:r>
              <a:rPr lang="en-US" b="true" sz="6000" spc="-1">
                <a:solidFill>
                  <a:srgbClr val="0097A7"/>
                </a:solidFill>
                <a:latin typeface="Rubik Bold"/>
                <a:ea typeface="Rubik Bold"/>
                <a:cs typeface="Rubik Bold"/>
                <a:sym typeface="Rubik Bold"/>
              </a:rPr>
              <a:t>Certification</a:t>
            </a: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99"/>
            </a:blip>
            <a:stretch>
              <a:fillRect l="0" t="-9191" r="0" b="-9191"/>
            </a:stretch>
          </a:blipFill>
        </p:spPr>
      </p:sp>
      <p:sp>
        <p:nvSpPr>
          <p:cNvPr name="Freeform 3" id="3"/>
          <p:cNvSpPr/>
          <p:nvPr/>
        </p:nvSpPr>
        <p:spPr>
          <a:xfrm flipH="false" flipV="false" rot="0">
            <a:off x="14635440" y="371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6378" r="0" b="-6403"/>
            </a:stretch>
          </a:blipFill>
        </p:spPr>
      </p:sp>
      <p:sp>
        <p:nvSpPr>
          <p:cNvPr name="Freeform 4" id="4"/>
          <p:cNvSpPr/>
          <p:nvPr/>
        </p:nvSpPr>
        <p:spPr>
          <a:xfrm flipH="false" flipV="false" rot="0">
            <a:off x="11530800" y="3681120"/>
            <a:ext cx="6209280" cy="2229840"/>
          </a:xfrm>
          <a:custGeom>
            <a:avLst/>
            <a:gdLst/>
            <a:ahLst/>
            <a:cxnLst/>
            <a:rect r="r" b="b" t="t" l="l"/>
            <a:pathLst>
              <a:path h="2229840" w="6209280">
                <a:moveTo>
                  <a:pt x="0" y="0"/>
                </a:moveTo>
                <a:lnTo>
                  <a:pt x="6209280" y="0"/>
                </a:lnTo>
                <a:lnTo>
                  <a:pt x="6209280" y="2229840"/>
                </a:lnTo>
                <a:lnTo>
                  <a:pt x="0" y="2229840"/>
                </a:lnTo>
                <a:lnTo>
                  <a:pt x="0" y="0"/>
                </a:lnTo>
                <a:close/>
              </a:path>
            </a:pathLst>
          </a:custGeom>
          <a:blipFill>
            <a:blip r:embed="rId4"/>
            <a:stretch>
              <a:fillRect l="0" t="-7" r="0" b="-7"/>
            </a:stretch>
          </a:blipFill>
        </p:spPr>
      </p:sp>
      <p:sp>
        <p:nvSpPr>
          <p:cNvPr name="TextBox 5" id="5"/>
          <p:cNvSpPr txBox="true"/>
          <p:nvPr/>
        </p:nvSpPr>
        <p:spPr>
          <a:xfrm rot="0">
            <a:off x="772560" y="2034450"/>
            <a:ext cx="9893571" cy="8803386"/>
          </a:xfrm>
          <a:prstGeom prst="rect">
            <a:avLst/>
          </a:prstGeom>
        </p:spPr>
        <p:txBody>
          <a:bodyPr anchor="t" rtlCol="false" tIns="0" lIns="0" bIns="0" rIns="0">
            <a:spAutoFit/>
          </a:bodyPr>
          <a:lstStyle/>
          <a:p>
            <a:pPr algn="just">
              <a:lnSpc>
                <a:spcPts val="3311"/>
              </a:lnSpc>
            </a:pPr>
            <a:r>
              <a:rPr lang="en-US" sz="2400" b="true">
                <a:solidFill>
                  <a:srgbClr val="FFAB40"/>
                </a:solidFill>
                <a:latin typeface="Rubik Bold"/>
                <a:ea typeface="Rubik Bold"/>
                <a:cs typeface="Rubik Bold"/>
                <a:sym typeface="Rubik Bold"/>
              </a:rPr>
              <a:t>Sejarah Peru</a:t>
            </a:r>
            <a:r>
              <a:rPr lang="en-US" sz="2400" b="true">
                <a:solidFill>
                  <a:srgbClr val="FFAB40"/>
                </a:solidFill>
                <a:latin typeface="Rubik Bold"/>
                <a:ea typeface="Rubik Bold"/>
                <a:cs typeface="Rubik Bold"/>
                <a:sym typeface="Rubik Bold"/>
              </a:rPr>
              <a:t>sahaan:</a:t>
            </a:r>
          </a:p>
          <a:p>
            <a:pPr algn="just" marL="518160" indent="-259080" lvl="1">
              <a:lnSpc>
                <a:spcPts val="3311"/>
              </a:lnSpc>
              <a:buFont typeface="Arial"/>
              <a:buChar char="•"/>
            </a:pPr>
            <a:r>
              <a:rPr lang="en-US" sz="2400">
                <a:solidFill>
                  <a:srgbClr val="000000"/>
                </a:solidFill>
                <a:latin typeface="Rubik"/>
                <a:ea typeface="Rubik"/>
                <a:cs typeface="Rubik"/>
                <a:sym typeface="Rubik"/>
              </a:rPr>
              <a:t>P</a:t>
            </a:r>
            <a:r>
              <a:rPr lang="en-US" sz="2400">
                <a:solidFill>
                  <a:srgbClr val="000000"/>
                </a:solidFill>
                <a:latin typeface="Rubik"/>
                <a:ea typeface="Rubik"/>
                <a:cs typeface="Rubik"/>
                <a:sym typeface="Rubik"/>
              </a:rPr>
              <a:t>erusahaan farmasi pertama di Indonesia, didirikan pada tahun 1817.</a:t>
            </a:r>
          </a:p>
          <a:p>
            <a:pPr algn="just" marL="518160" indent="-259080" lvl="1">
              <a:lnSpc>
                <a:spcPts val="3311"/>
              </a:lnSpc>
              <a:buFont typeface="Arial"/>
              <a:buChar char="•"/>
            </a:pPr>
            <a:r>
              <a:rPr lang="en-US" sz="2400">
                <a:solidFill>
                  <a:srgbClr val="000000"/>
                </a:solidFill>
                <a:latin typeface="Rubik"/>
                <a:ea typeface="Rubik"/>
                <a:cs typeface="Rubik"/>
                <a:sym typeface="Rubik"/>
              </a:rPr>
              <a:t>Awalnya bernama NV Chemicalien Handle Rathkamp &amp; Co sebelum berganti nama menjadi Kimia Farma setelah nasionalisasi pada tahun 1958.</a:t>
            </a:r>
          </a:p>
          <a:p>
            <a:pPr algn="just">
              <a:lnSpc>
                <a:spcPts val="3311"/>
              </a:lnSpc>
            </a:pPr>
          </a:p>
          <a:p>
            <a:pPr algn="just">
              <a:lnSpc>
                <a:spcPts val="3311"/>
              </a:lnSpc>
            </a:pPr>
            <a:r>
              <a:rPr lang="en-US" sz="2400" b="true">
                <a:solidFill>
                  <a:srgbClr val="FFAB40"/>
                </a:solidFill>
                <a:latin typeface="Rubik Bold"/>
                <a:ea typeface="Rubik Bold"/>
                <a:cs typeface="Rubik Bold"/>
                <a:sym typeface="Rubik Bold"/>
              </a:rPr>
              <a:t>Bidang Usaha:</a:t>
            </a:r>
          </a:p>
          <a:p>
            <a:pPr algn="just" marL="518160" indent="-259080" lvl="1">
              <a:lnSpc>
                <a:spcPts val="3311"/>
              </a:lnSpc>
              <a:buFont typeface="Arial"/>
              <a:buChar char="•"/>
            </a:pPr>
            <a:r>
              <a:rPr lang="en-US" sz="2400">
                <a:solidFill>
                  <a:srgbClr val="000000"/>
                </a:solidFill>
                <a:latin typeface="Rubik"/>
                <a:ea typeface="Rubik"/>
                <a:cs typeface="Rubik"/>
                <a:sym typeface="Rubik"/>
              </a:rPr>
              <a:t>Produksi dan distribusi produk farmasi seperti obat generik, obat paten, dan alat kesehatan.</a:t>
            </a:r>
          </a:p>
          <a:p>
            <a:pPr algn="just" marL="518160" indent="-259080" lvl="1">
              <a:lnSpc>
                <a:spcPts val="3311"/>
              </a:lnSpc>
              <a:buFont typeface="Arial"/>
              <a:buChar char="•"/>
            </a:pPr>
            <a:r>
              <a:rPr lang="en-US" sz="2400">
                <a:solidFill>
                  <a:srgbClr val="000000"/>
                </a:solidFill>
                <a:latin typeface="Rubik"/>
                <a:ea typeface="Rubik"/>
                <a:cs typeface="Rubik"/>
                <a:sym typeface="Rubik"/>
              </a:rPr>
              <a:t>Pelayanan kesehatan melalui apotek, klinik, dan laboratorium.</a:t>
            </a:r>
          </a:p>
          <a:p>
            <a:pPr algn="just" marL="518160" indent="-259080" lvl="1">
              <a:lnSpc>
                <a:spcPts val="3311"/>
              </a:lnSpc>
              <a:buFont typeface="Arial"/>
              <a:buChar char="•"/>
            </a:pPr>
            <a:r>
              <a:rPr lang="en-US" sz="2400">
                <a:solidFill>
                  <a:srgbClr val="000000"/>
                </a:solidFill>
                <a:latin typeface="Rubik"/>
                <a:ea typeface="Rubik"/>
                <a:cs typeface="Rubik"/>
                <a:sym typeface="Rubik"/>
              </a:rPr>
              <a:t>Penyediaan bahan baku farmasi dan kosmetik.</a:t>
            </a:r>
          </a:p>
          <a:p>
            <a:pPr algn="just">
              <a:lnSpc>
                <a:spcPts val="3311"/>
              </a:lnSpc>
            </a:pPr>
          </a:p>
          <a:p>
            <a:pPr algn="just">
              <a:lnSpc>
                <a:spcPts val="3311"/>
              </a:lnSpc>
            </a:pPr>
            <a:r>
              <a:rPr lang="en-US" sz="2400" b="true">
                <a:solidFill>
                  <a:srgbClr val="FFAB40"/>
                </a:solidFill>
                <a:latin typeface="Rubik Bold"/>
                <a:ea typeface="Rubik Bold"/>
                <a:cs typeface="Rubik Bold"/>
                <a:sym typeface="Rubik Bold"/>
              </a:rPr>
              <a:t>Visi dan Misi:</a:t>
            </a:r>
          </a:p>
          <a:p>
            <a:pPr algn="just" marL="518160" indent="-259080" lvl="1">
              <a:lnSpc>
                <a:spcPts val="3311"/>
              </a:lnSpc>
              <a:buFont typeface="Arial"/>
              <a:buChar char="•"/>
            </a:pPr>
            <a:r>
              <a:rPr lang="en-US" sz="2400">
                <a:solidFill>
                  <a:srgbClr val="000000"/>
                </a:solidFill>
                <a:latin typeface="Rubik"/>
                <a:ea typeface="Rubik"/>
                <a:cs typeface="Rubik"/>
                <a:sym typeface="Rubik"/>
              </a:rPr>
              <a:t>Visi: Menjadi perusahaan yang terpercaya dalam penyediaan produk dan layanan kesehatan.</a:t>
            </a:r>
          </a:p>
          <a:p>
            <a:pPr algn="just" marL="518160" indent="-259080" lvl="1">
              <a:lnSpc>
                <a:spcPts val="3311"/>
              </a:lnSpc>
              <a:buFont typeface="Arial"/>
              <a:buChar char="•"/>
            </a:pPr>
            <a:r>
              <a:rPr lang="en-US" sz="2400">
                <a:solidFill>
                  <a:srgbClr val="000000"/>
                </a:solidFill>
                <a:latin typeface="Rubik"/>
                <a:ea typeface="Rubik"/>
                <a:cs typeface="Rubik"/>
                <a:sym typeface="Rubik"/>
              </a:rPr>
              <a:t>Misi: Memberikan kontribusi maksimal untuk meningkatkan kesehatan masyarakat melalui inovasi dan pelayanan terbaik.</a:t>
            </a:r>
          </a:p>
          <a:p>
            <a:pPr algn="just">
              <a:lnSpc>
                <a:spcPts val="3311"/>
              </a:lnSpc>
            </a:pPr>
          </a:p>
          <a:p>
            <a:pPr algn="just">
              <a:lnSpc>
                <a:spcPts val="3311"/>
              </a:lnSpc>
            </a:pPr>
          </a:p>
          <a:p>
            <a:pPr algn="just">
              <a:lnSpc>
                <a:spcPts val="3311"/>
              </a:lnSpc>
            </a:pPr>
          </a:p>
        </p:txBody>
      </p:sp>
      <p:sp>
        <p:nvSpPr>
          <p:cNvPr name="TextBox 6" id="6"/>
          <p:cNvSpPr txBox="true"/>
          <p:nvPr/>
        </p:nvSpPr>
        <p:spPr>
          <a:xfrm rot="0">
            <a:off x="772560" y="976710"/>
            <a:ext cx="16742160" cy="1114890"/>
          </a:xfrm>
          <a:prstGeom prst="rect">
            <a:avLst/>
          </a:prstGeom>
        </p:spPr>
        <p:txBody>
          <a:bodyPr anchor="t" rtlCol="false" tIns="0" lIns="0" bIns="0" rIns="0">
            <a:spAutoFit/>
          </a:bodyPr>
          <a:lstStyle/>
          <a:p>
            <a:pPr algn="ctr">
              <a:lnSpc>
                <a:spcPts val="7200"/>
              </a:lnSpc>
            </a:pPr>
            <a:r>
              <a:rPr lang="en-US" b="true" sz="6000" spc="-1">
                <a:solidFill>
                  <a:srgbClr val="000000"/>
                </a:solidFill>
                <a:latin typeface="Rubik Bold"/>
                <a:ea typeface="Rubik Bold"/>
                <a:cs typeface="Rubik Bold"/>
                <a:sym typeface="Rubik Bold"/>
              </a:rPr>
              <a:t>About </a:t>
            </a:r>
            <a:r>
              <a:rPr lang="en-US" b="true" sz="6000" spc="-1">
                <a:solidFill>
                  <a:srgbClr val="0097A7"/>
                </a:solidFill>
                <a:latin typeface="Rubik Bold"/>
                <a:ea typeface="Rubik Bold"/>
                <a:cs typeface="Rubik Bold"/>
                <a:sym typeface="Rubik Bold"/>
              </a:rPr>
              <a:t>Company</a:t>
            </a:r>
          </a:p>
        </p:txBody>
      </p:sp>
    </p:spTree>
  </p:cSld>
  <p:clrMapOvr>
    <a:masterClrMapping/>
  </p:clrMapOvr>
  <p:transition spd="fast">
    <p:circl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99"/>
            </a:blip>
            <a:stretch>
              <a:fillRect l="0" t="-10507" r="0" b="-7875"/>
            </a:stretch>
          </a:blipFill>
        </p:spPr>
      </p:sp>
      <p:sp>
        <p:nvSpPr>
          <p:cNvPr name="Freeform 3" id="3"/>
          <p:cNvSpPr/>
          <p:nvPr/>
        </p:nvSpPr>
        <p:spPr>
          <a:xfrm flipH="false" flipV="false" rot="0">
            <a:off x="14938598" y="371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6378" r="0" b="-6403"/>
            </a:stretch>
          </a:blipFill>
        </p:spPr>
      </p:sp>
      <p:sp>
        <p:nvSpPr>
          <p:cNvPr name="TextBox 4" id="4"/>
          <p:cNvSpPr txBox="true"/>
          <p:nvPr/>
        </p:nvSpPr>
        <p:spPr>
          <a:xfrm rot="0">
            <a:off x="1028700" y="2570185"/>
            <a:ext cx="16497360" cy="512445"/>
          </a:xfrm>
          <a:prstGeom prst="rect">
            <a:avLst/>
          </a:prstGeom>
        </p:spPr>
        <p:txBody>
          <a:bodyPr anchor="t" rtlCol="false" tIns="0" lIns="0" bIns="0" rIns="0">
            <a:spAutoFit/>
          </a:bodyPr>
          <a:lstStyle/>
          <a:p>
            <a:pPr algn="just">
              <a:lnSpc>
                <a:spcPts val="4320"/>
              </a:lnSpc>
            </a:pPr>
            <a:r>
              <a:rPr lang="en-US" b="true" sz="2400" spc="-2">
                <a:solidFill>
                  <a:srgbClr val="000000"/>
                </a:solidFill>
                <a:latin typeface="Rubik Bold"/>
                <a:ea typeface="Rubik Bold"/>
                <a:cs typeface="Rubik Bold"/>
                <a:sym typeface="Rubik Bold"/>
              </a:rPr>
              <a:t>Project : Create Dashboard Performance Analytics Kimia Farma Business Year 2020-2023</a:t>
            </a:r>
          </a:p>
        </p:txBody>
      </p:sp>
      <p:sp>
        <p:nvSpPr>
          <p:cNvPr name="TextBox 5" id="5"/>
          <p:cNvSpPr txBox="true"/>
          <p:nvPr/>
        </p:nvSpPr>
        <p:spPr>
          <a:xfrm rot="0">
            <a:off x="1075718" y="976710"/>
            <a:ext cx="16742160" cy="1114890"/>
          </a:xfrm>
          <a:prstGeom prst="rect">
            <a:avLst/>
          </a:prstGeom>
        </p:spPr>
        <p:txBody>
          <a:bodyPr anchor="t" rtlCol="false" tIns="0" lIns="0" bIns="0" rIns="0">
            <a:spAutoFit/>
          </a:bodyPr>
          <a:lstStyle/>
          <a:p>
            <a:pPr algn="ctr">
              <a:lnSpc>
                <a:spcPts val="7200"/>
              </a:lnSpc>
            </a:pPr>
            <a:r>
              <a:rPr lang="en-US" b="true" sz="6000" spc="-1">
                <a:solidFill>
                  <a:srgbClr val="000000"/>
                </a:solidFill>
                <a:latin typeface="Rubik Bold"/>
                <a:ea typeface="Rubik Bold"/>
                <a:cs typeface="Rubik Bold"/>
                <a:sym typeface="Rubik Bold"/>
              </a:rPr>
              <a:t>Project </a:t>
            </a:r>
            <a:r>
              <a:rPr lang="en-US" b="true" sz="6000" spc="-1">
                <a:solidFill>
                  <a:srgbClr val="0097A7"/>
                </a:solidFill>
                <a:latin typeface="Rubik Bold"/>
                <a:ea typeface="Rubik Bold"/>
                <a:cs typeface="Rubik Bold"/>
                <a:sym typeface="Rubik Bold"/>
              </a:rPr>
              <a:t>Portfolio</a:t>
            </a:r>
          </a:p>
        </p:txBody>
      </p:sp>
      <p:sp>
        <p:nvSpPr>
          <p:cNvPr name="TextBox 6" id="6"/>
          <p:cNvSpPr txBox="true"/>
          <p:nvPr/>
        </p:nvSpPr>
        <p:spPr>
          <a:xfrm rot="0">
            <a:off x="1198118" y="2930230"/>
            <a:ext cx="16497360" cy="512445"/>
          </a:xfrm>
          <a:prstGeom prst="rect">
            <a:avLst/>
          </a:prstGeom>
        </p:spPr>
        <p:txBody>
          <a:bodyPr anchor="t" rtlCol="false" tIns="0" lIns="0" bIns="0" rIns="0">
            <a:spAutoFit/>
          </a:bodyPr>
          <a:lstStyle/>
          <a:p>
            <a:pPr algn="just">
              <a:lnSpc>
                <a:spcPts val="4320"/>
              </a:lnSpc>
            </a:pPr>
            <a:r>
              <a:rPr lang="en-US" b="true" sz="2400" spc="-2">
                <a:solidFill>
                  <a:srgbClr val="000000"/>
                </a:solidFill>
                <a:latin typeface="Rubik Bold"/>
                <a:ea typeface="Rubik Bold"/>
                <a:cs typeface="Rubik Bold"/>
                <a:sym typeface="Rubik Bold"/>
              </a:rPr>
              <a:t>Tools : Google Looker Studio, BigQuery</a:t>
            </a:r>
          </a:p>
        </p:txBody>
      </p:sp>
      <p:sp>
        <p:nvSpPr>
          <p:cNvPr name="TextBox 7" id="7"/>
          <p:cNvSpPr txBox="true"/>
          <p:nvPr/>
        </p:nvSpPr>
        <p:spPr>
          <a:xfrm rot="0">
            <a:off x="1075718" y="3726126"/>
            <a:ext cx="16497360" cy="2141220"/>
          </a:xfrm>
          <a:prstGeom prst="rect">
            <a:avLst/>
          </a:prstGeom>
        </p:spPr>
        <p:txBody>
          <a:bodyPr anchor="t" rtlCol="false" tIns="0" lIns="0" bIns="0" rIns="0">
            <a:spAutoFit/>
          </a:bodyPr>
          <a:lstStyle/>
          <a:p>
            <a:pPr algn="just">
              <a:lnSpc>
                <a:spcPts val="4320"/>
              </a:lnSpc>
            </a:pPr>
            <a:r>
              <a:rPr lang="en-US" sz="2400" b="true">
                <a:solidFill>
                  <a:srgbClr val="000000"/>
                </a:solidFill>
                <a:latin typeface="Rubik Bold"/>
                <a:ea typeface="Rubik Bold"/>
                <a:cs typeface="Rubik Bold"/>
                <a:sym typeface="Rubik Bold"/>
              </a:rPr>
              <a:t>Problem statement</a:t>
            </a:r>
            <a:r>
              <a:rPr lang="en-US" sz="2400" b="true">
                <a:solidFill>
                  <a:srgbClr val="000000"/>
                </a:solidFill>
                <a:latin typeface="Rubik Bold"/>
                <a:ea typeface="Rubik Bold"/>
                <a:cs typeface="Rubik Bold"/>
                <a:sym typeface="Rubik Bold"/>
              </a:rPr>
              <a:t> :</a:t>
            </a:r>
            <a:r>
              <a:rPr lang="en-US" sz="2400">
                <a:solidFill>
                  <a:srgbClr val="000000"/>
                </a:solidFill>
                <a:latin typeface="Rubik"/>
                <a:ea typeface="Rubik"/>
                <a:cs typeface="Rubik"/>
                <a:sym typeface="Rubik"/>
              </a:rPr>
              <a:t> </a:t>
            </a:r>
          </a:p>
          <a:p>
            <a:pPr algn="just" marL="518160" indent="-259080" lvl="1">
              <a:lnSpc>
                <a:spcPts val="4320"/>
              </a:lnSpc>
              <a:buFont typeface="Arial"/>
              <a:buChar char="•"/>
            </a:pPr>
            <a:r>
              <a:rPr lang="en-US" sz="2400">
                <a:solidFill>
                  <a:srgbClr val="000000"/>
                </a:solidFill>
                <a:latin typeface="Rubik"/>
                <a:ea typeface="Rubik"/>
                <a:cs typeface="Rubik"/>
                <a:sym typeface="Rubik"/>
              </a:rPr>
              <a:t>Kinerja Cabang yang Tidak Terpantau dengan Jelas</a:t>
            </a:r>
          </a:p>
          <a:p>
            <a:pPr algn="just" marL="518160" indent="-259080" lvl="1">
              <a:lnSpc>
                <a:spcPts val="4320"/>
              </a:lnSpc>
              <a:buFont typeface="Arial"/>
              <a:buChar char="•"/>
            </a:pPr>
            <a:r>
              <a:rPr lang="en-US" sz="2400">
                <a:solidFill>
                  <a:srgbClr val="000000"/>
                </a:solidFill>
                <a:latin typeface="Rubik"/>
                <a:ea typeface="Rubik"/>
                <a:cs typeface="Rubik"/>
                <a:sym typeface="Rubik"/>
              </a:rPr>
              <a:t>Tren Penjualan dan Profitabilitas Tidak Mudah Diidentifikasi</a:t>
            </a:r>
          </a:p>
          <a:p>
            <a:pPr algn="just" marL="518160" indent="-259080" lvl="1">
              <a:lnSpc>
                <a:spcPts val="4320"/>
              </a:lnSpc>
              <a:buFont typeface="Arial"/>
              <a:buChar char="•"/>
            </a:pPr>
            <a:r>
              <a:rPr lang="en-US" sz="2400">
                <a:solidFill>
                  <a:srgbClr val="000000"/>
                </a:solidFill>
                <a:latin typeface="Rubik"/>
                <a:ea typeface="Rubik"/>
                <a:cs typeface="Rubik"/>
                <a:sym typeface="Rubik"/>
              </a:rPr>
              <a:t>Pengelolaan Stok Obat Kurang Optimal</a:t>
            </a:r>
          </a:p>
        </p:txBody>
      </p:sp>
      <p:sp>
        <p:nvSpPr>
          <p:cNvPr name="TextBox 8" id="8"/>
          <p:cNvSpPr txBox="true"/>
          <p:nvPr/>
        </p:nvSpPr>
        <p:spPr>
          <a:xfrm rot="0">
            <a:off x="1240598" y="5819974"/>
            <a:ext cx="16497360" cy="2684145"/>
          </a:xfrm>
          <a:prstGeom prst="rect">
            <a:avLst/>
          </a:prstGeom>
        </p:spPr>
        <p:txBody>
          <a:bodyPr anchor="t" rtlCol="false" tIns="0" lIns="0" bIns="0" rIns="0">
            <a:spAutoFit/>
          </a:bodyPr>
          <a:lstStyle/>
          <a:p>
            <a:pPr algn="just">
              <a:lnSpc>
                <a:spcPts val="4320"/>
              </a:lnSpc>
            </a:pPr>
            <a:r>
              <a:rPr lang="en-US" sz="2400" b="true">
                <a:solidFill>
                  <a:srgbClr val="000000"/>
                </a:solidFill>
                <a:latin typeface="Rubik Bold"/>
                <a:ea typeface="Rubik Bold"/>
                <a:cs typeface="Rubik Bold"/>
                <a:sym typeface="Rubik Bold"/>
              </a:rPr>
              <a:t>Dataset : </a:t>
            </a:r>
          </a:p>
          <a:p>
            <a:pPr algn="just" marL="518160" indent="-259080" lvl="1">
              <a:lnSpc>
                <a:spcPts val="4320"/>
              </a:lnSpc>
              <a:buFont typeface="Arial"/>
              <a:buChar char="•"/>
            </a:pPr>
            <a:r>
              <a:rPr lang="en-US" sz="2400">
                <a:solidFill>
                  <a:srgbClr val="000000"/>
                </a:solidFill>
                <a:latin typeface="Rubik"/>
                <a:ea typeface="Rubik"/>
                <a:cs typeface="Rubik"/>
                <a:sym typeface="Rubik"/>
              </a:rPr>
              <a:t>kf_final_transaction.csv</a:t>
            </a:r>
          </a:p>
          <a:p>
            <a:pPr algn="just" marL="518160" indent="-259080" lvl="1">
              <a:lnSpc>
                <a:spcPts val="4320"/>
              </a:lnSpc>
              <a:buFont typeface="Arial"/>
              <a:buChar char="•"/>
            </a:pPr>
            <a:r>
              <a:rPr lang="en-US" sz="2400">
                <a:solidFill>
                  <a:srgbClr val="000000"/>
                </a:solidFill>
                <a:latin typeface="Rubik"/>
                <a:ea typeface="Rubik"/>
                <a:cs typeface="Rubik"/>
                <a:sym typeface="Rubik"/>
              </a:rPr>
              <a:t>kf_inventory.csv</a:t>
            </a:r>
          </a:p>
          <a:p>
            <a:pPr algn="just" marL="518160" indent="-259080" lvl="1">
              <a:lnSpc>
                <a:spcPts val="4320"/>
              </a:lnSpc>
              <a:buFont typeface="Arial"/>
              <a:buChar char="•"/>
            </a:pPr>
            <a:r>
              <a:rPr lang="en-US" sz="2400">
                <a:solidFill>
                  <a:srgbClr val="000000"/>
                </a:solidFill>
                <a:latin typeface="Rubik"/>
                <a:ea typeface="Rubik"/>
                <a:cs typeface="Rubik"/>
                <a:sym typeface="Rubik"/>
              </a:rPr>
              <a:t>kf_kantor_cabang.csv</a:t>
            </a:r>
          </a:p>
          <a:p>
            <a:pPr algn="just" marL="518160" indent="-259080" lvl="1">
              <a:lnSpc>
                <a:spcPts val="4320"/>
              </a:lnSpc>
              <a:buFont typeface="Arial"/>
              <a:buChar char="•"/>
            </a:pPr>
            <a:r>
              <a:rPr lang="en-US" sz="2400">
                <a:solidFill>
                  <a:srgbClr val="000000"/>
                </a:solidFill>
                <a:latin typeface="Rubik"/>
                <a:ea typeface="Rubik"/>
                <a:cs typeface="Rubik"/>
                <a:sym typeface="Rubik"/>
              </a:rPr>
              <a:t>kf_product.csv</a:t>
            </a:r>
          </a:p>
        </p:txBody>
      </p:sp>
      <p:sp>
        <p:nvSpPr>
          <p:cNvPr name="TextBox 9" id="9"/>
          <p:cNvSpPr txBox="true"/>
          <p:nvPr/>
        </p:nvSpPr>
        <p:spPr>
          <a:xfrm rot="0">
            <a:off x="12467856" y="9510226"/>
            <a:ext cx="5749100" cy="408257"/>
          </a:xfrm>
          <a:prstGeom prst="rect">
            <a:avLst/>
          </a:prstGeom>
        </p:spPr>
        <p:txBody>
          <a:bodyPr anchor="t" rtlCol="false" tIns="0" lIns="0" bIns="0" rIns="0">
            <a:spAutoFit/>
          </a:bodyPr>
          <a:lstStyle/>
          <a:p>
            <a:pPr algn="just">
              <a:lnSpc>
                <a:spcPts val="3406"/>
              </a:lnSpc>
            </a:pPr>
            <a:r>
              <a:rPr lang="en-US" b="true" sz="1892" u="sng">
                <a:solidFill>
                  <a:srgbClr val="000000"/>
                </a:solidFill>
                <a:latin typeface="Rubik Bold"/>
                <a:ea typeface="Rubik Bold"/>
                <a:cs typeface="Rubik Bold"/>
                <a:sym typeface="Rubik Bold"/>
                <a:hlinkClick r:id="rId4" tooltip="https://www.canva.com/design/DAGaxpF9gLg/dS2y7Yu5eqR__jBoFHoDuw/edit"/>
              </a:rPr>
              <a:t>Link Video :</a:t>
            </a:r>
            <a:r>
              <a:rPr lang="en-US" sz="1892">
                <a:solidFill>
                  <a:srgbClr val="000000"/>
                </a:solidFill>
                <a:latin typeface="Rubik"/>
                <a:ea typeface="Rubik"/>
                <a:cs typeface="Rubik"/>
                <a:sym typeface="Rubik"/>
              </a:rPr>
              <a:t> </a:t>
            </a:r>
            <a:r>
              <a:rPr lang="en-US" b="true" sz="1892" u="sng">
                <a:solidFill>
                  <a:srgbClr val="019FAB"/>
                </a:solidFill>
                <a:latin typeface="Rubik Bold"/>
                <a:ea typeface="Rubik Bold"/>
                <a:cs typeface="Rubik Bold"/>
                <a:sym typeface="Rubik Bold"/>
                <a:hlinkClick r:id="rId5" tooltip="https://drive.google.com/file/d/1chIT55HJga_9TEzIs_rkYE5ADYqIq2w-/view?usp=sharing"/>
              </a:rPr>
              <a:t>link_here</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99"/>
            </a:blip>
            <a:stretch>
              <a:fillRect l="0" t="-10507" r="0" b="-7875"/>
            </a:stretch>
          </a:blipFill>
        </p:spPr>
      </p:sp>
      <p:sp>
        <p:nvSpPr>
          <p:cNvPr name="Freeform 3" id="3"/>
          <p:cNvSpPr/>
          <p:nvPr/>
        </p:nvSpPr>
        <p:spPr>
          <a:xfrm flipH="false" flipV="false" rot="0">
            <a:off x="14938598" y="371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6378" r="0" b="-6403"/>
            </a:stretch>
          </a:blipFill>
        </p:spPr>
      </p:sp>
      <p:sp>
        <p:nvSpPr>
          <p:cNvPr name="TextBox 4" id="4"/>
          <p:cNvSpPr txBox="true"/>
          <p:nvPr/>
        </p:nvSpPr>
        <p:spPr>
          <a:xfrm rot="0">
            <a:off x="1075718" y="976710"/>
            <a:ext cx="16742160" cy="1114890"/>
          </a:xfrm>
          <a:prstGeom prst="rect">
            <a:avLst/>
          </a:prstGeom>
        </p:spPr>
        <p:txBody>
          <a:bodyPr anchor="t" rtlCol="false" tIns="0" lIns="0" bIns="0" rIns="0">
            <a:spAutoFit/>
          </a:bodyPr>
          <a:lstStyle/>
          <a:p>
            <a:pPr algn="ctr">
              <a:lnSpc>
                <a:spcPts val="7200"/>
              </a:lnSpc>
            </a:pPr>
            <a:r>
              <a:rPr lang="en-US" b="true" sz="6000" spc="-1">
                <a:solidFill>
                  <a:srgbClr val="000000"/>
                </a:solidFill>
                <a:latin typeface="Rubik Bold"/>
                <a:ea typeface="Rubik Bold"/>
                <a:cs typeface="Rubik Bold"/>
                <a:sym typeface="Rubik Bold"/>
              </a:rPr>
              <a:t>Project </a:t>
            </a:r>
            <a:r>
              <a:rPr lang="en-US" b="true" sz="6000" spc="-1">
                <a:solidFill>
                  <a:srgbClr val="0097A7"/>
                </a:solidFill>
                <a:latin typeface="Rubik Bold"/>
                <a:ea typeface="Rubik Bold"/>
                <a:cs typeface="Rubik Bold"/>
                <a:sym typeface="Rubik Bold"/>
              </a:rPr>
              <a:t>Portfolio</a:t>
            </a:r>
          </a:p>
        </p:txBody>
      </p:sp>
      <p:sp>
        <p:nvSpPr>
          <p:cNvPr name="TextBox 5" id="5"/>
          <p:cNvSpPr txBox="true"/>
          <p:nvPr/>
        </p:nvSpPr>
        <p:spPr>
          <a:xfrm rot="0">
            <a:off x="631086" y="2282779"/>
            <a:ext cx="5361360" cy="5556885"/>
          </a:xfrm>
          <a:prstGeom prst="rect">
            <a:avLst/>
          </a:prstGeom>
        </p:spPr>
        <p:txBody>
          <a:bodyPr anchor="t" rtlCol="false" tIns="0" lIns="0" bIns="0" rIns="0">
            <a:spAutoFit/>
          </a:bodyPr>
          <a:lstStyle/>
          <a:p>
            <a:pPr algn="just">
              <a:lnSpc>
                <a:spcPts val="4320"/>
              </a:lnSpc>
            </a:pPr>
            <a:r>
              <a:rPr lang="en-US" sz="2400" b="true">
                <a:solidFill>
                  <a:srgbClr val="000000"/>
                </a:solidFill>
                <a:latin typeface="Rubik Bold"/>
                <a:ea typeface="Rubik Bold"/>
                <a:cs typeface="Rubik Bold"/>
                <a:sym typeface="Rubik Bold"/>
              </a:rPr>
              <a:t>kf_final_transaction.csv</a:t>
            </a:r>
          </a:p>
          <a:p>
            <a:pPr algn="just" marL="431802" indent="-215901" lvl="1">
              <a:lnSpc>
                <a:spcPts val="3600"/>
              </a:lnSpc>
              <a:buFont typeface="Arial"/>
              <a:buChar char="•"/>
            </a:pPr>
            <a:r>
              <a:rPr lang="en-US" sz="2000">
                <a:solidFill>
                  <a:srgbClr val="000000"/>
                </a:solidFill>
                <a:latin typeface="Rubik"/>
                <a:ea typeface="Rubik"/>
                <a:cs typeface="Rubik"/>
                <a:sym typeface="Rubik"/>
              </a:rPr>
              <a:t>transaction_id: kode id transaksi, </a:t>
            </a:r>
          </a:p>
          <a:p>
            <a:pPr algn="just" marL="431802" indent="-215901" lvl="1">
              <a:lnSpc>
                <a:spcPts val="3600"/>
              </a:lnSpc>
              <a:buFont typeface="Arial"/>
              <a:buChar char="•"/>
            </a:pPr>
            <a:r>
              <a:rPr lang="en-US" sz="2000">
                <a:solidFill>
                  <a:srgbClr val="000000"/>
                </a:solidFill>
                <a:latin typeface="Rubik"/>
                <a:ea typeface="Rubik"/>
                <a:cs typeface="Rubik"/>
                <a:sym typeface="Rubik"/>
              </a:rPr>
              <a:t>product_id : kode produk obat,</a:t>
            </a:r>
          </a:p>
          <a:p>
            <a:pPr algn="just" marL="431802" indent="-215901" lvl="1">
              <a:lnSpc>
                <a:spcPts val="3600"/>
              </a:lnSpc>
              <a:buFont typeface="Arial"/>
              <a:buChar char="•"/>
            </a:pPr>
            <a:r>
              <a:rPr lang="en-US" sz="2000">
                <a:solidFill>
                  <a:srgbClr val="000000"/>
                </a:solidFill>
                <a:latin typeface="Rubik"/>
                <a:ea typeface="Rubik"/>
                <a:cs typeface="Rubik"/>
                <a:sym typeface="Rubik"/>
              </a:rPr>
              <a:t>branch_id: kode id cabang Kimia Farma,</a:t>
            </a:r>
          </a:p>
          <a:p>
            <a:pPr algn="just" marL="431802" indent="-215901" lvl="1">
              <a:lnSpc>
                <a:spcPts val="3600"/>
              </a:lnSpc>
              <a:buFont typeface="Arial"/>
              <a:buChar char="•"/>
            </a:pPr>
            <a:r>
              <a:rPr lang="en-US" sz="2000">
                <a:solidFill>
                  <a:srgbClr val="000000"/>
                </a:solidFill>
                <a:latin typeface="Rubik"/>
                <a:ea typeface="Rubik"/>
                <a:cs typeface="Rubik"/>
                <a:sym typeface="Rubik"/>
              </a:rPr>
              <a:t>customer_name: nama customer yang melakukan transaksi,</a:t>
            </a:r>
          </a:p>
          <a:p>
            <a:pPr algn="just" marL="431802" indent="-215901" lvl="1">
              <a:lnSpc>
                <a:spcPts val="3600"/>
              </a:lnSpc>
              <a:buFont typeface="Arial"/>
              <a:buChar char="•"/>
            </a:pPr>
            <a:r>
              <a:rPr lang="en-US" sz="2000">
                <a:solidFill>
                  <a:srgbClr val="000000"/>
                </a:solidFill>
                <a:latin typeface="Rubik"/>
                <a:ea typeface="Rubik"/>
                <a:cs typeface="Rubik"/>
                <a:sym typeface="Rubik"/>
              </a:rPr>
              <a:t>date: tanggal transaksi dilakukan</a:t>
            </a:r>
          </a:p>
          <a:p>
            <a:pPr algn="just" marL="431802" indent="-215901" lvl="1">
              <a:lnSpc>
                <a:spcPts val="3600"/>
              </a:lnSpc>
              <a:buFont typeface="Arial"/>
              <a:buChar char="•"/>
            </a:pPr>
            <a:r>
              <a:rPr lang="en-US" sz="2000">
                <a:solidFill>
                  <a:srgbClr val="000000"/>
                </a:solidFill>
                <a:latin typeface="Rubik"/>
                <a:ea typeface="Rubik"/>
                <a:cs typeface="Rubik"/>
                <a:sym typeface="Rubik"/>
              </a:rPr>
              <a:t>price: harga obat,</a:t>
            </a:r>
          </a:p>
          <a:p>
            <a:pPr algn="just" marL="431802" indent="-215901" lvl="1">
              <a:lnSpc>
                <a:spcPts val="3600"/>
              </a:lnSpc>
              <a:buFont typeface="Arial"/>
              <a:buChar char="•"/>
            </a:pPr>
            <a:r>
              <a:rPr lang="en-US" sz="2000">
                <a:solidFill>
                  <a:srgbClr val="000000"/>
                </a:solidFill>
                <a:latin typeface="Rubik"/>
                <a:ea typeface="Rubik"/>
                <a:cs typeface="Rubik"/>
                <a:sym typeface="Rubik"/>
              </a:rPr>
              <a:t>discount_percentage: Persentase diskon yang diberikan pada obat, </a:t>
            </a:r>
          </a:p>
          <a:p>
            <a:pPr algn="just" marL="431802" indent="-215901" lvl="1">
              <a:lnSpc>
                <a:spcPts val="3600"/>
              </a:lnSpc>
              <a:buFont typeface="Arial"/>
              <a:buChar char="•"/>
            </a:pPr>
            <a:r>
              <a:rPr lang="en-US" sz="2000">
                <a:solidFill>
                  <a:srgbClr val="000000"/>
                </a:solidFill>
                <a:latin typeface="Rubik"/>
                <a:ea typeface="Rubik"/>
                <a:cs typeface="Rubik"/>
                <a:sym typeface="Rubik"/>
              </a:rPr>
              <a:t>rating: penilaian konsumen terhadap transaksi yang dilakukan.</a:t>
            </a:r>
          </a:p>
        </p:txBody>
      </p:sp>
      <p:sp>
        <p:nvSpPr>
          <p:cNvPr name="TextBox 6" id="6"/>
          <p:cNvSpPr txBox="true"/>
          <p:nvPr/>
        </p:nvSpPr>
        <p:spPr>
          <a:xfrm rot="0">
            <a:off x="6796434" y="2282779"/>
            <a:ext cx="5300728" cy="2356485"/>
          </a:xfrm>
          <a:prstGeom prst="rect">
            <a:avLst/>
          </a:prstGeom>
        </p:spPr>
        <p:txBody>
          <a:bodyPr anchor="t" rtlCol="false" tIns="0" lIns="0" bIns="0" rIns="0">
            <a:spAutoFit/>
          </a:bodyPr>
          <a:lstStyle/>
          <a:p>
            <a:pPr algn="just">
              <a:lnSpc>
                <a:spcPts val="4320"/>
              </a:lnSpc>
            </a:pPr>
            <a:r>
              <a:rPr lang="en-US" sz="2400" b="true">
                <a:solidFill>
                  <a:srgbClr val="000000"/>
                </a:solidFill>
                <a:latin typeface="Rubik Bold"/>
                <a:ea typeface="Rubik Bold"/>
                <a:cs typeface="Rubik Bold"/>
                <a:sym typeface="Rubik Bold"/>
              </a:rPr>
              <a:t>kf_product.csv </a:t>
            </a:r>
          </a:p>
          <a:p>
            <a:pPr algn="just" marL="431802" indent="-215901" lvl="1">
              <a:lnSpc>
                <a:spcPts val="3600"/>
              </a:lnSpc>
              <a:buFont typeface="Arial"/>
              <a:buChar char="•"/>
            </a:pPr>
            <a:r>
              <a:rPr lang="en-US" sz="2000">
                <a:solidFill>
                  <a:srgbClr val="000000"/>
                </a:solidFill>
                <a:latin typeface="Rubik"/>
                <a:ea typeface="Rubik"/>
                <a:cs typeface="Rubik"/>
                <a:sym typeface="Rubik"/>
              </a:rPr>
              <a:t>product_id: kode produk obat, </a:t>
            </a:r>
          </a:p>
          <a:p>
            <a:pPr algn="just" marL="431802" indent="-215901" lvl="1">
              <a:lnSpc>
                <a:spcPts val="3600"/>
              </a:lnSpc>
              <a:buFont typeface="Arial"/>
              <a:buChar char="•"/>
            </a:pPr>
            <a:r>
              <a:rPr lang="en-US" sz="2000">
                <a:solidFill>
                  <a:srgbClr val="000000"/>
                </a:solidFill>
                <a:latin typeface="Rubik"/>
                <a:ea typeface="Rubik"/>
                <a:cs typeface="Rubik"/>
                <a:sym typeface="Rubik"/>
              </a:rPr>
              <a:t>product_name: nama produk obat,</a:t>
            </a:r>
          </a:p>
          <a:p>
            <a:pPr algn="just" marL="431802" indent="-215901" lvl="1">
              <a:lnSpc>
                <a:spcPts val="3600"/>
              </a:lnSpc>
              <a:buFont typeface="Arial"/>
              <a:buChar char="•"/>
            </a:pPr>
            <a:r>
              <a:rPr lang="en-US" sz="2000">
                <a:solidFill>
                  <a:srgbClr val="000000"/>
                </a:solidFill>
                <a:latin typeface="Rubik"/>
                <a:ea typeface="Rubik"/>
                <a:cs typeface="Rubik"/>
                <a:sym typeface="Rubik"/>
              </a:rPr>
              <a:t>product_category: kategori produk obat, </a:t>
            </a:r>
          </a:p>
          <a:p>
            <a:pPr algn="just" marL="431802" indent="-215901" lvl="1">
              <a:lnSpc>
                <a:spcPts val="3600"/>
              </a:lnSpc>
              <a:buFont typeface="Arial"/>
              <a:buChar char="•"/>
            </a:pPr>
            <a:r>
              <a:rPr lang="en-US" sz="2000">
                <a:solidFill>
                  <a:srgbClr val="000000"/>
                </a:solidFill>
                <a:latin typeface="Rubik"/>
                <a:ea typeface="Rubik"/>
                <a:cs typeface="Rubik"/>
                <a:sym typeface="Rubik"/>
              </a:rPr>
              <a:t>price: harga obat.</a:t>
            </a:r>
          </a:p>
        </p:txBody>
      </p:sp>
      <p:sp>
        <p:nvSpPr>
          <p:cNvPr name="TextBox 7" id="7"/>
          <p:cNvSpPr txBox="true"/>
          <p:nvPr/>
        </p:nvSpPr>
        <p:spPr>
          <a:xfrm rot="0">
            <a:off x="12537360" y="2282779"/>
            <a:ext cx="5280518" cy="3270885"/>
          </a:xfrm>
          <a:prstGeom prst="rect">
            <a:avLst/>
          </a:prstGeom>
        </p:spPr>
        <p:txBody>
          <a:bodyPr anchor="t" rtlCol="false" tIns="0" lIns="0" bIns="0" rIns="0">
            <a:spAutoFit/>
          </a:bodyPr>
          <a:lstStyle/>
          <a:p>
            <a:pPr algn="just">
              <a:lnSpc>
                <a:spcPts val="4320"/>
              </a:lnSpc>
            </a:pPr>
            <a:r>
              <a:rPr lang="en-US" sz="2400" b="true">
                <a:solidFill>
                  <a:srgbClr val="000000"/>
                </a:solidFill>
                <a:latin typeface="Rubik Bold"/>
                <a:ea typeface="Rubik Bold"/>
                <a:cs typeface="Rubik Bold"/>
                <a:sym typeface="Rubik Bold"/>
              </a:rPr>
              <a:t>kf_inventory.csv </a:t>
            </a:r>
          </a:p>
          <a:p>
            <a:pPr algn="just" marL="431802" indent="-215901" lvl="1">
              <a:lnSpc>
                <a:spcPts val="3600"/>
              </a:lnSpc>
              <a:buFont typeface="Arial"/>
              <a:buChar char="•"/>
            </a:pPr>
            <a:r>
              <a:rPr lang="en-US" sz="2000">
                <a:solidFill>
                  <a:srgbClr val="000000"/>
                </a:solidFill>
                <a:latin typeface="Rubik"/>
                <a:ea typeface="Rubik"/>
                <a:cs typeface="Rubik"/>
                <a:sym typeface="Rubik"/>
              </a:rPr>
              <a:t>inventory_ID: kode inventory produk obat, </a:t>
            </a:r>
          </a:p>
          <a:p>
            <a:pPr algn="just" marL="431802" indent="-215901" lvl="1">
              <a:lnSpc>
                <a:spcPts val="3600"/>
              </a:lnSpc>
              <a:buFont typeface="Arial"/>
              <a:buChar char="•"/>
            </a:pPr>
            <a:r>
              <a:rPr lang="en-US" sz="2000">
                <a:solidFill>
                  <a:srgbClr val="000000"/>
                </a:solidFill>
                <a:latin typeface="Rubik"/>
                <a:ea typeface="Rubik"/>
                <a:cs typeface="Rubik"/>
                <a:sym typeface="Rubik"/>
              </a:rPr>
              <a:t>branch_id: kode id cabang Kimia Farma, </a:t>
            </a:r>
          </a:p>
          <a:p>
            <a:pPr algn="just" marL="431802" indent="-215901" lvl="1">
              <a:lnSpc>
                <a:spcPts val="3600"/>
              </a:lnSpc>
              <a:buFont typeface="Arial"/>
              <a:buChar char="•"/>
            </a:pPr>
            <a:r>
              <a:rPr lang="en-US" sz="2000">
                <a:solidFill>
                  <a:srgbClr val="000000"/>
                </a:solidFill>
                <a:latin typeface="Rubik"/>
                <a:ea typeface="Rubik"/>
                <a:cs typeface="Rubik"/>
                <a:sym typeface="Rubik"/>
              </a:rPr>
              <a:t>product_id: kode id produk obat, </a:t>
            </a:r>
          </a:p>
          <a:p>
            <a:pPr algn="just" marL="431802" indent="-215901" lvl="1">
              <a:lnSpc>
                <a:spcPts val="3600"/>
              </a:lnSpc>
              <a:buFont typeface="Arial"/>
              <a:buChar char="•"/>
            </a:pPr>
            <a:r>
              <a:rPr lang="en-US" sz="2000">
                <a:solidFill>
                  <a:srgbClr val="000000"/>
                </a:solidFill>
                <a:latin typeface="Rubik"/>
                <a:ea typeface="Rubik"/>
                <a:cs typeface="Rubik"/>
                <a:sym typeface="Rubik"/>
              </a:rPr>
              <a:t>product_name: nama produk obat,</a:t>
            </a:r>
          </a:p>
          <a:p>
            <a:pPr algn="just" marL="431802" indent="-215901" lvl="1">
              <a:lnSpc>
                <a:spcPts val="3600"/>
              </a:lnSpc>
              <a:buFont typeface="Arial"/>
              <a:buChar char="•"/>
            </a:pPr>
            <a:r>
              <a:rPr lang="en-US" sz="2000">
                <a:solidFill>
                  <a:srgbClr val="000000"/>
                </a:solidFill>
                <a:latin typeface="Rubik"/>
                <a:ea typeface="Rubik"/>
                <a:cs typeface="Rubik"/>
                <a:sym typeface="Rubik"/>
              </a:rPr>
              <a:t>opname_stock: jumlah stok produk obat.</a:t>
            </a:r>
          </a:p>
        </p:txBody>
      </p:sp>
      <p:sp>
        <p:nvSpPr>
          <p:cNvPr name="TextBox 8" id="8"/>
          <p:cNvSpPr txBox="true"/>
          <p:nvPr/>
        </p:nvSpPr>
        <p:spPr>
          <a:xfrm rot="0">
            <a:off x="6796434" y="4959394"/>
            <a:ext cx="5300728" cy="4642485"/>
          </a:xfrm>
          <a:prstGeom prst="rect">
            <a:avLst/>
          </a:prstGeom>
        </p:spPr>
        <p:txBody>
          <a:bodyPr anchor="t" rtlCol="false" tIns="0" lIns="0" bIns="0" rIns="0">
            <a:spAutoFit/>
          </a:bodyPr>
          <a:lstStyle/>
          <a:p>
            <a:pPr algn="just">
              <a:lnSpc>
                <a:spcPts val="4320"/>
              </a:lnSpc>
            </a:pPr>
            <a:r>
              <a:rPr lang="en-US" sz="2400" b="true">
                <a:solidFill>
                  <a:srgbClr val="000000"/>
                </a:solidFill>
                <a:latin typeface="Rubik Bold"/>
                <a:ea typeface="Rubik Bold"/>
                <a:cs typeface="Rubik Bold"/>
                <a:sym typeface="Rubik Bold"/>
              </a:rPr>
              <a:t>kf_kantor_cabang.csv </a:t>
            </a:r>
          </a:p>
          <a:p>
            <a:pPr algn="just" marL="431802" indent="-215901" lvl="1">
              <a:lnSpc>
                <a:spcPts val="3600"/>
              </a:lnSpc>
              <a:buFont typeface="Arial"/>
              <a:buChar char="•"/>
            </a:pPr>
            <a:r>
              <a:rPr lang="en-US" sz="2000">
                <a:solidFill>
                  <a:srgbClr val="000000"/>
                </a:solidFill>
                <a:latin typeface="Rubik"/>
                <a:ea typeface="Rubik"/>
                <a:cs typeface="Rubik"/>
                <a:sym typeface="Rubik"/>
              </a:rPr>
              <a:t>branch_id: kode id cabang Kimia Farma,</a:t>
            </a:r>
            <a:r>
              <a:rPr lang="en-US" sz="2000">
                <a:solidFill>
                  <a:srgbClr val="000000"/>
                </a:solidFill>
                <a:latin typeface="Rubik"/>
                <a:ea typeface="Rubik"/>
                <a:cs typeface="Rubik"/>
                <a:sym typeface="Rubik"/>
              </a:rPr>
              <a:t> </a:t>
            </a:r>
          </a:p>
          <a:p>
            <a:pPr algn="just" marL="431802" indent="-215901" lvl="1">
              <a:lnSpc>
                <a:spcPts val="3600"/>
              </a:lnSpc>
              <a:buFont typeface="Arial"/>
              <a:buChar char="•"/>
            </a:pPr>
            <a:r>
              <a:rPr lang="en-US" sz="2000">
                <a:solidFill>
                  <a:srgbClr val="000000"/>
                </a:solidFill>
                <a:latin typeface="Rubik"/>
                <a:ea typeface="Rubik"/>
                <a:cs typeface="Rubik"/>
                <a:sym typeface="Rubik"/>
              </a:rPr>
              <a:t>branch_category: kategori cabang Kimia Farma,</a:t>
            </a:r>
          </a:p>
          <a:p>
            <a:pPr algn="just" marL="431802" indent="-215901" lvl="1">
              <a:lnSpc>
                <a:spcPts val="3600"/>
              </a:lnSpc>
              <a:buFont typeface="Arial"/>
              <a:buChar char="•"/>
            </a:pPr>
            <a:r>
              <a:rPr lang="en-US" sz="2000">
                <a:solidFill>
                  <a:srgbClr val="000000"/>
                </a:solidFill>
                <a:latin typeface="Rubik"/>
                <a:ea typeface="Rubik"/>
                <a:cs typeface="Rubik"/>
                <a:sym typeface="Rubik"/>
              </a:rPr>
              <a:t>branch_name: nama kantor cabang Kimia Farma,</a:t>
            </a:r>
          </a:p>
          <a:p>
            <a:pPr algn="just" marL="431802" indent="-215901" lvl="1">
              <a:lnSpc>
                <a:spcPts val="3600"/>
              </a:lnSpc>
              <a:buFont typeface="Arial"/>
              <a:buChar char="•"/>
            </a:pPr>
            <a:r>
              <a:rPr lang="en-US" sz="2000">
                <a:solidFill>
                  <a:srgbClr val="000000"/>
                </a:solidFill>
                <a:latin typeface="Rubik"/>
                <a:ea typeface="Rubik"/>
                <a:cs typeface="Rubik"/>
                <a:sym typeface="Rubik"/>
              </a:rPr>
              <a:t>kota: kota cabang Kimia Farma,</a:t>
            </a:r>
          </a:p>
          <a:p>
            <a:pPr algn="just" marL="431802" indent="-215901" lvl="1">
              <a:lnSpc>
                <a:spcPts val="3600"/>
              </a:lnSpc>
              <a:buFont typeface="Arial"/>
              <a:buChar char="•"/>
            </a:pPr>
            <a:r>
              <a:rPr lang="en-US" sz="2000">
                <a:solidFill>
                  <a:srgbClr val="000000"/>
                </a:solidFill>
                <a:latin typeface="Rubik"/>
                <a:ea typeface="Rubik"/>
                <a:cs typeface="Rubik"/>
                <a:sym typeface="Rubik"/>
              </a:rPr>
              <a:t>provinsi: provinsi cabang Kimia Farma, ● rating: penilaian konsumen terhadap cabang Kimia Farma</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99"/>
            </a:blip>
            <a:stretch>
              <a:fillRect l="0" t="-9191" r="0" b="-9191"/>
            </a:stretch>
          </a:blipFill>
        </p:spPr>
      </p:sp>
      <p:sp>
        <p:nvSpPr>
          <p:cNvPr name="Freeform 3" id="3"/>
          <p:cNvSpPr/>
          <p:nvPr/>
        </p:nvSpPr>
        <p:spPr>
          <a:xfrm flipH="false" flipV="false" rot="0">
            <a:off x="14635440" y="371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6378" r="0" b="-6403"/>
            </a:stretch>
          </a:blipFill>
        </p:spPr>
      </p:sp>
      <p:sp>
        <p:nvSpPr>
          <p:cNvPr name="Freeform 4" id="4"/>
          <p:cNvSpPr/>
          <p:nvPr/>
        </p:nvSpPr>
        <p:spPr>
          <a:xfrm flipH="false" flipV="false" rot="0">
            <a:off x="526035" y="2226921"/>
            <a:ext cx="3222028" cy="2562249"/>
          </a:xfrm>
          <a:custGeom>
            <a:avLst/>
            <a:gdLst/>
            <a:ahLst/>
            <a:cxnLst/>
            <a:rect r="r" b="b" t="t" l="l"/>
            <a:pathLst>
              <a:path h="2562249" w="3222028">
                <a:moveTo>
                  <a:pt x="0" y="0"/>
                </a:moveTo>
                <a:lnTo>
                  <a:pt x="3222028" y="0"/>
                </a:lnTo>
                <a:lnTo>
                  <a:pt x="3222028" y="2562248"/>
                </a:lnTo>
                <a:lnTo>
                  <a:pt x="0" y="2562248"/>
                </a:lnTo>
                <a:lnTo>
                  <a:pt x="0" y="0"/>
                </a:lnTo>
                <a:close/>
              </a:path>
            </a:pathLst>
          </a:custGeom>
          <a:blipFill>
            <a:blip r:embed="rId4"/>
            <a:stretch>
              <a:fillRect l="0" t="0" r="0" b="0"/>
            </a:stretch>
          </a:blipFill>
        </p:spPr>
      </p:sp>
      <p:grpSp>
        <p:nvGrpSpPr>
          <p:cNvPr name="Group 5" id="5"/>
          <p:cNvGrpSpPr/>
          <p:nvPr/>
        </p:nvGrpSpPr>
        <p:grpSpPr>
          <a:xfrm rot="0">
            <a:off x="3996896" y="2731791"/>
            <a:ext cx="1197769" cy="872578"/>
            <a:chOff x="0" y="0"/>
            <a:chExt cx="745347" cy="542987"/>
          </a:xfrm>
        </p:grpSpPr>
        <p:sp>
          <p:nvSpPr>
            <p:cNvPr name="Freeform 6" id="6"/>
            <p:cNvSpPr/>
            <p:nvPr/>
          </p:nvSpPr>
          <p:spPr>
            <a:xfrm flipH="false" flipV="false" rot="0">
              <a:off x="0" y="0"/>
              <a:ext cx="745347" cy="542987"/>
            </a:xfrm>
            <a:custGeom>
              <a:avLst/>
              <a:gdLst/>
              <a:ahLst/>
              <a:cxnLst/>
              <a:rect r="r" b="b" t="t" l="l"/>
              <a:pathLst>
                <a:path h="542987" w="745347">
                  <a:moveTo>
                    <a:pt x="745347" y="271494"/>
                  </a:moveTo>
                  <a:lnTo>
                    <a:pt x="338947" y="0"/>
                  </a:lnTo>
                  <a:lnTo>
                    <a:pt x="338947" y="203200"/>
                  </a:lnTo>
                  <a:lnTo>
                    <a:pt x="0" y="203200"/>
                  </a:lnTo>
                  <a:lnTo>
                    <a:pt x="0" y="339787"/>
                  </a:lnTo>
                  <a:lnTo>
                    <a:pt x="338947" y="339787"/>
                  </a:lnTo>
                  <a:lnTo>
                    <a:pt x="338947" y="542987"/>
                  </a:lnTo>
                  <a:lnTo>
                    <a:pt x="745347" y="271494"/>
                  </a:lnTo>
                  <a:close/>
                </a:path>
              </a:pathLst>
            </a:custGeom>
            <a:solidFill>
              <a:srgbClr val="0097A7"/>
            </a:solidFill>
          </p:spPr>
        </p:sp>
        <p:sp>
          <p:nvSpPr>
            <p:cNvPr name="TextBox 7" id="7"/>
            <p:cNvSpPr txBox="true"/>
            <p:nvPr/>
          </p:nvSpPr>
          <p:spPr>
            <a:xfrm>
              <a:off x="0" y="50800"/>
              <a:ext cx="643747" cy="288987"/>
            </a:xfrm>
            <a:prstGeom prst="rect">
              <a:avLst/>
            </a:prstGeom>
          </p:spPr>
          <p:txBody>
            <a:bodyPr anchor="ctr" rtlCol="false" tIns="50800" lIns="50800" bIns="50800" rIns="50800"/>
            <a:lstStyle/>
            <a:p>
              <a:pPr algn="ctr">
                <a:lnSpc>
                  <a:spcPts val="4320"/>
                </a:lnSpc>
              </a:pPr>
            </a:p>
          </p:txBody>
        </p:sp>
      </p:grpSp>
      <p:sp>
        <p:nvSpPr>
          <p:cNvPr name="Freeform 8" id="8"/>
          <p:cNvSpPr/>
          <p:nvPr/>
        </p:nvSpPr>
        <p:spPr>
          <a:xfrm flipH="false" flipV="false" rot="0">
            <a:off x="5633570" y="2226921"/>
            <a:ext cx="3076275" cy="3941822"/>
          </a:xfrm>
          <a:custGeom>
            <a:avLst/>
            <a:gdLst/>
            <a:ahLst/>
            <a:cxnLst/>
            <a:rect r="r" b="b" t="t" l="l"/>
            <a:pathLst>
              <a:path h="3941822" w="3076275">
                <a:moveTo>
                  <a:pt x="0" y="0"/>
                </a:moveTo>
                <a:lnTo>
                  <a:pt x="3076275" y="0"/>
                </a:lnTo>
                <a:lnTo>
                  <a:pt x="3076275" y="3941822"/>
                </a:lnTo>
                <a:lnTo>
                  <a:pt x="0" y="3941822"/>
                </a:lnTo>
                <a:lnTo>
                  <a:pt x="0" y="0"/>
                </a:lnTo>
                <a:close/>
              </a:path>
            </a:pathLst>
          </a:custGeom>
          <a:blipFill>
            <a:blip r:embed="rId5"/>
            <a:stretch>
              <a:fillRect l="0" t="0" r="0" b="0"/>
            </a:stretch>
          </a:blipFill>
        </p:spPr>
      </p:sp>
      <p:sp>
        <p:nvSpPr>
          <p:cNvPr name="Freeform 9" id="9"/>
          <p:cNvSpPr/>
          <p:nvPr/>
        </p:nvSpPr>
        <p:spPr>
          <a:xfrm flipH="false" flipV="false" rot="0">
            <a:off x="11238853" y="2226921"/>
            <a:ext cx="3163308" cy="3941822"/>
          </a:xfrm>
          <a:custGeom>
            <a:avLst/>
            <a:gdLst/>
            <a:ahLst/>
            <a:cxnLst/>
            <a:rect r="r" b="b" t="t" l="l"/>
            <a:pathLst>
              <a:path h="3941822" w="3163308">
                <a:moveTo>
                  <a:pt x="0" y="0"/>
                </a:moveTo>
                <a:lnTo>
                  <a:pt x="3163307" y="0"/>
                </a:lnTo>
                <a:lnTo>
                  <a:pt x="3163307" y="3941822"/>
                </a:lnTo>
                <a:lnTo>
                  <a:pt x="0" y="3941822"/>
                </a:lnTo>
                <a:lnTo>
                  <a:pt x="0" y="0"/>
                </a:lnTo>
                <a:close/>
              </a:path>
            </a:pathLst>
          </a:custGeom>
          <a:blipFill>
            <a:blip r:embed="rId6"/>
            <a:stretch>
              <a:fillRect l="0" t="0" r="0" b="-11279"/>
            </a:stretch>
          </a:blipFill>
        </p:spPr>
      </p:sp>
      <p:grpSp>
        <p:nvGrpSpPr>
          <p:cNvPr name="Group 10" id="10"/>
          <p:cNvGrpSpPr/>
          <p:nvPr/>
        </p:nvGrpSpPr>
        <p:grpSpPr>
          <a:xfrm rot="0">
            <a:off x="9309920" y="2731791"/>
            <a:ext cx="1324287" cy="964747"/>
            <a:chOff x="0" y="0"/>
            <a:chExt cx="745347" cy="542987"/>
          </a:xfrm>
        </p:grpSpPr>
        <p:sp>
          <p:nvSpPr>
            <p:cNvPr name="Freeform 11" id="11"/>
            <p:cNvSpPr/>
            <p:nvPr/>
          </p:nvSpPr>
          <p:spPr>
            <a:xfrm flipH="false" flipV="false" rot="0">
              <a:off x="0" y="0"/>
              <a:ext cx="745347" cy="542987"/>
            </a:xfrm>
            <a:custGeom>
              <a:avLst/>
              <a:gdLst/>
              <a:ahLst/>
              <a:cxnLst/>
              <a:rect r="r" b="b" t="t" l="l"/>
              <a:pathLst>
                <a:path h="542987" w="745347">
                  <a:moveTo>
                    <a:pt x="745347" y="271494"/>
                  </a:moveTo>
                  <a:lnTo>
                    <a:pt x="338947" y="0"/>
                  </a:lnTo>
                  <a:lnTo>
                    <a:pt x="338947" y="203200"/>
                  </a:lnTo>
                  <a:lnTo>
                    <a:pt x="0" y="203200"/>
                  </a:lnTo>
                  <a:lnTo>
                    <a:pt x="0" y="339787"/>
                  </a:lnTo>
                  <a:lnTo>
                    <a:pt x="338947" y="339787"/>
                  </a:lnTo>
                  <a:lnTo>
                    <a:pt x="338947" y="542987"/>
                  </a:lnTo>
                  <a:lnTo>
                    <a:pt x="745347" y="271494"/>
                  </a:lnTo>
                  <a:close/>
                </a:path>
              </a:pathLst>
            </a:custGeom>
            <a:solidFill>
              <a:srgbClr val="0097A7"/>
            </a:solidFill>
          </p:spPr>
        </p:sp>
        <p:sp>
          <p:nvSpPr>
            <p:cNvPr name="TextBox 12" id="12"/>
            <p:cNvSpPr txBox="true"/>
            <p:nvPr/>
          </p:nvSpPr>
          <p:spPr>
            <a:xfrm>
              <a:off x="0" y="50800"/>
              <a:ext cx="643747" cy="288987"/>
            </a:xfrm>
            <a:prstGeom prst="rect">
              <a:avLst/>
            </a:prstGeom>
          </p:spPr>
          <p:txBody>
            <a:bodyPr anchor="ctr" rtlCol="false" tIns="50800" lIns="50800" bIns="50800" rIns="50800"/>
            <a:lstStyle/>
            <a:p>
              <a:pPr algn="ctr">
                <a:lnSpc>
                  <a:spcPts val="4320"/>
                </a:lnSpc>
              </a:pPr>
            </a:p>
          </p:txBody>
        </p:sp>
      </p:grpSp>
      <p:sp>
        <p:nvSpPr>
          <p:cNvPr name="Freeform 13" id="13"/>
          <p:cNvSpPr/>
          <p:nvPr/>
        </p:nvSpPr>
        <p:spPr>
          <a:xfrm flipH="false" flipV="false" rot="0">
            <a:off x="14649810" y="3022185"/>
            <a:ext cx="3159559" cy="2121315"/>
          </a:xfrm>
          <a:custGeom>
            <a:avLst/>
            <a:gdLst/>
            <a:ahLst/>
            <a:cxnLst/>
            <a:rect r="r" b="b" t="t" l="l"/>
            <a:pathLst>
              <a:path h="2121315" w="3159559">
                <a:moveTo>
                  <a:pt x="0" y="0"/>
                </a:moveTo>
                <a:lnTo>
                  <a:pt x="3159560" y="0"/>
                </a:lnTo>
                <a:lnTo>
                  <a:pt x="3159560" y="2121315"/>
                </a:lnTo>
                <a:lnTo>
                  <a:pt x="0" y="2121315"/>
                </a:lnTo>
                <a:lnTo>
                  <a:pt x="0" y="0"/>
                </a:lnTo>
                <a:close/>
              </a:path>
            </a:pathLst>
          </a:custGeom>
          <a:blipFill>
            <a:blip r:embed="rId7"/>
            <a:stretch>
              <a:fillRect l="-7838" t="0" r="0" b="0"/>
            </a:stretch>
          </a:blipFill>
        </p:spPr>
      </p:sp>
      <p:sp>
        <p:nvSpPr>
          <p:cNvPr name="Freeform 14" id="14"/>
          <p:cNvSpPr/>
          <p:nvPr/>
        </p:nvSpPr>
        <p:spPr>
          <a:xfrm flipH="false" flipV="false" rot="0">
            <a:off x="7602219" y="6624547"/>
            <a:ext cx="5595119" cy="3406029"/>
          </a:xfrm>
          <a:custGeom>
            <a:avLst/>
            <a:gdLst/>
            <a:ahLst/>
            <a:cxnLst/>
            <a:rect r="r" b="b" t="t" l="l"/>
            <a:pathLst>
              <a:path h="3406029" w="5595119">
                <a:moveTo>
                  <a:pt x="0" y="0"/>
                </a:moveTo>
                <a:lnTo>
                  <a:pt x="5595119" y="0"/>
                </a:lnTo>
                <a:lnTo>
                  <a:pt x="5595119" y="3406029"/>
                </a:lnTo>
                <a:lnTo>
                  <a:pt x="0" y="3406029"/>
                </a:lnTo>
                <a:lnTo>
                  <a:pt x="0" y="0"/>
                </a:lnTo>
                <a:close/>
              </a:path>
            </a:pathLst>
          </a:custGeom>
          <a:blipFill>
            <a:blip r:embed="rId8"/>
            <a:stretch>
              <a:fillRect l="0" t="0" r="0" b="0"/>
            </a:stretch>
          </a:blipFill>
        </p:spPr>
      </p:sp>
      <p:sp>
        <p:nvSpPr>
          <p:cNvPr name="TextBox 15" id="15"/>
          <p:cNvSpPr txBox="true"/>
          <p:nvPr/>
        </p:nvSpPr>
        <p:spPr>
          <a:xfrm rot="0">
            <a:off x="772560" y="986235"/>
            <a:ext cx="16742160" cy="1014645"/>
          </a:xfrm>
          <a:prstGeom prst="rect">
            <a:avLst/>
          </a:prstGeom>
        </p:spPr>
        <p:txBody>
          <a:bodyPr anchor="t" rtlCol="false" tIns="0" lIns="0" bIns="0" rIns="0">
            <a:spAutoFit/>
          </a:bodyPr>
          <a:lstStyle/>
          <a:p>
            <a:pPr algn="l" marL="1417500" indent="-708750" lvl="1">
              <a:lnSpc>
                <a:spcPts val="6480"/>
              </a:lnSpc>
              <a:buAutoNum type="arabicPeriod" startAt="1"/>
            </a:pPr>
            <a:r>
              <a:rPr lang="en-US" b="true" sz="5400" spc="-1">
                <a:solidFill>
                  <a:srgbClr val="000000"/>
                </a:solidFill>
                <a:latin typeface="Rubik Bold"/>
                <a:ea typeface="Rubik Bold"/>
                <a:cs typeface="Rubik Bold"/>
                <a:sym typeface="Rubik Bold"/>
              </a:rPr>
              <a:t>Importing Dataset to BigQuery</a:t>
            </a:r>
          </a:p>
        </p:txBody>
      </p:sp>
      <p:grpSp>
        <p:nvGrpSpPr>
          <p:cNvPr name="Group 16" id="16"/>
          <p:cNvGrpSpPr/>
          <p:nvPr/>
        </p:nvGrpSpPr>
        <p:grpSpPr>
          <a:xfrm rot="9183040">
            <a:off x="13303250" y="6944849"/>
            <a:ext cx="2075662" cy="964747"/>
            <a:chOff x="0" y="0"/>
            <a:chExt cx="1168242" cy="542987"/>
          </a:xfrm>
        </p:grpSpPr>
        <p:sp>
          <p:nvSpPr>
            <p:cNvPr name="Freeform 17" id="17"/>
            <p:cNvSpPr/>
            <p:nvPr/>
          </p:nvSpPr>
          <p:spPr>
            <a:xfrm flipH="false" flipV="false" rot="0">
              <a:off x="0" y="0"/>
              <a:ext cx="1168242" cy="542987"/>
            </a:xfrm>
            <a:custGeom>
              <a:avLst/>
              <a:gdLst/>
              <a:ahLst/>
              <a:cxnLst/>
              <a:rect r="r" b="b" t="t" l="l"/>
              <a:pathLst>
                <a:path h="542987" w="1168242">
                  <a:moveTo>
                    <a:pt x="1168242" y="271494"/>
                  </a:moveTo>
                  <a:lnTo>
                    <a:pt x="761842" y="0"/>
                  </a:lnTo>
                  <a:lnTo>
                    <a:pt x="761842" y="203200"/>
                  </a:lnTo>
                  <a:lnTo>
                    <a:pt x="0" y="203200"/>
                  </a:lnTo>
                  <a:lnTo>
                    <a:pt x="0" y="339787"/>
                  </a:lnTo>
                  <a:lnTo>
                    <a:pt x="761842" y="339787"/>
                  </a:lnTo>
                  <a:lnTo>
                    <a:pt x="761842" y="542987"/>
                  </a:lnTo>
                  <a:lnTo>
                    <a:pt x="1168242" y="271494"/>
                  </a:lnTo>
                  <a:close/>
                </a:path>
              </a:pathLst>
            </a:custGeom>
            <a:solidFill>
              <a:srgbClr val="0097A7"/>
            </a:solidFill>
          </p:spPr>
        </p:sp>
        <p:sp>
          <p:nvSpPr>
            <p:cNvPr name="TextBox 18" id="18"/>
            <p:cNvSpPr txBox="true"/>
            <p:nvPr/>
          </p:nvSpPr>
          <p:spPr>
            <a:xfrm>
              <a:off x="0" y="50800"/>
              <a:ext cx="1066642" cy="288987"/>
            </a:xfrm>
            <a:prstGeom prst="rect">
              <a:avLst/>
            </a:prstGeom>
          </p:spPr>
          <p:txBody>
            <a:bodyPr anchor="ctr" rtlCol="false" tIns="50800" lIns="50800" bIns="50800" rIns="50800"/>
            <a:lstStyle/>
            <a:p>
              <a:pPr algn="ctr">
                <a:lnSpc>
                  <a:spcPts val="4320"/>
                </a:lnSpc>
              </a:pPr>
            </a:p>
          </p:txBody>
        </p:sp>
      </p:gr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99"/>
            </a:blip>
            <a:stretch>
              <a:fillRect l="0" t="-9191" r="0" b="-9191"/>
            </a:stretch>
          </a:blipFill>
        </p:spPr>
      </p:sp>
      <p:sp>
        <p:nvSpPr>
          <p:cNvPr name="Freeform 3" id="3"/>
          <p:cNvSpPr/>
          <p:nvPr/>
        </p:nvSpPr>
        <p:spPr>
          <a:xfrm flipH="false" flipV="false" rot="0">
            <a:off x="14635440" y="371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6378" r="0" b="-6403"/>
            </a:stretch>
          </a:blipFill>
        </p:spPr>
      </p:sp>
      <p:grpSp>
        <p:nvGrpSpPr>
          <p:cNvPr name="Group 4" id="4"/>
          <p:cNvGrpSpPr/>
          <p:nvPr/>
        </p:nvGrpSpPr>
        <p:grpSpPr>
          <a:xfrm rot="0">
            <a:off x="772560" y="2000880"/>
            <a:ext cx="9547589" cy="6935509"/>
            <a:chOff x="0" y="0"/>
            <a:chExt cx="2902673" cy="2108544"/>
          </a:xfrm>
        </p:grpSpPr>
        <p:sp>
          <p:nvSpPr>
            <p:cNvPr name="Freeform 5" id="5"/>
            <p:cNvSpPr/>
            <p:nvPr/>
          </p:nvSpPr>
          <p:spPr>
            <a:xfrm flipH="false" flipV="false" rot="0">
              <a:off x="0" y="0"/>
              <a:ext cx="2902673" cy="2108544"/>
            </a:xfrm>
            <a:custGeom>
              <a:avLst/>
              <a:gdLst/>
              <a:ahLst/>
              <a:cxnLst/>
              <a:rect r="r" b="b" t="t" l="l"/>
              <a:pathLst>
                <a:path h="2108544" w="2902673">
                  <a:moveTo>
                    <a:pt x="23515" y="0"/>
                  </a:moveTo>
                  <a:lnTo>
                    <a:pt x="2879158" y="0"/>
                  </a:lnTo>
                  <a:cubicBezTo>
                    <a:pt x="2885394" y="0"/>
                    <a:pt x="2891376" y="2478"/>
                    <a:pt x="2895786" y="6888"/>
                  </a:cubicBezTo>
                  <a:cubicBezTo>
                    <a:pt x="2900196" y="11298"/>
                    <a:pt x="2902673" y="17279"/>
                    <a:pt x="2902673" y="23515"/>
                  </a:cubicBezTo>
                  <a:lnTo>
                    <a:pt x="2902673" y="2085029"/>
                  </a:lnTo>
                  <a:cubicBezTo>
                    <a:pt x="2902673" y="2091266"/>
                    <a:pt x="2900196" y="2097247"/>
                    <a:pt x="2895786" y="2101657"/>
                  </a:cubicBezTo>
                  <a:cubicBezTo>
                    <a:pt x="2891376" y="2106067"/>
                    <a:pt x="2885394" y="2108544"/>
                    <a:pt x="2879158" y="2108544"/>
                  </a:cubicBezTo>
                  <a:lnTo>
                    <a:pt x="23515" y="2108544"/>
                  </a:lnTo>
                  <a:cubicBezTo>
                    <a:pt x="17279" y="2108544"/>
                    <a:pt x="11298" y="2106067"/>
                    <a:pt x="6888" y="2101657"/>
                  </a:cubicBezTo>
                  <a:cubicBezTo>
                    <a:pt x="2478" y="2097247"/>
                    <a:pt x="0" y="2091266"/>
                    <a:pt x="0" y="2085029"/>
                  </a:cubicBezTo>
                  <a:lnTo>
                    <a:pt x="0" y="23515"/>
                  </a:lnTo>
                  <a:cubicBezTo>
                    <a:pt x="0" y="17279"/>
                    <a:pt x="2478" y="11298"/>
                    <a:pt x="6888" y="6888"/>
                  </a:cubicBezTo>
                  <a:cubicBezTo>
                    <a:pt x="11298" y="2478"/>
                    <a:pt x="17279" y="0"/>
                    <a:pt x="23515" y="0"/>
                  </a:cubicBezTo>
                  <a:close/>
                </a:path>
              </a:pathLst>
            </a:custGeom>
            <a:solidFill>
              <a:srgbClr val="6C7E7C"/>
            </a:solidFill>
            <a:ln w="180975" cap="rnd">
              <a:solidFill>
                <a:srgbClr val="CB987A"/>
              </a:solidFill>
              <a:prstDash val="solid"/>
              <a:round/>
            </a:ln>
          </p:spPr>
        </p:sp>
        <p:sp>
          <p:nvSpPr>
            <p:cNvPr name="TextBox 6" id="6"/>
            <p:cNvSpPr txBox="true"/>
            <p:nvPr/>
          </p:nvSpPr>
          <p:spPr>
            <a:xfrm>
              <a:off x="0" y="-38100"/>
              <a:ext cx="2902673" cy="2146644"/>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7" id="7"/>
          <p:cNvSpPr/>
          <p:nvPr/>
        </p:nvSpPr>
        <p:spPr>
          <a:xfrm flipH="false" flipV="false" rot="0">
            <a:off x="1028700" y="2250880"/>
            <a:ext cx="8988001" cy="6382106"/>
          </a:xfrm>
          <a:custGeom>
            <a:avLst/>
            <a:gdLst/>
            <a:ahLst/>
            <a:cxnLst/>
            <a:rect r="r" b="b" t="t" l="l"/>
            <a:pathLst>
              <a:path h="6382106" w="8988001">
                <a:moveTo>
                  <a:pt x="0" y="0"/>
                </a:moveTo>
                <a:lnTo>
                  <a:pt x="8988001" y="0"/>
                </a:lnTo>
                <a:lnTo>
                  <a:pt x="8988001" y="6382106"/>
                </a:lnTo>
                <a:lnTo>
                  <a:pt x="0" y="6382106"/>
                </a:lnTo>
                <a:lnTo>
                  <a:pt x="0" y="0"/>
                </a:lnTo>
                <a:close/>
              </a:path>
            </a:pathLst>
          </a:custGeom>
          <a:blipFill>
            <a:blip r:embed="rId4"/>
            <a:stretch>
              <a:fillRect l="-1635" t="0" r="-1635" b="0"/>
            </a:stretch>
          </a:blipFill>
        </p:spPr>
      </p:sp>
      <p:sp>
        <p:nvSpPr>
          <p:cNvPr name="TextBox 8" id="8"/>
          <p:cNvSpPr txBox="true"/>
          <p:nvPr/>
        </p:nvSpPr>
        <p:spPr>
          <a:xfrm rot="0">
            <a:off x="772560" y="986235"/>
            <a:ext cx="16742160" cy="1014645"/>
          </a:xfrm>
          <a:prstGeom prst="rect">
            <a:avLst/>
          </a:prstGeom>
        </p:spPr>
        <p:txBody>
          <a:bodyPr anchor="t" rtlCol="false" tIns="0" lIns="0" bIns="0" rIns="0">
            <a:spAutoFit/>
          </a:bodyPr>
          <a:lstStyle/>
          <a:p>
            <a:pPr algn="l" marL="1417500" indent="-708750" lvl="1">
              <a:lnSpc>
                <a:spcPts val="6480"/>
              </a:lnSpc>
              <a:buAutoNum type="arabicPeriod" startAt="1"/>
            </a:pPr>
            <a:r>
              <a:rPr lang="en-US" b="true" sz="5400" spc="-1">
                <a:solidFill>
                  <a:srgbClr val="000000"/>
                </a:solidFill>
                <a:latin typeface="Rubik Bold"/>
                <a:ea typeface="Rubik Bold"/>
                <a:cs typeface="Rubik Bold"/>
                <a:sym typeface="Rubik Bold"/>
              </a:rPr>
              <a:t>Tabel Analisa</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99"/>
            </a:blip>
            <a:stretch>
              <a:fillRect l="0" t="-9191" r="0" b="-9191"/>
            </a:stretch>
          </a:blipFill>
        </p:spPr>
      </p:sp>
      <p:sp>
        <p:nvSpPr>
          <p:cNvPr name="Freeform 3" id="3"/>
          <p:cNvSpPr/>
          <p:nvPr/>
        </p:nvSpPr>
        <p:spPr>
          <a:xfrm flipH="false" flipV="false" rot="0">
            <a:off x="14635440" y="371520"/>
            <a:ext cx="2799360" cy="1082160"/>
          </a:xfrm>
          <a:custGeom>
            <a:avLst/>
            <a:gdLst/>
            <a:ahLst/>
            <a:cxnLst/>
            <a:rect r="r" b="b" t="t" l="l"/>
            <a:pathLst>
              <a:path h="1082160" w="2799360">
                <a:moveTo>
                  <a:pt x="0" y="0"/>
                </a:moveTo>
                <a:lnTo>
                  <a:pt x="2799360" y="0"/>
                </a:lnTo>
                <a:lnTo>
                  <a:pt x="2799360" y="1082160"/>
                </a:lnTo>
                <a:lnTo>
                  <a:pt x="0" y="1082160"/>
                </a:lnTo>
                <a:lnTo>
                  <a:pt x="0" y="0"/>
                </a:lnTo>
                <a:close/>
              </a:path>
            </a:pathLst>
          </a:custGeom>
          <a:blipFill>
            <a:blip r:embed="rId3"/>
            <a:stretch>
              <a:fillRect l="0" t="-6378" r="0" b="-6403"/>
            </a:stretch>
          </a:blipFill>
        </p:spPr>
      </p:sp>
      <p:grpSp>
        <p:nvGrpSpPr>
          <p:cNvPr name="Group 4" id="4"/>
          <p:cNvGrpSpPr/>
          <p:nvPr/>
        </p:nvGrpSpPr>
        <p:grpSpPr>
          <a:xfrm rot="0">
            <a:off x="772560" y="2000880"/>
            <a:ext cx="6980852" cy="4934667"/>
            <a:chOff x="0" y="0"/>
            <a:chExt cx="2122330" cy="1500245"/>
          </a:xfrm>
        </p:grpSpPr>
        <p:sp>
          <p:nvSpPr>
            <p:cNvPr name="Freeform 5" id="5"/>
            <p:cNvSpPr/>
            <p:nvPr/>
          </p:nvSpPr>
          <p:spPr>
            <a:xfrm flipH="false" flipV="false" rot="0">
              <a:off x="0" y="0"/>
              <a:ext cx="2122330" cy="1500245"/>
            </a:xfrm>
            <a:custGeom>
              <a:avLst/>
              <a:gdLst/>
              <a:ahLst/>
              <a:cxnLst/>
              <a:rect r="r" b="b" t="t" l="l"/>
              <a:pathLst>
                <a:path h="1500245" w="2122330">
                  <a:moveTo>
                    <a:pt x="32162" y="0"/>
                  </a:moveTo>
                  <a:lnTo>
                    <a:pt x="2090168" y="0"/>
                  </a:lnTo>
                  <a:cubicBezTo>
                    <a:pt x="2098698" y="0"/>
                    <a:pt x="2106878" y="3388"/>
                    <a:pt x="2112910" y="9420"/>
                  </a:cubicBezTo>
                  <a:cubicBezTo>
                    <a:pt x="2118941" y="15451"/>
                    <a:pt x="2122330" y="23632"/>
                    <a:pt x="2122330" y="32162"/>
                  </a:cubicBezTo>
                  <a:lnTo>
                    <a:pt x="2122330" y="1468084"/>
                  </a:lnTo>
                  <a:cubicBezTo>
                    <a:pt x="2122330" y="1485846"/>
                    <a:pt x="2107930" y="1500245"/>
                    <a:pt x="2090168" y="1500245"/>
                  </a:cubicBezTo>
                  <a:lnTo>
                    <a:pt x="32162" y="1500245"/>
                  </a:lnTo>
                  <a:cubicBezTo>
                    <a:pt x="14399" y="1500245"/>
                    <a:pt x="0" y="1485846"/>
                    <a:pt x="0" y="1468084"/>
                  </a:cubicBezTo>
                  <a:lnTo>
                    <a:pt x="0" y="32162"/>
                  </a:lnTo>
                  <a:cubicBezTo>
                    <a:pt x="0" y="14399"/>
                    <a:pt x="14399" y="0"/>
                    <a:pt x="32162" y="0"/>
                  </a:cubicBezTo>
                  <a:close/>
                </a:path>
              </a:pathLst>
            </a:custGeom>
            <a:solidFill>
              <a:srgbClr val="6C7E7C"/>
            </a:solidFill>
            <a:ln w="180975" cap="rnd">
              <a:solidFill>
                <a:srgbClr val="CB987A"/>
              </a:solidFill>
              <a:prstDash val="solid"/>
              <a:round/>
            </a:ln>
          </p:spPr>
        </p:sp>
        <p:sp>
          <p:nvSpPr>
            <p:cNvPr name="TextBox 6" id="6"/>
            <p:cNvSpPr txBox="true"/>
            <p:nvPr/>
          </p:nvSpPr>
          <p:spPr>
            <a:xfrm>
              <a:off x="0" y="-38100"/>
              <a:ext cx="2122330" cy="153834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7" id="7"/>
          <p:cNvSpPr/>
          <p:nvPr/>
        </p:nvSpPr>
        <p:spPr>
          <a:xfrm flipH="false" flipV="false" rot="0">
            <a:off x="1028700" y="2250880"/>
            <a:ext cx="6450879" cy="4435517"/>
          </a:xfrm>
          <a:custGeom>
            <a:avLst/>
            <a:gdLst/>
            <a:ahLst/>
            <a:cxnLst/>
            <a:rect r="r" b="b" t="t" l="l"/>
            <a:pathLst>
              <a:path h="4435517" w="6450879">
                <a:moveTo>
                  <a:pt x="0" y="0"/>
                </a:moveTo>
                <a:lnTo>
                  <a:pt x="6450879" y="0"/>
                </a:lnTo>
                <a:lnTo>
                  <a:pt x="6450879" y="4435517"/>
                </a:lnTo>
                <a:lnTo>
                  <a:pt x="0" y="4435517"/>
                </a:lnTo>
                <a:lnTo>
                  <a:pt x="0" y="0"/>
                </a:lnTo>
                <a:close/>
              </a:path>
            </a:pathLst>
          </a:custGeom>
          <a:blipFill>
            <a:blip r:embed="rId4"/>
            <a:stretch>
              <a:fillRect l="0" t="0" r="0" b="0"/>
            </a:stretch>
          </a:blipFill>
        </p:spPr>
      </p:sp>
      <p:sp>
        <p:nvSpPr>
          <p:cNvPr name="Freeform 8" id="8"/>
          <p:cNvSpPr/>
          <p:nvPr/>
        </p:nvSpPr>
        <p:spPr>
          <a:xfrm flipH="false" flipV="false" rot="0">
            <a:off x="1871841" y="3362026"/>
            <a:ext cx="16071779" cy="6243311"/>
          </a:xfrm>
          <a:custGeom>
            <a:avLst/>
            <a:gdLst/>
            <a:ahLst/>
            <a:cxnLst/>
            <a:rect r="r" b="b" t="t" l="l"/>
            <a:pathLst>
              <a:path h="6243311" w="16071779">
                <a:moveTo>
                  <a:pt x="0" y="0"/>
                </a:moveTo>
                <a:lnTo>
                  <a:pt x="16071779" y="0"/>
                </a:lnTo>
                <a:lnTo>
                  <a:pt x="16071779" y="6243311"/>
                </a:lnTo>
                <a:lnTo>
                  <a:pt x="0" y="6243311"/>
                </a:lnTo>
                <a:lnTo>
                  <a:pt x="0" y="0"/>
                </a:lnTo>
                <a:close/>
              </a:path>
            </a:pathLst>
          </a:custGeom>
          <a:blipFill>
            <a:blip r:embed="rId5"/>
            <a:stretch>
              <a:fillRect l="0" t="0" r="0" b="0"/>
            </a:stretch>
          </a:blipFill>
        </p:spPr>
      </p:sp>
      <p:sp>
        <p:nvSpPr>
          <p:cNvPr name="TextBox 9" id="9"/>
          <p:cNvSpPr txBox="true"/>
          <p:nvPr/>
        </p:nvSpPr>
        <p:spPr>
          <a:xfrm rot="0">
            <a:off x="772560" y="986235"/>
            <a:ext cx="16742160" cy="1014645"/>
          </a:xfrm>
          <a:prstGeom prst="rect">
            <a:avLst/>
          </a:prstGeom>
        </p:spPr>
        <p:txBody>
          <a:bodyPr anchor="t" rtlCol="false" tIns="0" lIns="0" bIns="0" rIns="0">
            <a:spAutoFit/>
          </a:bodyPr>
          <a:lstStyle/>
          <a:p>
            <a:pPr algn="l" marL="1417500" indent="-708750" lvl="1">
              <a:lnSpc>
                <a:spcPts val="6480"/>
              </a:lnSpc>
              <a:buAutoNum type="arabicPeriod" startAt="1"/>
            </a:pPr>
            <a:r>
              <a:rPr lang="en-US" b="true" sz="5400" spc="-1">
                <a:solidFill>
                  <a:srgbClr val="000000"/>
                </a:solidFill>
                <a:latin typeface="Rubik Bold"/>
                <a:ea typeface="Rubik Bold"/>
                <a:cs typeface="Rubik Bold"/>
                <a:sym typeface="Rubik Bold"/>
              </a:rPr>
              <a:t>Tabel Analisa</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DAGawsLT9NE</dc:identifier>
  <dcterms:modified xsi:type="dcterms:W3CDTF">2011-08-01T06:04:30Z</dcterms:modified>
  <cp:revision>1</cp:revision>
  <dc:title>Final Task_Kimia Farma_Big Data Analytics__Nama Lengkap_.pptx</dc:title>
</cp:coreProperties>
</file>