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F397B1-2B57-49CF-BAC7-A91062BA0223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03FB87-27E2-46A0-8D6D-5093F7D0CCD6}" type="slidenum">
              <a:rPr lang="pl-PL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B1CD3E-8FBB-4B5D-88FB-AB3EE954B0B8}" type="slidenum">
              <a:rPr lang="pl-PL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NIF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 1"/>
          <p:cNvGraphicFramePr/>
          <p:nvPr/>
        </p:nvGraphicFramePr>
        <p:xfrm>
          <a:off x="467640" y="1397160"/>
          <a:ext cx="8279640" cy="3758760"/>
        </p:xfrm>
        <a:graphic>
          <a:graphicData uri="http://schemas.openxmlformats.org/drawingml/2006/table">
            <a:tbl>
              <a:tblPr/>
              <a:tblGrid>
                <a:gridCol w="2760120"/>
                <a:gridCol w="2760120"/>
                <a:gridCol w="2759760"/>
              </a:tblGrid>
              <a:tr h="80352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4800">
                          <a:solidFill>
                            <a:srgbClr val="ffffff"/>
                          </a:solidFill>
                          <a:latin typeface="Calibri"/>
                        </a:rPr>
                        <a:t>NIF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4800">
                          <a:solidFill>
                            <a:srgbClr val="ffffff"/>
                          </a:solidFill>
                          <a:latin typeface="Calibri"/>
                        </a:rPr>
                        <a:t>PORTS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SPEED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Very fast, in specific situations could be faster than bif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Much slower bacause of byte communication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CRASH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Brings the virtual machine down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Behaves almost like a process – makes managing crash easy.</a:t>
                      </a:r>
                      <a:endParaRPr/>
                    </a:p>
                  </a:txBody>
                  <a:tcPr/>
                </a:tc>
              </a:tr>
              <a:tr h="143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Erlang code very simple, focus on code in C, conversion between C types and Erlang terms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Much more work to manage communication between Erlang and C parts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Pros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NIFs let you achieve the highest speed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Minimises amount of Erlang code to manage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Library providing Erlang ↔ C communication and types convertion.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Cons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If crash when running NIF whole virtual machine is down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Long-running NIFs will take over a scheduler and prevent Erlang from efficiently handling many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Problems with scaling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640" y="2565000"/>
            <a:ext cx="5589720" cy="178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z="3200">
                <a:solidFill>
                  <a:srgbClr val="000000"/>
                </a:solidFill>
                <a:latin typeface="Calibri"/>
              </a:rPr>
              <a:t>All code and this presentation is available on: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https://github.com/fib1123/nif_erlangproject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>
                <a:solidFill>
                  <a:srgbClr val="000000"/>
                </a:solidFill>
                <a:latin typeface="Calibri"/>
              </a:rPr>
              <a:t>For more information check: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http://www.erlang.org/doc/tutorial/nif.html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http://www.erlang.org/doc/man/erl_nif.html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A NIF (Native Implemented Function) is a function that is implemented in C instead of Erlang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Erlang part</a:t>
            </a:r>
            <a:endParaRPr/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1700640"/>
            <a:ext cx="6989760" cy="39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 part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700640"/>
            <a:ext cx="8890920" cy="41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For more comparison: ports</a:t>
            </a:r>
            <a:endParaRPr/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2840" y="2637000"/>
            <a:ext cx="6537240" cy="24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836640"/>
            <a:ext cx="5363280" cy="238284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3573000"/>
            <a:ext cx="5281560" cy="28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560" y="476640"/>
            <a:ext cx="4447800" cy="25099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068000" y="3075120"/>
            <a:ext cx="1006560" cy="69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l-PL" sz="4000">
                <a:solidFill>
                  <a:srgbClr val="000000"/>
                </a:solidFill>
                <a:latin typeface="Calibri"/>
                <a:ea typeface="DejaVu Sans"/>
              </a:rPr>
              <a:t>VS</a:t>
            </a:r>
            <a:endParaRPr/>
          </a:p>
        </p:txBody>
      </p:sp>
      <p:pic>
        <p:nvPicPr>
          <p:cNvPr id="91" name="Obraz 102" descr=""/>
          <p:cNvPicPr/>
          <p:nvPr/>
        </p:nvPicPr>
        <p:blipFill>
          <a:blip r:embed="rId2"/>
          <a:srcRect l="357461" t="-116240" r="335604" b="1911631"/>
          <a:stretch>
            <a:fillRect/>
          </a:stretch>
        </p:blipFill>
        <p:spPr>
          <a:xfrm>
            <a:off x="216000" y="4014000"/>
            <a:ext cx="4390920" cy="2608920"/>
          </a:xfrm>
          <a:prstGeom prst="rect">
            <a:avLst/>
          </a:prstGeom>
          <a:ln>
            <a:noFill/>
          </a:ln>
        </p:spPr>
      </p:pic>
      <p:pic>
        <p:nvPicPr>
          <p:cNvPr id="92" name="Obraz 103" descr=""/>
          <p:cNvPicPr/>
          <p:nvPr/>
        </p:nvPicPr>
        <p:blipFill>
          <a:blip r:embed="rId3"/>
          <a:srcRect l="-443804" t="-284903" r="-101193" b="-1012321"/>
          <a:stretch>
            <a:fillRect/>
          </a:stretch>
        </p:blipFill>
        <p:spPr>
          <a:xfrm>
            <a:off x="4752000" y="4071960"/>
            <a:ext cx="4102920" cy="247896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4"/>
          <a:srcRect l="0" t="0" r="-2681799" b="0"/>
          <a:stretch>
            <a:fillRect/>
          </a:stretch>
        </p:blipFill>
        <p:spPr>
          <a:xfrm>
            <a:off x="179640" y="4077000"/>
            <a:ext cx="4103280" cy="2618280"/>
          </a:xfrm>
          <a:prstGeom prst="rect">
            <a:avLst/>
          </a:prstGeom>
          <a:ln>
            <a:noFill/>
          </a:ln>
        </p:spPr>
      </p:pic>
      <p:pic>
        <p:nvPicPr>
          <p:cNvPr id="94" name="Picture 3" descr=""/>
          <p:cNvPicPr/>
          <p:nvPr/>
        </p:nvPicPr>
        <p:blipFill>
          <a:blip r:embed="rId5"/>
          <a:srcRect l="-1100476" t="0" r="0" b="0"/>
          <a:stretch>
            <a:fillRect/>
          </a:stretch>
        </p:blipFill>
        <p:spPr>
          <a:xfrm>
            <a:off x="4356000" y="4149000"/>
            <a:ext cx="4566600" cy="25030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6"/>
          <a:srcRect l="0" t="0" r="-2894723" b="0"/>
          <a:stretch>
            <a:fillRect/>
          </a:stretch>
        </p:blipFill>
        <p:spPr>
          <a:xfrm>
            <a:off x="179640" y="4071960"/>
            <a:ext cx="4176000" cy="26186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7"/>
          <a:srcRect l="-2638808" t="0" r="0" b="0"/>
          <a:stretch>
            <a:fillRect/>
          </a:stretch>
        </p:blipFill>
        <p:spPr>
          <a:xfrm>
            <a:off x="4607280" y="4133880"/>
            <a:ext cx="4247640" cy="23457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8"/>
          <a:srcRect l="118768" t="0" r="0" b="0"/>
          <a:stretch>
            <a:fillRect/>
          </a:stretch>
        </p:blipFill>
        <p:spPr>
          <a:xfrm>
            <a:off x="4480920" y="4149000"/>
            <a:ext cx="4591080" cy="25160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9"/>
          <a:srcRect l="0" t="0" r="250000" b="0"/>
          <a:stretch>
            <a:fillRect/>
          </a:stretch>
        </p:blipFill>
        <p:spPr>
          <a:xfrm>
            <a:off x="216000" y="4077000"/>
            <a:ext cx="4139640" cy="26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5400" y="2049120"/>
            <a:ext cx="7512120" cy="275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Time for some testing</a:t>
            </a:r>
            <a:endParaRPr/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556640"/>
            <a:ext cx="7746480" cy="44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