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030CF4-9352-4FA8-838D-1430BBBD301D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2ED9C9B-87B7-457F-AF1B-A96E0CC1EC71}" type="slidenum">
              <a:rPr lang="pl-PL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3765D8-C85F-4F5F-983F-A3423A46E352}" type="slidenum">
              <a:rPr lang="pl-PL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Click to edit the title text formatKliknij, aby edytować styl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>
                <a:solidFill>
                  <a:srgbClr val="8b8b8b"/>
                </a:solidFill>
                <a:latin typeface="Calibri"/>
              </a:rPr>
              <a:t>15-1-26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30BB7C-5979-491C-86CE-263422192CE6}" type="slidenum">
              <a:rPr lang="pl-PL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Click to edit the title text formatKliknij, aby edytować styl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Seventh Outline LevelKliknij, aby edytować style wzorca tekstu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l-PL" sz="2800">
                <a:solidFill>
                  <a:srgbClr val="000000"/>
                </a:solidFill>
                <a:latin typeface="Calibri"/>
              </a:rPr>
              <a:t>Drugi poziom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l-PL" sz="2400">
                <a:solidFill>
                  <a:srgbClr val="000000"/>
                </a:solidFill>
                <a:latin typeface="Calibri"/>
              </a:rPr>
              <a:t>Trzeci poziom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l-PL" sz="2000">
                <a:solidFill>
                  <a:srgbClr val="000000"/>
                </a:solidFill>
                <a:latin typeface="Calibri"/>
              </a:rPr>
              <a:t>Czwarty poziom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l-PL" sz="2000">
                <a:solidFill>
                  <a:srgbClr val="000000"/>
                </a:solidFill>
                <a:latin typeface="Calibri"/>
              </a:rPr>
              <a:t>Piąty poziom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l-PL" sz="1200">
                <a:solidFill>
                  <a:srgbClr val="8b8b8b"/>
                </a:solidFill>
                <a:latin typeface="Calibri"/>
              </a:rPr>
              <a:t>15-1-26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006F74-43EC-433F-AF31-A002BD5AAAFD}" type="slidenum">
              <a:rPr lang="pl-PL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NIF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7560" y="476640"/>
            <a:ext cx="4448880" cy="251100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4068000" y="3075120"/>
            <a:ext cx="100764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l-PL" sz="4000">
                <a:solidFill>
                  <a:srgbClr val="000000"/>
                </a:solidFill>
                <a:latin typeface="Calibri"/>
              </a:rPr>
              <a:t>VS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rcRect l="177622" t="458888" r="-311837" b="1430833"/>
          <a:stretch>
            <a:fillRect/>
          </a:stretch>
        </p:blipFill>
        <p:spPr>
          <a:xfrm>
            <a:off x="216000" y="4014000"/>
            <a:ext cx="4392000" cy="26100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rcRect l="176657" t="1558333" r="-464592" b="147129"/>
          <a:stretch>
            <a:fillRect/>
          </a:stretch>
        </p:blipFill>
        <p:spPr>
          <a:xfrm>
            <a:off x="4752000" y="4071960"/>
            <a:ext cx="410400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5400" y="2049120"/>
            <a:ext cx="7513200" cy="275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Time for some testing</a:t>
            </a:r>
            <a:endParaRPr/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1556640"/>
            <a:ext cx="7747560" cy="441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Table 1"/>
          <p:cNvGraphicFramePr/>
          <p:nvPr/>
        </p:nvGraphicFramePr>
        <p:xfrm>
          <a:off x="467640" y="1397160"/>
          <a:ext cx="8280720" cy="3759840"/>
        </p:xfrm>
        <a:graphic>
          <a:graphicData uri="http://schemas.openxmlformats.org/drawingml/2006/table">
            <a:tbl>
              <a:tblPr/>
              <a:tblGrid>
                <a:gridCol w="2760120"/>
                <a:gridCol w="2760120"/>
                <a:gridCol w="2760480"/>
              </a:tblGrid>
              <a:tr h="803520">
                <a:tc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4800">
                          <a:solidFill>
                            <a:srgbClr val="ffffff"/>
                          </a:solidFill>
                          <a:latin typeface="Calibri"/>
                        </a:rPr>
                        <a:t>NIF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4800">
                          <a:solidFill>
                            <a:srgbClr val="ffffff"/>
                          </a:solidFill>
                          <a:latin typeface="Calibri"/>
                        </a:rPr>
                        <a:t>PORTS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4000">
                          <a:solidFill>
                            <a:srgbClr val="000000"/>
                          </a:solidFill>
                          <a:latin typeface="Calibri"/>
                        </a:rPr>
                        <a:t>SPEED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Very fast, in specific situations could be faster than bif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Much slower bacause of byte communication</a:t>
                      </a:r>
                      <a:endParaRPr/>
                    </a:p>
                  </a:txBody>
                  <a:tcPr/>
                </a:tc>
              </a:tr>
              <a:tr h="896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4000">
                          <a:solidFill>
                            <a:srgbClr val="000000"/>
                          </a:solidFill>
                          <a:latin typeface="Calibri"/>
                        </a:rPr>
                        <a:t>CRASH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Brings the virtual machine down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Behaves almost like a process – makes managing crash easy.</a:t>
                      </a:r>
                      <a:endParaRPr/>
                    </a:p>
                  </a:txBody>
                  <a:tcPr/>
                </a:tc>
              </a:tr>
              <a:tr h="1432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400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Erlang code very simple, focus on code in C and conversion of types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>
                          <a:solidFill>
                            <a:srgbClr val="000000"/>
                          </a:solidFill>
                          <a:latin typeface="Calibri"/>
                        </a:rPr>
                        <a:t>Much more work to manage communication between Erlang and C parts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l-PL" sz="3200">
                <a:solidFill>
                  <a:srgbClr val="000000"/>
                </a:solidFill>
                <a:latin typeface="Calibri"/>
              </a:rPr>
              <a:t>All code and this presentation is available on:</a:t>
            </a:r>
            <a:endParaRPr/>
          </a:p>
          <a:p>
            <a:pPr>
              <a:lnSpc>
                <a:spcPct val="100000"/>
              </a:lnSpc>
            </a:pPr>
            <a:r>
              <a:rPr lang="pl-PL" sz="3200" u="sng">
                <a:solidFill>
                  <a:srgbClr val="0000ff"/>
                </a:solidFill>
                <a:latin typeface="Calibri"/>
              </a:rPr>
              <a:t>https://</a:t>
            </a:r>
            <a:r>
              <a:rPr lang="pl-PL" sz="3200" u="sng">
                <a:solidFill>
                  <a:srgbClr val="0000ff"/>
                </a:solidFill>
                <a:latin typeface="Calibri"/>
              </a:rPr>
              <a:t>github.com/fib1123/nif_erlangproject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3200">
                <a:solidFill>
                  <a:srgbClr val="000000"/>
                </a:solidFill>
                <a:latin typeface="Calibri"/>
              </a:rPr>
              <a:t>For more information check: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 u="sng">
                <a:solidFill>
                  <a:srgbClr val="0000ff"/>
                </a:solidFill>
                <a:latin typeface="Calibri"/>
              </a:rPr>
              <a:t>http://</a:t>
            </a:r>
            <a:r>
              <a:rPr lang="pl-PL" sz="3200" u="sng">
                <a:solidFill>
                  <a:srgbClr val="0000ff"/>
                </a:solidFill>
                <a:latin typeface="Calibri"/>
              </a:rPr>
              <a:t>www.erlang.org/doc/tutorial/nif.html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 u="sng">
                <a:solidFill>
                  <a:srgbClr val="0000ff"/>
                </a:solidFill>
                <a:latin typeface="Calibri"/>
              </a:rPr>
              <a:t>http://</a:t>
            </a:r>
            <a:r>
              <a:rPr lang="pl-PL" sz="3200" u="sng">
                <a:solidFill>
                  <a:srgbClr val="0000ff"/>
                </a:solidFill>
                <a:latin typeface="Calibri"/>
              </a:rPr>
              <a:t>www.erlang.org/doc/man/erl_nif.html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A NIF (Native Implemented Function) is a function that is implemented in C instead of Erlang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Erlang part</a:t>
            </a:r>
            <a:endParaRPr/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1700640"/>
            <a:ext cx="6990840" cy="39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C part</a:t>
            </a: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700640"/>
            <a:ext cx="8892000" cy="41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Pros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NIFs let you achieve the highest speed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Cons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If crash when running NIF whole virtual machine is down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Long-running NIFs will take over a scheduler and prevent Erlang from efficiently handling many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l-PL" sz="3200">
                <a:solidFill>
                  <a:srgbClr val="000000"/>
                </a:solidFill>
                <a:latin typeface="Calibri"/>
              </a:rPr>
              <a:t>Problems with scaling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640" y="2565000"/>
            <a:ext cx="5590800" cy="17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l-PL" sz="4400">
                <a:solidFill>
                  <a:srgbClr val="000000"/>
                </a:solidFill>
                <a:latin typeface="Calibri"/>
              </a:rPr>
              <a:t>For more comparison: ports</a:t>
            </a:r>
            <a:endParaRPr/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2840" y="2637000"/>
            <a:ext cx="6538320" cy="24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836640"/>
            <a:ext cx="5364360" cy="2383920"/>
          </a:xfrm>
          <a:prstGeom prst="rect">
            <a:avLst/>
          </a:prstGeom>
          <a:ln>
            <a:noFill/>
          </a:ln>
        </p:spPr>
      </p:pic>
      <p:pic>
        <p:nvPicPr>
          <p:cNvPr id="10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3573000"/>
            <a:ext cx="5282640" cy="284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