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73446-45E7-46C7-8768-5100160AA829}" v="21" dt="2025-01-30T16:35:05.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3" autoAdjust="0"/>
    <p:restoredTop sz="94660"/>
  </p:normalViewPr>
  <p:slideViewPr>
    <p:cSldViewPr snapToGrid="0">
      <p:cViewPr varScale="1">
        <p:scale>
          <a:sx n="73" d="100"/>
          <a:sy n="73" d="100"/>
        </p:scale>
        <p:origin x="8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3671143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932382-5A90-4167-BFF1-544F3326CB08}"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116414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420939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2176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3353199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3835311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2199699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3157364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183318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340887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32382-5A90-4167-BFF1-544F3326CB08}"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877220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932382-5A90-4167-BFF1-544F3326CB08}"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170657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2382-5A90-4167-BFF1-544F3326CB08}"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1517258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932382-5A90-4167-BFF1-544F3326CB08}"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141168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32382-5A90-4167-BFF1-544F3326CB08}"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2986842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932382-5A90-4167-BFF1-544F3326CB08}"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2836236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932382-5A90-4167-BFF1-544F3326CB08}"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4A04C-0CA7-413B-833A-0A28041BCC68}" type="slidenum">
              <a:rPr lang="en-US" smtClean="0"/>
              <a:t>‹#›</a:t>
            </a:fld>
            <a:endParaRPr lang="en-US"/>
          </a:p>
        </p:txBody>
      </p:sp>
    </p:spTree>
    <p:extLst>
      <p:ext uri="{BB962C8B-B14F-4D97-AF65-F5344CB8AC3E}">
        <p14:creationId xmlns:p14="http://schemas.microsoft.com/office/powerpoint/2010/main" val="69180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932382-5A90-4167-BFF1-544F3326CB08}" type="datetimeFigureOut">
              <a:rPr lang="en-US" smtClean="0"/>
              <a:t>2/27/2025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84A04C-0CA7-413B-833A-0A28041BCC68}" type="slidenum">
              <a:rPr lang="en-US" smtClean="0"/>
              <a:t>‹#›</a:t>
            </a:fld>
            <a:endParaRPr lang="en-US"/>
          </a:p>
        </p:txBody>
      </p:sp>
    </p:spTree>
    <p:extLst>
      <p:ext uri="{BB962C8B-B14F-4D97-AF65-F5344CB8AC3E}">
        <p14:creationId xmlns:p14="http://schemas.microsoft.com/office/powerpoint/2010/main" val="2694261278"/>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A2F04-19A1-F347-9662-5375E74E1E98}"/>
              </a:ext>
            </a:extLst>
          </p:cNvPr>
          <p:cNvSpPr>
            <a:spLocks noGrp="1"/>
          </p:cNvSpPr>
          <p:nvPr>
            <p:ph type="title"/>
          </p:nvPr>
        </p:nvSpPr>
        <p:spPr>
          <a:xfrm>
            <a:off x="509155" y="519545"/>
            <a:ext cx="11554690" cy="1963882"/>
          </a:xfrm>
        </p:spPr>
        <p:txBody>
          <a:bodyPr>
            <a:normAutofit fontScale="90000"/>
          </a:bodyPr>
          <a:lstStyle/>
          <a:p>
            <a:br>
              <a:rPr lang="en-US" b="1" i="0" dirty="0">
                <a:solidFill>
                  <a:srgbClr val="202124"/>
                </a:solidFill>
                <a:effectLst/>
                <a:latin typeface="Times New Roman" panose="02020603050405020304" pitchFamily="18" charset="0"/>
                <a:cs typeface="Times New Roman" panose="02020603050405020304" pitchFamily="18" charset="0"/>
              </a:rPr>
            </a:br>
            <a:r>
              <a:rPr lang="en-US" b="1" i="0" dirty="0">
                <a:solidFill>
                  <a:srgbClr val="202124"/>
                </a:solidFill>
                <a:effectLst/>
                <a:latin typeface="Times New Roman" panose="02020603050405020304" pitchFamily="18" charset="0"/>
                <a:cs typeface="Times New Roman" panose="02020603050405020304" pitchFamily="18" charset="0"/>
              </a:rPr>
              <a:t>         </a:t>
            </a:r>
            <a:r>
              <a:rPr lang="en-US" sz="7300" b="1" i="0" dirty="0">
                <a:solidFill>
                  <a:srgbClr val="202124"/>
                </a:solidFill>
                <a:effectLst/>
                <a:latin typeface="Times New Roman" panose="02020603050405020304" pitchFamily="18" charset="0"/>
                <a:cs typeface="Times New Roman" panose="02020603050405020304" pitchFamily="18" charset="0"/>
              </a:rPr>
              <a:t>Air Quality and Pollution</a:t>
            </a:r>
            <a:br>
              <a:rPr lang="en-US" sz="7300" b="1" i="0" dirty="0">
                <a:solidFill>
                  <a:srgbClr val="202124"/>
                </a:solidFill>
                <a:effectLst/>
                <a:latin typeface="Times New Roman" panose="02020603050405020304" pitchFamily="18" charset="0"/>
                <a:cs typeface="Times New Roman" panose="02020603050405020304" pitchFamily="18" charset="0"/>
              </a:rPr>
            </a:br>
            <a:r>
              <a:rPr lang="en-US" sz="7300" b="1" i="0" dirty="0">
                <a:solidFill>
                  <a:srgbClr val="202124"/>
                </a:solidFill>
                <a:effectLst/>
                <a:latin typeface="Times New Roman" panose="02020603050405020304" pitchFamily="18" charset="0"/>
                <a:cs typeface="Times New Roman" panose="02020603050405020304" pitchFamily="18" charset="0"/>
              </a:rPr>
              <a:t>   Assessment</a:t>
            </a:r>
            <a:br>
              <a:rPr lang="en-US" b="1" i="0" dirty="0">
                <a:solidFill>
                  <a:srgbClr val="202124"/>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3A422D-C2E5-9FCD-D457-6DFF86FED3D4}"/>
              </a:ext>
            </a:extLst>
          </p:cNvPr>
          <p:cNvSpPr>
            <a:spLocks noGrp="1"/>
          </p:cNvSpPr>
          <p:nvPr>
            <p:ph idx="1"/>
          </p:nvPr>
        </p:nvSpPr>
        <p:spPr>
          <a:xfrm>
            <a:off x="1683327" y="2483428"/>
            <a:ext cx="10380517" cy="4104408"/>
          </a:xfrm>
        </p:spPr>
        <p:txBody>
          <a:bodyPr/>
          <a:lstStyle/>
          <a:p>
            <a:pPr marL="0" indent="0">
              <a:buNone/>
            </a:pPr>
            <a:r>
              <a:rPr lang="en-US" dirty="0">
                <a:latin typeface="Times New Roman" panose="02020603050405020304" pitchFamily="18" charset="0"/>
                <a:cs typeface="Times New Roman" panose="02020603050405020304" pitchFamily="18" charset="0"/>
              </a:rPr>
              <a:t>                    </a:t>
            </a:r>
            <a:r>
              <a:rPr lang="en-US" b="0" i="0" dirty="0">
                <a:effectLst/>
                <a:latin typeface="Inter"/>
              </a:rPr>
              <a:t>Environmental Metrics and Demographic Insights for </a:t>
            </a:r>
          </a:p>
          <a:p>
            <a:pPr marL="0" indent="0">
              <a:buNone/>
            </a:pPr>
            <a:r>
              <a:rPr lang="en-US" dirty="0">
                <a:latin typeface="Inter"/>
              </a:rPr>
              <a:t>                                                 </a:t>
            </a:r>
            <a:r>
              <a:rPr lang="en-US" b="0" i="0" dirty="0">
                <a:effectLst/>
                <a:latin typeface="Inter"/>
              </a:rPr>
              <a:t>Predicting </a:t>
            </a:r>
            <a:r>
              <a:rPr lang="en-US" dirty="0">
                <a:latin typeface="Times New Roman" panose="02020603050405020304" pitchFamily="18" charset="0"/>
                <a:cs typeface="Times New Roman" panose="02020603050405020304" pitchFamily="18" charset="0"/>
              </a:rPr>
              <a:t>Air quality.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Presented by FIBA.KK</a:t>
            </a:r>
          </a:p>
        </p:txBody>
      </p:sp>
    </p:spTree>
    <p:extLst>
      <p:ext uri="{BB962C8B-B14F-4D97-AF65-F5344CB8AC3E}">
        <p14:creationId xmlns:p14="http://schemas.microsoft.com/office/powerpoint/2010/main" val="18622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80836-0C6E-C080-F83B-C960A61EAA09}"/>
              </a:ext>
            </a:extLst>
          </p:cNvPr>
          <p:cNvSpPr>
            <a:spLocks noGrp="1"/>
          </p:cNvSpPr>
          <p:nvPr>
            <p:ph type="title"/>
          </p:nvPr>
        </p:nvSpPr>
        <p:spPr>
          <a:xfrm>
            <a:off x="2744550" y="113584"/>
            <a:ext cx="6908368" cy="737755"/>
          </a:xfrm>
        </p:spPr>
        <p:txBody>
          <a:bodyPr>
            <a:noAutofit/>
          </a:bodyPr>
          <a:lstStyle/>
          <a:p>
            <a:r>
              <a:rPr lang="en-US" sz="2800" b="1" dirty="0">
                <a:latin typeface="Times New Roman" panose="02020603050405020304" pitchFamily="18" charset="0"/>
                <a:cs typeface="Times New Roman" panose="02020603050405020304" pitchFamily="18" charset="0"/>
              </a:rPr>
              <a:t>MODEL VALIDATION</a:t>
            </a:r>
          </a:p>
        </p:txBody>
      </p:sp>
      <p:sp>
        <p:nvSpPr>
          <p:cNvPr id="4" name="Content Placeholder 3">
            <a:extLst>
              <a:ext uri="{FF2B5EF4-FFF2-40B4-BE49-F238E27FC236}">
                <a16:creationId xmlns:a16="http://schemas.microsoft.com/office/drawing/2014/main" id="{C72AF23A-6B34-EC56-4642-19DE746EEB1D}"/>
              </a:ext>
            </a:extLst>
          </p:cNvPr>
          <p:cNvSpPr>
            <a:spLocks noGrp="1"/>
          </p:cNvSpPr>
          <p:nvPr>
            <p:ph idx="1"/>
          </p:nvPr>
        </p:nvSpPr>
        <p:spPr>
          <a:xfrm>
            <a:off x="1358186" y="630620"/>
            <a:ext cx="10018713" cy="5917324"/>
          </a:xfrm>
        </p:spPr>
        <p:txBody>
          <a:bodyPr/>
          <a:lstStyle/>
          <a:p>
            <a:pPr marL="0" indent="0">
              <a:buNone/>
            </a:pPr>
            <a:r>
              <a:rPr lang="en-US" dirty="0"/>
              <a:t>  </a:t>
            </a:r>
          </a:p>
          <a:p>
            <a:endParaRPr lang="en-US" dirty="0"/>
          </a:p>
          <a:p>
            <a:endParaRPr lang="en-US" dirty="0"/>
          </a:p>
          <a:p>
            <a:endParaRPr lang="en-US" dirty="0"/>
          </a:p>
          <a:p>
            <a:endParaRPr lang="en-US" dirty="0"/>
          </a:p>
          <a:p>
            <a:endParaRPr lang="en-US" dirty="0"/>
          </a:p>
          <a:p>
            <a:endParaRPr lang="en-US" dirty="0"/>
          </a:p>
          <a:p>
            <a:pPr marL="0" indent="0">
              <a:buNone/>
            </a:pPr>
            <a:r>
              <a:rPr lang="en-US" dirty="0">
                <a:latin typeface="Times New Roman" panose="02020603050405020304" pitchFamily="18" charset="0"/>
                <a:cs typeface="Times New Roman" panose="02020603050405020304" pitchFamily="18" charset="0"/>
              </a:rPr>
              <a:t>Summary: Best performing model: random forest classifier with an average test score of  0.955</a:t>
            </a:r>
          </a:p>
        </p:txBody>
      </p:sp>
      <p:pic>
        <p:nvPicPr>
          <p:cNvPr id="5" name="Picture 4" descr="A screenshot of a test score&#10;&#10;Description automatically generated">
            <a:extLst>
              <a:ext uri="{FF2B5EF4-FFF2-40B4-BE49-F238E27FC236}">
                <a16:creationId xmlns:a16="http://schemas.microsoft.com/office/drawing/2014/main" id="{6C78CC62-A147-4ABD-64CA-5E39635682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717" y="851339"/>
            <a:ext cx="9201132" cy="3951889"/>
          </a:xfrm>
          <a:prstGeom prst="rect">
            <a:avLst/>
          </a:prstGeom>
        </p:spPr>
      </p:pic>
    </p:spTree>
    <p:extLst>
      <p:ext uri="{BB962C8B-B14F-4D97-AF65-F5344CB8AC3E}">
        <p14:creationId xmlns:p14="http://schemas.microsoft.com/office/powerpoint/2010/main" val="1694372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2BC3-6339-84FB-B144-A564214DA68D}"/>
              </a:ext>
            </a:extLst>
          </p:cNvPr>
          <p:cNvSpPr>
            <a:spLocks noGrp="1"/>
          </p:cNvSpPr>
          <p:nvPr>
            <p:ph type="title"/>
          </p:nvPr>
        </p:nvSpPr>
        <p:spPr>
          <a:xfrm>
            <a:off x="1153391" y="394855"/>
            <a:ext cx="3657602" cy="529935"/>
          </a:xfrm>
        </p:spPr>
        <p:txBody>
          <a:bodyPr>
            <a:normAutofit/>
          </a:bodyPr>
          <a:lstStyle/>
          <a:p>
            <a:r>
              <a:rPr lang="en-US" sz="2800" b="1" dirty="0">
                <a:latin typeface="Times New Roman" panose="02020603050405020304" pitchFamily="18" charset="0"/>
                <a:cs typeface="Times New Roman" panose="02020603050405020304" pitchFamily="18" charset="0"/>
              </a:rPr>
              <a:t>FUTURE WORK</a:t>
            </a:r>
          </a:p>
        </p:txBody>
      </p:sp>
      <p:sp>
        <p:nvSpPr>
          <p:cNvPr id="3" name="Content Placeholder 2">
            <a:extLst>
              <a:ext uri="{FF2B5EF4-FFF2-40B4-BE49-F238E27FC236}">
                <a16:creationId xmlns:a16="http://schemas.microsoft.com/office/drawing/2014/main" id="{C84B42B6-C70D-D90E-4D18-5AAD6442DD35}"/>
              </a:ext>
            </a:extLst>
          </p:cNvPr>
          <p:cNvSpPr>
            <a:spLocks noGrp="1"/>
          </p:cNvSpPr>
          <p:nvPr>
            <p:ph idx="1"/>
          </p:nvPr>
        </p:nvSpPr>
        <p:spPr>
          <a:xfrm>
            <a:off x="1473800" y="1639615"/>
            <a:ext cx="10018713" cy="4538080"/>
          </a:xfrm>
        </p:spPr>
        <p:txBody>
          <a:bodyPr/>
          <a:lstStyle/>
          <a:p>
            <a:r>
              <a:rPr lang="en-US" b="1" dirty="0"/>
              <a:t>Real-Time Air Quality Prediction </a:t>
            </a:r>
            <a:r>
              <a:rPr lang="en-US" dirty="0"/>
              <a:t>: Deploy the model as a web app or API for real-time air quality monitoring.</a:t>
            </a:r>
          </a:p>
          <a:p>
            <a:r>
              <a:rPr lang="en-US" b="1" dirty="0"/>
              <a:t>Policy and Public Health Applications </a:t>
            </a:r>
            <a:r>
              <a:rPr lang="en-US" dirty="0"/>
              <a:t>: Collaborating with government agencies to use the model for air pollution control strategies.</a:t>
            </a:r>
          </a:p>
          <a:p>
            <a:r>
              <a:rPr lang="en-US" b="1" dirty="0"/>
              <a:t>Climate &amp; Health Impact Assessment </a:t>
            </a:r>
            <a:r>
              <a:rPr lang="en-US" dirty="0"/>
              <a:t>: Study long-term air quality trends concerning climate change factors.</a:t>
            </a:r>
          </a:p>
          <a:p>
            <a:r>
              <a:rPr lang="en-US" b="1" dirty="0"/>
              <a:t>Explainability &amp; Interpretability </a:t>
            </a:r>
            <a:r>
              <a:rPr lang="en-US" dirty="0"/>
              <a:t>: Use explainable AI methods to understand feature importance and model decisions , Investigate causal relationships between pollutants and external factors (e.g., traffic, industry emissions).</a:t>
            </a:r>
          </a:p>
          <a:p>
            <a:endParaRPr lang="en-US" dirty="0"/>
          </a:p>
          <a:p>
            <a:endParaRPr lang="en-US" dirty="0"/>
          </a:p>
        </p:txBody>
      </p:sp>
    </p:spTree>
    <p:extLst>
      <p:ext uri="{BB962C8B-B14F-4D97-AF65-F5344CB8AC3E}">
        <p14:creationId xmlns:p14="http://schemas.microsoft.com/office/powerpoint/2010/main" val="996158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4F74-F6DA-8C25-5CC8-D2CFD63D85F0}"/>
              </a:ext>
            </a:extLst>
          </p:cNvPr>
          <p:cNvSpPr>
            <a:spLocks noGrp="1"/>
          </p:cNvSpPr>
          <p:nvPr>
            <p:ph type="title"/>
          </p:nvPr>
        </p:nvSpPr>
        <p:spPr>
          <a:xfrm>
            <a:off x="1390794" y="866746"/>
            <a:ext cx="4064434" cy="696191"/>
          </a:xfrm>
        </p:spPr>
        <p:txBody>
          <a:bodyPr>
            <a:normAutofit/>
          </a:bodyPr>
          <a:lstStyle/>
          <a:p>
            <a:r>
              <a:rPr lang="en-US" sz="2800" b="1" dirty="0">
                <a:latin typeface="Times New Roman" panose="02020603050405020304" pitchFamily="18" charset="0"/>
                <a:cs typeface="Times New Roman" panose="02020603050405020304" pitchFamily="18" charset="0"/>
              </a:rPr>
              <a:t>MODEL EVALUATION</a:t>
            </a:r>
          </a:p>
        </p:txBody>
      </p:sp>
      <p:sp>
        <p:nvSpPr>
          <p:cNvPr id="3" name="Content Placeholder 2">
            <a:extLst>
              <a:ext uri="{FF2B5EF4-FFF2-40B4-BE49-F238E27FC236}">
                <a16:creationId xmlns:a16="http://schemas.microsoft.com/office/drawing/2014/main" id="{60B29167-EF45-F938-7830-788652AD9ECC}"/>
              </a:ext>
            </a:extLst>
          </p:cNvPr>
          <p:cNvSpPr>
            <a:spLocks noGrp="1"/>
          </p:cNvSpPr>
          <p:nvPr>
            <p:ph idx="1"/>
          </p:nvPr>
        </p:nvSpPr>
        <p:spPr>
          <a:xfrm>
            <a:off x="1390794" y="1562937"/>
            <a:ext cx="10018713" cy="3173774"/>
          </a:xfrm>
        </p:spPr>
        <p:txBody>
          <a:bodyPr>
            <a:normAutofit/>
          </a:bodyPr>
          <a:lstStyle/>
          <a:p>
            <a:r>
              <a:rPr lang="en-US" dirty="0">
                <a:latin typeface="Times New Roman" panose="02020603050405020304" pitchFamily="18" charset="0"/>
                <a:cs typeface="Times New Roman" panose="02020603050405020304" pitchFamily="18" charset="0"/>
              </a:rPr>
              <a:t>Random Forest Classifier</a:t>
            </a:r>
          </a:p>
          <a:p>
            <a:r>
              <a:rPr lang="en-US" dirty="0">
                <a:latin typeface="Times New Roman" panose="02020603050405020304" pitchFamily="18" charset="0"/>
                <a:cs typeface="Times New Roman" panose="02020603050405020304" pitchFamily="18" charset="0"/>
              </a:rPr>
              <a:t>Random forest best parameter: ‘</a:t>
            </a:r>
            <a:r>
              <a:rPr lang="en-US" dirty="0" err="1">
                <a:latin typeface="Times New Roman" panose="02020603050405020304" pitchFamily="18" charset="0"/>
                <a:cs typeface="Times New Roman" panose="02020603050405020304" pitchFamily="18" charset="0"/>
              </a:rPr>
              <a:t>n_estimators</a:t>
            </a:r>
            <a:r>
              <a:rPr lang="en-US" dirty="0">
                <a:latin typeface="Times New Roman" panose="02020603050405020304" pitchFamily="18" charset="0"/>
                <a:cs typeface="Times New Roman" panose="02020603050405020304" pitchFamily="18" charset="0"/>
              </a:rPr>
              <a:t>’: 2, ‘ </a:t>
            </a:r>
            <a:r>
              <a:rPr lang="en-US" dirty="0" err="1">
                <a:latin typeface="Times New Roman" panose="02020603050405020304" pitchFamily="18" charset="0"/>
                <a:cs typeface="Times New Roman" panose="02020603050405020304" pitchFamily="18" charset="0"/>
              </a:rPr>
              <a:t>max_depth</a:t>
            </a:r>
            <a:r>
              <a:rPr lang="en-US" dirty="0">
                <a:latin typeface="Times New Roman" panose="02020603050405020304" pitchFamily="18" charset="0"/>
                <a:cs typeface="Times New Roman" panose="02020603050405020304" pitchFamily="18" charset="0"/>
              </a:rPr>
              <a:t> ’ : 2</a:t>
            </a:r>
          </a:p>
          <a:p>
            <a:r>
              <a:rPr lang="en-US" dirty="0">
                <a:latin typeface="Times New Roman" panose="02020603050405020304" pitchFamily="18" charset="0"/>
                <a:cs typeface="Times New Roman" panose="02020603050405020304" pitchFamily="18" charset="0"/>
              </a:rPr>
              <a:t>Random forest Cross-Validated Best Score: 0.945</a:t>
            </a:r>
          </a:p>
          <a:p>
            <a:r>
              <a:rPr lang="en-US" dirty="0">
                <a:latin typeface="Times New Roman" panose="02020603050405020304" pitchFamily="18" charset="0"/>
                <a:cs typeface="Times New Roman" panose="02020603050405020304" pitchFamily="18" charset="0"/>
              </a:rPr>
              <a:t>Random Forest test accuracy : 0.9483</a:t>
            </a:r>
          </a:p>
          <a:p>
            <a:endParaRPr lang="en-US" dirty="0"/>
          </a:p>
        </p:txBody>
      </p:sp>
    </p:spTree>
    <p:extLst>
      <p:ext uri="{BB962C8B-B14F-4D97-AF65-F5344CB8AC3E}">
        <p14:creationId xmlns:p14="http://schemas.microsoft.com/office/powerpoint/2010/main" val="133647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B78C-55FD-5892-848C-797650213828}"/>
              </a:ext>
            </a:extLst>
          </p:cNvPr>
          <p:cNvSpPr>
            <a:spLocks noGrp="1"/>
          </p:cNvSpPr>
          <p:nvPr>
            <p:ph type="title"/>
          </p:nvPr>
        </p:nvSpPr>
        <p:spPr>
          <a:xfrm>
            <a:off x="1484310" y="422564"/>
            <a:ext cx="2890262" cy="644236"/>
          </a:xfrm>
        </p:spPr>
        <p:txBody>
          <a:bodyPr>
            <a:normAutofit/>
          </a:bodyPr>
          <a:lstStyle/>
          <a:p>
            <a:r>
              <a:rPr lang="en-US" sz="2800" b="1" dirty="0">
                <a:latin typeface="Times New Roman" panose="02020603050405020304" pitchFamily="18" charset="0"/>
                <a:cs typeface="Times New Roman" panose="02020603050405020304" pitchFamily="18" charset="0"/>
              </a:rPr>
              <a:t>CONCLUTION</a:t>
            </a:r>
          </a:p>
        </p:txBody>
      </p:sp>
      <p:sp>
        <p:nvSpPr>
          <p:cNvPr id="3" name="Content Placeholder 2">
            <a:extLst>
              <a:ext uri="{FF2B5EF4-FFF2-40B4-BE49-F238E27FC236}">
                <a16:creationId xmlns:a16="http://schemas.microsoft.com/office/drawing/2014/main" id="{27AFB959-9316-0986-1BD5-F1D045FE1439}"/>
              </a:ext>
            </a:extLst>
          </p:cNvPr>
          <p:cNvSpPr>
            <a:spLocks noGrp="1"/>
          </p:cNvSpPr>
          <p:nvPr>
            <p:ph idx="1"/>
          </p:nvPr>
        </p:nvSpPr>
        <p:spPr>
          <a:xfrm>
            <a:off x="1484310" y="635876"/>
            <a:ext cx="10018713" cy="4724400"/>
          </a:xfrm>
        </p:spPr>
        <p:txBody>
          <a:bodyPr/>
          <a:lstStyle/>
          <a:p>
            <a:pPr marL="0" indent="0">
              <a:buNone/>
            </a:pPr>
            <a:r>
              <a:rPr lang="en-US" dirty="0">
                <a:latin typeface="Times New Roman" panose="02020603050405020304" pitchFamily="18" charset="0"/>
                <a:cs typeface="Times New Roman" panose="02020603050405020304" pitchFamily="18" charset="0"/>
              </a:rPr>
              <a:t>developed a predictive model to assess air quality with a high accuracy of 0.</a:t>
            </a:r>
            <a:r>
              <a:rPr lang="en-US" b="1" dirty="0">
                <a:latin typeface="Times New Roman" panose="02020603050405020304" pitchFamily="18" charset="0"/>
                <a:cs typeface="Times New Roman" panose="02020603050405020304" pitchFamily="18" charset="0"/>
              </a:rPr>
              <a:t>94%</a:t>
            </a:r>
            <a:r>
              <a:rPr lang="en-US" dirty="0">
                <a:latin typeface="Times New Roman" panose="02020603050405020304" pitchFamily="18" charset="0"/>
                <a:cs typeface="Times New Roman" panose="02020603050405020304" pitchFamily="18" charset="0"/>
              </a:rPr>
              <a:t>. The visualization techniques helped to understand seasonal and geographical variations in air pollution. For modeling,  experimented with multiple machine learning algorithms, ultimately selecting the best-performing model based on validation metrics. Our final model, achieving 0.</a:t>
            </a:r>
            <a:r>
              <a:rPr lang="en-US" b="1" dirty="0">
                <a:latin typeface="Times New Roman" panose="02020603050405020304" pitchFamily="18" charset="0"/>
                <a:cs typeface="Times New Roman" panose="02020603050405020304" pitchFamily="18" charset="0"/>
              </a:rPr>
              <a:t>94% accuracy.</a:t>
            </a:r>
            <a:r>
              <a:rPr lang="en-US" dirty="0">
                <a:latin typeface="Times New Roman" panose="02020603050405020304" pitchFamily="18" charset="0"/>
                <a:cs typeface="Times New Roman" panose="02020603050405020304" pitchFamily="18" charset="0"/>
              </a:rPr>
              <a:t> Overall, this project provides valuable insights into air pollution trends and presents a robust predictive model that can assist in environmental decision-making and public health awareness.</a:t>
            </a:r>
          </a:p>
          <a:p>
            <a:pPr marL="0" indent="0">
              <a:buNone/>
            </a:pPr>
            <a:endParaRPr lang="en-US" dirty="0"/>
          </a:p>
        </p:txBody>
      </p:sp>
    </p:spTree>
    <p:extLst>
      <p:ext uri="{BB962C8B-B14F-4D97-AF65-F5344CB8AC3E}">
        <p14:creationId xmlns:p14="http://schemas.microsoft.com/office/powerpoint/2010/main" val="112546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6F94-6468-DD9B-6967-9C1149558FD0}"/>
              </a:ext>
            </a:extLst>
          </p:cNvPr>
          <p:cNvSpPr>
            <a:spLocks noGrp="1"/>
          </p:cNvSpPr>
          <p:nvPr>
            <p:ph type="title"/>
          </p:nvPr>
        </p:nvSpPr>
        <p:spPr>
          <a:xfrm>
            <a:off x="1484310" y="1066800"/>
            <a:ext cx="4083628" cy="471055"/>
          </a:xfrm>
        </p:spPr>
        <p:txBody>
          <a:bodyPr>
            <a:noAutofit/>
          </a:bodyPr>
          <a:lstStyle/>
          <a:p>
            <a:r>
              <a:rPr lang="en-US" sz="2800"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68AE7559-6A2D-B696-76AE-E6AD47647F7A}"/>
              </a:ext>
            </a:extLst>
          </p:cNvPr>
          <p:cNvSpPr>
            <a:spLocks noGrp="1"/>
          </p:cNvSpPr>
          <p:nvPr>
            <p:ph idx="1"/>
          </p:nvPr>
        </p:nvSpPr>
        <p:spPr>
          <a:xfrm>
            <a:off x="1350818" y="1891145"/>
            <a:ext cx="10152205" cy="4636977"/>
          </a:xfrm>
        </p:spPr>
        <p:txBody>
          <a:bodyPr>
            <a:normAutofit/>
          </a:bodyPr>
          <a:lstStyle/>
          <a:p>
            <a:pPr>
              <a:buFont typeface="Arial" panose="020B0604020202020204" pitchFamily="34" charset="0"/>
              <a:buChar char="•"/>
            </a:pPr>
            <a:endParaRPr lang="en-US" dirty="0"/>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OVERVIEW</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PREPROCESSING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EDA</a:t>
            </a:r>
          </a:p>
          <a:p>
            <a:r>
              <a:rPr lang="en-US" dirty="0">
                <a:latin typeface="Times New Roman" panose="02020603050405020304" pitchFamily="18" charset="0"/>
                <a:cs typeface="Times New Roman" panose="02020603050405020304" pitchFamily="18" charset="0"/>
              </a:rPr>
              <a:t>MODEL BULIDING AND VALIDATION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EVALUATION</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3706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F5D5-1749-ED76-902D-8C8AB7F2C780}"/>
              </a:ext>
            </a:extLst>
          </p:cNvPr>
          <p:cNvSpPr>
            <a:spLocks noGrp="1"/>
          </p:cNvSpPr>
          <p:nvPr>
            <p:ph type="title"/>
          </p:nvPr>
        </p:nvSpPr>
        <p:spPr>
          <a:xfrm>
            <a:off x="1484310" y="1091878"/>
            <a:ext cx="3168713" cy="449485"/>
          </a:xfrm>
        </p:spPr>
        <p:txBody>
          <a:bodyPr>
            <a:no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4D9FE70-1E22-01E9-9DF8-79555A49BBDA}"/>
              </a:ext>
            </a:extLst>
          </p:cNvPr>
          <p:cNvSpPr>
            <a:spLocks noGrp="1"/>
          </p:cNvSpPr>
          <p:nvPr>
            <p:ph idx="1"/>
          </p:nvPr>
        </p:nvSpPr>
        <p:spPr>
          <a:xfrm>
            <a:off x="1366458" y="1541364"/>
            <a:ext cx="10368166" cy="4824712"/>
          </a:xfrm>
        </p:spPr>
        <p:txBody>
          <a:bodyPr>
            <a:normAutofit fontScale="55000" lnSpcReduction="20000"/>
          </a:bodyPr>
          <a:lstStyle/>
          <a:p>
            <a:pPr marL="0" indent="0" algn="l" fontAlgn="base">
              <a:lnSpc>
                <a:spcPct val="170000"/>
              </a:lnSpc>
              <a:spcAft>
                <a:spcPts val="1200"/>
              </a:spcAft>
              <a:buNone/>
            </a:pPr>
            <a:r>
              <a:rPr lang="en-US" sz="3800" b="0" i="0" dirty="0">
                <a:effectLst/>
                <a:latin typeface="Times New Roman" panose="02020603050405020304" pitchFamily="18" charset="0"/>
                <a:cs typeface="Times New Roman" panose="02020603050405020304" pitchFamily="18" charset="0"/>
              </a:rPr>
              <a:t>This dataset focuses on air quality assessment across various regions. The dataset contains 5000 samples and captures critical environmental and demographic factors that influence pollution levels.</a:t>
            </a:r>
            <a:r>
              <a:rPr lang="en-US" sz="3800" dirty="0">
                <a:latin typeface="Times New Roman" panose="02020603050405020304" pitchFamily="18" charset="0"/>
                <a:cs typeface="Times New Roman" panose="02020603050405020304" pitchFamily="18" charset="0"/>
              </a:rPr>
              <a:t> Air quality has become a pressing global concern due to its direct and significant impact on human health, ecosystems, and climate.</a:t>
            </a:r>
            <a:r>
              <a:rPr lang="en-US" sz="3800" dirty="0"/>
              <a:t> </a:t>
            </a:r>
            <a:r>
              <a:rPr lang="en-US" sz="3800" dirty="0">
                <a:latin typeface="Times New Roman" panose="02020603050405020304" pitchFamily="18" charset="0"/>
                <a:cs typeface="Times New Roman" panose="02020603050405020304" pitchFamily="18" charset="0"/>
              </a:rPr>
              <a:t>This project aims to utilize machine learning techniques to predict air quality by integrating environmental and demographic data</a:t>
            </a:r>
            <a:r>
              <a:rPr lang="en-US" sz="3800" dirty="0"/>
              <a:t>.</a:t>
            </a:r>
            <a:r>
              <a:rPr lang="en-US" sz="3800" dirty="0">
                <a:latin typeface="Times New Roman" panose="02020603050405020304" pitchFamily="18" charset="0"/>
                <a:cs typeface="Times New Roman" panose="02020603050405020304" pitchFamily="18" charset="0"/>
              </a:rPr>
              <a:t> This study will provide actionable insights that can drive better urban planning, public health interventions, and environmental policies</a:t>
            </a:r>
            <a:r>
              <a:rPr lang="en-US" sz="3800" dirty="0"/>
              <a:t>.</a:t>
            </a:r>
            <a:endParaRPr lang="en-US" sz="3800" b="0" i="0" dirty="0">
              <a:effectLst/>
              <a:latin typeface="Times New Roman" panose="02020603050405020304" pitchFamily="18" charset="0"/>
              <a:cs typeface="Times New Roman" panose="02020603050405020304" pitchFamily="18" charset="0"/>
            </a:endParaRPr>
          </a:p>
          <a:p>
            <a:pPr marL="0" indent="0">
              <a:lnSpc>
                <a:spcPct val="120000"/>
              </a:lnSpc>
              <a:buNone/>
            </a:pPr>
            <a:br>
              <a:rPr lang="en-US" dirty="0"/>
            </a:br>
            <a:endParaRPr lang="en-US" dirty="0"/>
          </a:p>
        </p:txBody>
      </p:sp>
    </p:spTree>
    <p:extLst>
      <p:ext uri="{BB962C8B-B14F-4D97-AF65-F5344CB8AC3E}">
        <p14:creationId xmlns:p14="http://schemas.microsoft.com/office/powerpoint/2010/main" val="216575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4F0-5CF7-8B9C-C7E1-D26BED6B1B34}"/>
              </a:ext>
            </a:extLst>
          </p:cNvPr>
          <p:cNvSpPr>
            <a:spLocks noGrp="1"/>
          </p:cNvSpPr>
          <p:nvPr>
            <p:ph type="title"/>
          </p:nvPr>
        </p:nvSpPr>
        <p:spPr>
          <a:xfrm>
            <a:off x="756213" y="1066580"/>
            <a:ext cx="4407204" cy="675409"/>
          </a:xfrm>
        </p:spPr>
        <p:txBody>
          <a:bodyPr>
            <a:normAutofit/>
          </a:bodyPr>
          <a:lstStyle/>
          <a:p>
            <a:r>
              <a:rPr lang="en-US" sz="2800" b="1" dirty="0">
                <a:latin typeface="Times New Roman" panose="02020603050405020304" pitchFamily="18" charset="0"/>
                <a:cs typeface="Times New Roman" panose="02020603050405020304" pitchFamily="18" charset="0"/>
              </a:rPr>
              <a:t>DATA OVERVIEW</a:t>
            </a:r>
          </a:p>
        </p:txBody>
      </p:sp>
      <p:sp>
        <p:nvSpPr>
          <p:cNvPr id="3" name="Content Placeholder 2">
            <a:extLst>
              <a:ext uri="{FF2B5EF4-FFF2-40B4-BE49-F238E27FC236}">
                <a16:creationId xmlns:a16="http://schemas.microsoft.com/office/drawing/2014/main" id="{C2D6EABE-0C6D-6B6F-0CCC-D68C11291519}"/>
              </a:ext>
            </a:extLst>
          </p:cNvPr>
          <p:cNvSpPr>
            <a:spLocks noGrp="1"/>
          </p:cNvSpPr>
          <p:nvPr>
            <p:ph idx="1"/>
          </p:nvPr>
        </p:nvSpPr>
        <p:spPr>
          <a:xfrm>
            <a:off x="1370010" y="1504709"/>
            <a:ext cx="10065777" cy="3703898"/>
          </a:xfrm>
        </p:spPr>
        <p:txBody>
          <a:bodyPr>
            <a:normAutofit/>
          </a:bodyPr>
          <a:lstStyle/>
          <a:p>
            <a:r>
              <a:rPr lang="en-US" dirty="0">
                <a:latin typeface="Times New Roman" panose="02020603050405020304" pitchFamily="18" charset="0"/>
                <a:cs typeface="Times New Roman" panose="02020603050405020304" pitchFamily="18" charset="0"/>
              </a:rPr>
              <a:t>CHOOSING A DATA: The datasets is a csv file selected from Kaggle.</a:t>
            </a:r>
          </a:p>
          <a:p>
            <a:r>
              <a:rPr lang="en-US" dirty="0">
                <a:latin typeface="Times New Roman" panose="02020603050405020304" pitchFamily="18" charset="0"/>
                <a:cs typeface="Times New Roman" panose="02020603050405020304" pitchFamily="18" charset="0"/>
              </a:rPr>
              <a:t>BREIF DISCRIPTION :The dataset includes different quality of air, including values for temperature, humidity ,PM2,PM10,NO2,SO2,CO ,proximity of industrial area, population density .The data helps in analyzing and predicting  air quality based on the given features</a:t>
            </a:r>
            <a:r>
              <a:rPr lang="en-US" sz="28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23639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CD35-CDFD-8D6A-BC07-B127851CB2F8}"/>
              </a:ext>
            </a:extLst>
          </p:cNvPr>
          <p:cNvSpPr>
            <a:spLocks noGrp="1"/>
          </p:cNvSpPr>
          <p:nvPr>
            <p:ph type="title"/>
          </p:nvPr>
        </p:nvSpPr>
        <p:spPr>
          <a:xfrm>
            <a:off x="1611633" y="337594"/>
            <a:ext cx="2589977" cy="391611"/>
          </a:xfrm>
        </p:spPr>
        <p:txBody>
          <a:bodyPr>
            <a:noAutofit/>
          </a:bodyPr>
          <a:lstStyle/>
          <a:p>
            <a:r>
              <a:rPr lang="en-US" sz="2400" b="1" dirty="0">
                <a:latin typeface="Times New Roman" panose="02020603050405020304" pitchFamily="18" charset="0"/>
                <a:cs typeface="Times New Roman" panose="02020603050405020304" pitchFamily="18" charset="0"/>
              </a:rPr>
              <a:t>COLUMNS</a:t>
            </a:r>
          </a:p>
        </p:txBody>
      </p:sp>
      <p:sp>
        <p:nvSpPr>
          <p:cNvPr id="3" name="Content Placeholder 2">
            <a:extLst>
              <a:ext uri="{FF2B5EF4-FFF2-40B4-BE49-F238E27FC236}">
                <a16:creationId xmlns:a16="http://schemas.microsoft.com/office/drawing/2014/main" id="{CD940EAE-61A9-2B89-BBD2-65507192F500}"/>
              </a:ext>
            </a:extLst>
          </p:cNvPr>
          <p:cNvSpPr>
            <a:spLocks noGrp="1"/>
          </p:cNvSpPr>
          <p:nvPr>
            <p:ph idx="1"/>
          </p:nvPr>
        </p:nvSpPr>
        <p:spPr>
          <a:xfrm>
            <a:off x="1484310" y="856527"/>
            <a:ext cx="10018713" cy="5486400"/>
          </a:xfrm>
        </p:spPr>
        <p:txBody>
          <a:bodyPr>
            <a:normAutofit/>
          </a:bodyPr>
          <a:lstStyle/>
          <a:p>
            <a:pPr marL="0" indent="0">
              <a:buNone/>
            </a:pPr>
            <a:r>
              <a:rPr lang="en-US" dirty="0"/>
              <a:t>   </a:t>
            </a:r>
            <a:r>
              <a:rPr lang="en-US" dirty="0">
                <a:latin typeface="Times New Roman" panose="02020603050405020304" pitchFamily="18" charset="0"/>
                <a:cs typeface="Times New Roman" panose="02020603050405020304" pitchFamily="18" charset="0"/>
              </a:rPr>
              <a:t>key Features:</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Temperature : Average temperature of the region.</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Humidity: Relative humidity recorded in the region.</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PM2.5 Concentration : Fine particulate matter levels.</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PM10 Concentration : Coarse particulate matter levels.</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NO2 Concentration : Nitrogen dioxide levels.</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SO2 Concentration : Sulfur dioxide levels.</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CO Concentration : Carbon monoxide levels.</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Proximity to Industrial Areas : Distance to the nearest industrial zone.</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Population Density : Number of people per square kilometer in the region</a:t>
            </a:r>
          </a:p>
          <a:p>
            <a:endParaRPr lang="en-US" dirty="0"/>
          </a:p>
        </p:txBody>
      </p:sp>
    </p:spTree>
    <p:extLst>
      <p:ext uri="{BB962C8B-B14F-4D97-AF65-F5344CB8AC3E}">
        <p14:creationId xmlns:p14="http://schemas.microsoft.com/office/powerpoint/2010/main" val="86623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17363-9AE4-D3AA-6ADD-32A705FDF248}"/>
              </a:ext>
            </a:extLst>
          </p:cNvPr>
          <p:cNvSpPr>
            <a:spLocks noGrp="1"/>
          </p:cNvSpPr>
          <p:nvPr>
            <p:ph type="title"/>
          </p:nvPr>
        </p:nvSpPr>
        <p:spPr>
          <a:xfrm>
            <a:off x="986598" y="638537"/>
            <a:ext cx="5645694" cy="532436"/>
          </a:xfrm>
        </p:spPr>
        <p:txBody>
          <a:bodyPr>
            <a:normAutofit/>
          </a:bodyPr>
          <a:lstStyle/>
          <a:p>
            <a:r>
              <a:rPr lang="en-US" sz="2400" dirty="0">
                <a:latin typeface="Times New Roman" panose="02020603050405020304" pitchFamily="18" charset="0"/>
                <a:cs typeface="Times New Roman" panose="02020603050405020304" pitchFamily="18" charset="0"/>
              </a:rPr>
              <a:t>Target variable: (</a:t>
            </a:r>
            <a:r>
              <a:rPr lang="en-US" sz="2400" i="0" dirty="0">
                <a:solidFill>
                  <a:srgbClr val="3C4043"/>
                </a:solidFill>
                <a:effectLst/>
                <a:latin typeface="Times New Roman" panose="02020603050405020304" pitchFamily="18" charset="0"/>
                <a:cs typeface="Times New Roman" panose="02020603050405020304" pitchFamily="18" charset="0"/>
              </a:rPr>
              <a:t>Air Quality Levels)</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34AB316-01B4-4AA4-4238-B976A667C5B0}"/>
              </a:ext>
            </a:extLst>
          </p:cNvPr>
          <p:cNvSpPr>
            <a:spLocks noGrp="1"/>
          </p:cNvSpPr>
          <p:nvPr>
            <p:ph idx="1"/>
          </p:nvPr>
        </p:nvSpPr>
        <p:spPr>
          <a:xfrm>
            <a:off x="1484310" y="1469986"/>
            <a:ext cx="10018713" cy="3090440"/>
          </a:xfrm>
        </p:spPr>
        <p:txBody>
          <a:bodyPr/>
          <a:lstStyle/>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Good: Clean air with low pollution levels.</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Moderate: Acceptable air quality but with some pollutants present.</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Poor: Noticeable pollution that may cause health issues for sensitive groups.</a:t>
            </a:r>
          </a:p>
          <a:p>
            <a:pPr algn="l" fontAlgn="base">
              <a:spcBef>
                <a:spcPts val="600"/>
              </a:spcBef>
              <a:spcAft>
                <a:spcPts val="600"/>
              </a:spcAft>
              <a:buFont typeface="Arial" panose="020B0604020202020204" pitchFamily="34" charset="0"/>
              <a:buChar char="•"/>
            </a:pPr>
            <a:r>
              <a:rPr lang="en-US" b="0" i="0" dirty="0">
                <a:solidFill>
                  <a:srgbClr val="3C4043"/>
                </a:solidFill>
                <a:effectLst/>
                <a:latin typeface="Times New Roman" panose="02020603050405020304" pitchFamily="18" charset="0"/>
                <a:cs typeface="Times New Roman" panose="02020603050405020304" pitchFamily="18" charset="0"/>
              </a:rPr>
              <a:t>Hazardous: Highly polluted air posing serious health risks to the population.</a:t>
            </a:r>
          </a:p>
          <a:p>
            <a:endParaRPr lang="en-US" dirty="0"/>
          </a:p>
        </p:txBody>
      </p:sp>
    </p:spTree>
    <p:extLst>
      <p:ext uri="{BB962C8B-B14F-4D97-AF65-F5344CB8AC3E}">
        <p14:creationId xmlns:p14="http://schemas.microsoft.com/office/powerpoint/2010/main" val="176050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697B7-0E99-4DD4-A47E-7CBE0CB151B1}"/>
              </a:ext>
            </a:extLst>
          </p:cNvPr>
          <p:cNvSpPr>
            <a:spLocks noGrp="1"/>
          </p:cNvSpPr>
          <p:nvPr>
            <p:ph type="title"/>
          </p:nvPr>
        </p:nvSpPr>
        <p:spPr>
          <a:xfrm>
            <a:off x="1484310" y="453735"/>
            <a:ext cx="4663928" cy="613065"/>
          </a:xfrm>
        </p:spPr>
        <p:txBody>
          <a:bodyPr>
            <a:normAutofit/>
          </a:bodyPr>
          <a:lstStyle/>
          <a:p>
            <a:r>
              <a:rPr lang="en-US" sz="2800" b="1" dirty="0">
                <a:latin typeface="Times New Roman" panose="02020603050405020304" pitchFamily="18" charset="0"/>
                <a:cs typeface="Times New Roman" panose="02020603050405020304" pitchFamily="18" charset="0"/>
              </a:rPr>
              <a:t>DATA PREPOROCESSING</a:t>
            </a:r>
          </a:p>
        </p:txBody>
      </p:sp>
      <p:sp>
        <p:nvSpPr>
          <p:cNvPr id="3" name="Content Placeholder 2">
            <a:extLst>
              <a:ext uri="{FF2B5EF4-FFF2-40B4-BE49-F238E27FC236}">
                <a16:creationId xmlns:a16="http://schemas.microsoft.com/office/drawing/2014/main" id="{F7F88D42-CF7D-7735-D054-F9E5655EB279}"/>
              </a:ext>
            </a:extLst>
          </p:cNvPr>
          <p:cNvSpPr>
            <a:spLocks noGrp="1"/>
          </p:cNvSpPr>
          <p:nvPr>
            <p:ph idx="1"/>
          </p:nvPr>
        </p:nvSpPr>
        <p:spPr>
          <a:xfrm>
            <a:off x="1484310" y="1288473"/>
            <a:ext cx="10018713" cy="4073236"/>
          </a:xfrm>
        </p:spPr>
        <p:txBody>
          <a:bodyPr>
            <a:normAutofit/>
          </a:bodyPr>
          <a:lstStyle/>
          <a:p>
            <a:r>
              <a:rPr lang="en-IN" b="1" dirty="0">
                <a:latin typeface="Times New Roman" panose="02020603050405020304" pitchFamily="18" charset="0"/>
                <a:cs typeface="Times New Roman" panose="02020603050405020304" pitchFamily="18" charset="0"/>
              </a:rPr>
              <a:t>Handling missing data</a:t>
            </a: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No null values were found on the dataset.</a:t>
            </a:r>
          </a:p>
          <a:p>
            <a:r>
              <a:rPr lang="en-IN" b="1" dirty="0">
                <a:latin typeface="Times New Roman" panose="02020603050405020304" pitchFamily="18" charset="0"/>
                <a:cs typeface="Times New Roman" panose="02020603050405020304" pitchFamily="18" charset="0"/>
              </a:rPr>
              <a:t>Encoding</a:t>
            </a: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Label Encoder</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Label Encoding is a technique used in data preprocessing to convert categorical variables into numerical values. This transformation is essential for machine learning models that require numerical input to perform calculations</a:t>
            </a:r>
            <a:r>
              <a:rPr lang="en-US"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Outlier treatment:</a:t>
            </a:r>
          </a:p>
          <a:p>
            <a:r>
              <a:rPr lang="en-US" b="1" dirty="0">
                <a:latin typeface="Times New Roman" panose="02020603050405020304" pitchFamily="18" charset="0"/>
                <a:cs typeface="Times New Roman" panose="02020603050405020304" pitchFamily="18" charset="0"/>
              </a:rPr>
              <a:t>Feature Engineering</a:t>
            </a:r>
            <a:r>
              <a:rPr lang="en-US" dirty="0"/>
              <a:t> :</a:t>
            </a: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1593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51B16E-48B6-8E2F-2F37-2BAF7F9F2B1D}"/>
              </a:ext>
            </a:extLst>
          </p:cNvPr>
          <p:cNvSpPr>
            <a:spLocks noGrp="1"/>
          </p:cNvSpPr>
          <p:nvPr>
            <p:ph idx="1"/>
          </p:nvPr>
        </p:nvSpPr>
        <p:spPr>
          <a:xfrm>
            <a:off x="1629783" y="384463"/>
            <a:ext cx="10018713" cy="6161809"/>
          </a:xfrm>
        </p:spPr>
        <p:txBody>
          <a:bodyPr>
            <a:normAutofit fontScale="92500" lnSpcReduction="20000"/>
          </a:bodyPr>
          <a:lstStyle/>
          <a:p>
            <a:endParaRPr lang="en-US" dirty="0"/>
          </a:p>
          <a:p>
            <a:pPr marL="0" indent="0">
              <a:buNone/>
            </a:pPr>
            <a:r>
              <a:rPr lang="en-US" sz="3000" b="1" dirty="0">
                <a:latin typeface="Times New Roman" panose="02020603050405020304" pitchFamily="18" charset="0"/>
                <a:cs typeface="Times New Roman" panose="02020603050405020304" pitchFamily="18" charset="0"/>
              </a:rPr>
              <a:t>EXPLORATORY DATA ANALYSIS</a:t>
            </a:r>
          </a:p>
          <a:p>
            <a:endParaRPr lang="en-US" dirty="0"/>
          </a:p>
          <a:p>
            <a:endParaRPr lang="en-US" dirty="0"/>
          </a:p>
          <a:p>
            <a:endParaRPr lang="en-US" dirty="0"/>
          </a:p>
          <a:p>
            <a:pPr marL="0" indent="0">
              <a:buNone/>
            </a:pPr>
            <a:endParaRPr lang="en-US" dirty="0"/>
          </a:p>
          <a:p>
            <a:endParaRPr lang="en-US" dirty="0"/>
          </a:p>
          <a:p>
            <a:pPr algn="l" fontAlgn="base">
              <a:spcBef>
                <a:spcPts val="1200"/>
              </a:spcBef>
              <a:spcAft>
                <a:spcPts val="300"/>
              </a:spcAft>
              <a:buFont typeface="Arial" panose="020B0604020202020204" pitchFamily="34" charset="0"/>
              <a:buChar char="•"/>
            </a:pPr>
            <a:endParaRPr lang="en-US" dirty="0"/>
          </a:p>
          <a:p>
            <a:pPr algn="l" fontAlgn="base">
              <a:spcBef>
                <a:spcPts val="1200"/>
              </a:spcBef>
              <a:spcAft>
                <a:spcPts val="300"/>
              </a:spcAft>
              <a:buFont typeface="Arial" panose="020B0604020202020204" pitchFamily="34" charset="0"/>
              <a:buChar char="•"/>
            </a:pPr>
            <a:endParaRPr lang="en-US" dirty="0"/>
          </a:p>
          <a:p>
            <a:pPr marL="0" indent="0" algn="l" fontAlgn="base">
              <a:spcBef>
                <a:spcPts val="1200"/>
              </a:spcBef>
              <a:spcAft>
                <a:spcPts val="300"/>
              </a:spcAft>
              <a:buNone/>
            </a:pPr>
            <a:r>
              <a:rPr lang="en-US" sz="2600" dirty="0">
                <a:latin typeface="Times New Roman" panose="02020603050405020304" pitchFamily="18" charset="0"/>
                <a:cs typeface="Times New Roman" panose="02020603050405020304" pitchFamily="18" charset="0"/>
              </a:rPr>
              <a:t>Findings : This  HISTOGRAM shows the frequency distribution of ‘NO2' values. The KDE line provides a smoothed estimate of the distribution, making it easier to see the underlying pattern.</a:t>
            </a:r>
            <a:r>
              <a:rPr lang="en-US" sz="2600" b="0" i="0" dirty="0">
                <a:solidFill>
                  <a:srgbClr val="3C4043"/>
                </a:solidFill>
                <a:effectLst/>
                <a:latin typeface="Times New Roman" panose="02020603050405020304" pitchFamily="18" charset="0"/>
                <a:cs typeface="Times New Roman" panose="02020603050405020304" pitchFamily="18" charset="0"/>
              </a:rPr>
              <a:t> </a:t>
            </a:r>
            <a:r>
              <a:rPr lang="en-US" sz="2600" b="0" i="0" dirty="0">
                <a:effectLst/>
                <a:latin typeface="Times New Roman" panose="02020603050405020304" pitchFamily="18" charset="0"/>
                <a:cs typeface="Times New Roman" panose="02020603050405020304" pitchFamily="18" charset="0"/>
              </a:rPr>
              <a:t>The NO2 levels follow a right-skewed distribution, The majority of NO2 values lie between 10 and 40 micrograms/m³.Very high levels (&gt;50) are uncommon, indicating pollution spikes.</a:t>
            </a:r>
          </a:p>
          <a:p>
            <a:endParaRPr lang="en-IN" sz="2600" dirty="0">
              <a:latin typeface="Times New Roman" panose="02020603050405020304" pitchFamily="18"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3985A548-42AB-3139-3CEB-9B0985931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0504" y="1293999"/>
            <a:ext cx="4810992" cy="2683738"/>
          </a:xfrm>
          <a:prstGeom prst="rect">
            <a:avLst/>
          </a:prstGeom>
        </p:spPr>
      </p:pic>
    </p:spTree>
    <p:extLst>
      <p:ext uri="{BB962C8B-B14F-4D97-AF65-F5344CB8AC3E}">
        <p14:creationId xmlns:p14="http://schemas.microsoft.com/office/powerpoint/2010/main" val="301691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E2C7-9FD7-E3CB-57D4-C217FCD39597}"/>
              </a:ext>
            </a:extLst>
          </p:cNvPr>
          <p:cNvSpPr>
            <a:spLocks noGrp="1"/>
          </p:cNvSpPr>
          <p:nvPr>
            <p:ph type="title"/>
          </p:nvPr>
        </p:nvSpPr>
        <p:spPr>
          <a:xfrm>
            <a:off x="1484312" y="706583"/>
            <a:ext cx="3835834" cy="727363"/>
          </a:xfrm>
        </p:spPr>
        <p:txBody>
          <a:bodyPr>
            <a:normAutofit/>
          </a:bodyPr>
          <a:lstStyle/>
          <a:p>
            <a:r>
              <a:rPr lang="en-US" sz="2800" b="1" dirty="0">
                <a:latin typeface="Times New Roman" panose="02020603050405020304" pitchFamily="18" charset="0"/>
                <a:cs typeface="Times New Roman" panose="02020603050405020304" pitchFamily="18" charset="0"/>
              </a:rPr>
              <a:t>MODEL BUILDING</a:t>
            </a:r>
          </a:p>
        </p:txBody>
      </p:sp>
      <p:sp>
        <p:nvSpPr>
          <p:cNvPr id="3" name="Content Placeholder 2">
            <a:extLst>
              <a:ext uri="{FF2B5EF4-FFF2-40B4-BE49-F238E27FC236}">
                <a16:creationId xmlns:a16="http://schemas.microsoft.com/office/drawing/2014/main" id="{05B305A3-291B-E622-808A-F3834339B8EC}"/>
              </a:ext>
            </a:extLst>
          </p:cNvPr>
          <p:cNvSpPr>
            <a:spLocks noGrp="1"/>
          </p:cNvSpPr>
          <p:nvPr>
            <p:ph idx="1"/>
          </p:nvPr>
        </p:nvSpPr>
        <p:spPr>
          <a:xfrm>
            <a:off x="1484312" y="1662545"/>
            <a:ext cx="10018711" cy="40005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Best model : Random Forest Classifier</a:t>
            </a:r>
          </a:p>
          <a:p>
            <a:pPr marL="0" indent="0">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Random Forest Classifier</a:t>
            </a:r>
            <a:r>
              <a:rPr lang="en-US" dirty="0">
                <a:latin typeface="Times New Roman" panose="02020603050405020304" pitchFamily="18" charset="0"/>
                <a:cs typeface="Times New Roman" panose="02020603050405020304" pitchFamily="18" charset="0"/>
              </a:rPr>
              <a:t> is a powerful </a:t>
            </a:r>
            <a:r>
              <a:rPr lang="en-US" b="1" dirty="0">
                <a:latin typeface="Times New Roman" panose="02020603050405020304" pitchFamily="18" charset="0"/>
                <a:cs typeface="Times New Roman" panose="02020603050405020304" pitchFamily="18" charset="0"/>
              </a:rPr>
              <a:t>ensemble learning</a:t>
            </a:r>
            <a:r>
              <a:rPr lang="en-US" dirty="0">
                <a:latin typeface="Times New Roman" panose="02020603050405020304" pitchFamily="18" charset="0"/>
                <a:cs typeface="Times New Roman" panose="02020603050405020304" pitchFamily="18" charset="0"/>
              </a:rPr>
              <a:t> algorithm used for classification tasks. It operates by constructing multiple </a:t>
            </a:r>
            <a:r>
              <a:rPr lang="en-US" b="1" dirty="0">
                <a:latin typeface="Times New Roman" panose="02020603050405020304" pitchFamily="18" charset="0"/>
                <a:cs typeface="Times New Roman" panose="02020603050405020304" pitchFamily="18" charset="0"/>
              </a:rPr>
              <a:t>decision trees</a:t>
            </a:r>
            <a:r>
              <a:rPr lang="en-US" dirty="0">
                <a:latin typeface="Times New Roman" panose="02020603050405020304" pitchFamily="18" charset="0"/>
                <a:cs typeface="Times New Roman" panose="02020603050405020304" pitchFamily="18" charset="0"/>
              </a:rPr>
              <a:t> during training and outputs the </a:t>
            </a:r>
            <a:r>
              <a:rPr lang="en-US" b="1" dirty="0">
                <a:latin typeface="Times New Roman" panose="02020603050405020304" pitchFamily="18" charset="0"/>
                <a:cs typeface="Times New Roman" panose="02020603050405020304" pitchFamily="18" charset="0"/>
              </a:rPr>
              <a:t>mode</a:t>
            </a:r>
            <a:r>
              <a:rPr lang="en-US" dirty="0">
                <a:latin typeface="Times New Roman" panose="02020603050405020304" pitchFamily="18" charset="0"/>
                <a:cs typeface="Times New Roman" panose="02020603050405020304" pitchFamily="18" charset="0"/>
              </a:rPr>
              <a:t> (majority vote) of their predictions for classification tasks.</a:t>
            </a:r>
          </a:p>
          <a:p>
            <a:pPr marL="0" indent="0">
              <a:buNone/>
            </a:pPr>
            <a:r>
              <a:rPr lang="en-US" dirty="0">
                <a:latin typeface="Times New Roman" panose="02020603050405020304" pitchFamily="18" charset="0"/>
                <a:cs typeface="Times New Roman" panose="02020603050405020304" pitchFamily="18" charset="0"/>
              </a:rPr>
              <a:t>In Air quality prediction the model  achieved an impressive accuracy score of 0.944.</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532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632</TotalTime>
  <Words>768</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Corbel</vt:lpstr>
      <vt:lpstr>Inter</vt:lpstr>
      <vt:lpstr>Times New Roman</vt:lpstr>
      <vt:lpstr>Parallax</vt:lpstr>
      <vt:lpstr>          Air Quality and Pollution    Assessment </vt:lpstr>
      <vt:lpstr>TABLE OF CONTENTS</vt:lpstr>
      <vt:lpstr>INTRODUCTION</vt:lpstr>
      <vt:lpstr>DATA OVERVIEW</vt:lpstr>
      <vt:lpstr>COLUMNS</vt:lpstr>
      <vt:lpstr>Target variable: (Air Quality Levels)</vt:lpstr>
      <vt:lpstr>DATA PREPOROCESSING</vt:lpstr>
      <vt:lpstr>PowerPoint Presentation</vt:lpstr>
      <vt:lpstr>MODEL BUILDING</vt:lpstr>
      <vt:lpstr>MODEL VALIDATION</vt:lpstr>
      <vt:lpstr>FUTURE WORK</vt:lpstr>
      <vt:lpstr>MODEL EVALUATION</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fiba k</dc:creator>
  <cp:lastModifiedBy>fiba k</cp:lastModifiedBy>
  <cp:revision>2</cp:revision>
  <dcterms:created xsi:type="dcterms:W3CDTF">2025-01-26T06:28:01Z</dcterms:created>
  <dcterms:modified xsi:type="dcterms:W3CDTF">2025-02-28T07:33:20Z</dcterms:modified>
</cp:coreProperties>
</file>