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59" r:id="rId4"/>
    <p:sldId id="265" r:id="rId5"/>
    <p:sldId id="269" r:id="rId6"/>
    <p:sldId id="267" r:id="rId7"/>
    <p:sldId id="268" r:id="rId8"/>
    <p:sldId id="266" r:id="rId9"/>
    <p:sldId id="257" r:id="rId10"/>
    <p:sldId id="258" r:id="rId11"/>
    <p:sldId id="263" r:id="rId12"/>
    <p:sldId id="262" r:id="rId13"/>
    <p:sldId id="260" r:id="rId14"/>
    <p:sldId id="261" r:id="rId15"/>
  </p:sldIdLst>
  <p:sldSz cx="12192000" cy="6858000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orient="horz" pos="1389" userDrawn="1">
          <p15:clr>
            <a:srgbClr val="A4A3A4"/>
          </p15:clr>
        </p15:guide>
        <p15:guide id="3" orient="horz" pos="383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3727" userDrawn="1">
          <p15:clr>
            <a:srgbClr val="A4A3A4"/>
          </p15:clr>
        </p15:guide>
        <p15:guide id="7" pos="3953" userDrawn="1">
          <p15:clr>
            <a:srgbClr val="A4A3A4"/>
          </p15:clr>
        </p15:guide>
        <p15:guide id="8" pos="4861" userDrawn="1">
          <p15:clr>
            <a:srgbClr val="A4A3A4"/>
          </p15:clr>
        </p15:guide>
        <p15:guide id="9" pos="5065" userDrawn="1">
          <p15:clr>
            <a:srgbClr val="A4A3A4"/>
          </p15:clr>
        </p15:guide>
        <p15:guide id="10" pos="7106" userDrawn="1">
          <p15:clr>
            <a:srgbClr val="A4A3A4"/>
          </p15:clr>
        </p15:guide>
        <p15:guide id="11" pos="2819" userDrawn="1">
          <p15:clr>
            <a:srgbClr val="A4A3A4"/>
          </p15:clr>
        </p15:guide>
        <p15:guide id="12" pos="2615" userDrawn="1">
          <p15:clr>
            <a:srgbClr val="A4A3A4"/>
          </p15:clr>
        </p15:guide>
        <p15:guide id="13" pos="574" userDrawn="1">
          <p15:clr>
            <a:srgbClr val="A4A3A4"/>
          </p15:clr>
        </p15:guide>
        <p15:guide id="14" orient="horz" pos="799" userDrawn="1">
          <p15:clr>
            <a:srgbClr val="A4A3A4"/>
          </p15:clr>
        </p15:guide>
        <p15:guide id="15" orient="horz" pos="4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58" autoAdjust="0"/>
    <p:restoredTop sz="96327"/>
  </p:normalViewPr>
  <p:slideViewPr>
    <p:cSldViewPr snapToObjects="1">
      <p:cViewPr varScale="1">
        <p:scale>
          <a:sx n="128" d="100"/>
          <a:sy n="128" d="100"/>
        </p:scale>
        <p:origin x="424" y="176"/>
      </p:cViewPr>
      <p:guideLst>
        <p:guide orient="horz" pos="709"/>
        <p:guide orient="horz" pos="1389"/>
        <p:guide orient="horz" pos="3838"/>
        <p:guide pos="3840"/>
        <p:guide pos="3727"/>
        <p:guide pos="3953"/>
        <p:guide pos="4861"/>
        <p:guide pos="5065"/>
        <p:guide pos="7106"/>
        <p:guide pos="2819"/>
        <p:guide pos="2615"/>
        <p:guide pos="574"/>
        <p:guide orient="horz" pos="799"/>
        <p:guide orient="horz" pos="41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CH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975" y="652463"/>
            <a:ext cx="5786438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54E7F490-E965-9B42-AE49-DA4BC6E663B1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843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225" y="1989138"/>
            <a:ext cx="10369550" cy="12954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429000"/>
            <a:ext cx="10369550" cy="1752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B00D-2B0B-4FA2-A258-E1F4E7D9041F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9FCC3B"/>
          </p15:clr>
        </p15:guide>
        <p15:guide id="2" orient="horz" pos="2160" userDrawn="1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white">
          <a:xfrm>
            <a:off x="0" y="1125538"/>
            <a:ext cx="12192000" cy="5732462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11BC-6152-4315-B33F-C80A8FBDF65E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5005388" cy="388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91040" y="2205039"/>
            <a:ext cx="5005388" cy="388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506E3A2-04B2-4DD3-AAA1-A42AE5838B79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A807-0C67-4BAF-BFE8-143988B7864A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2089" y="188912"/>
            <a:ext cx="11807824" cy="64801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82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1" userDrawn="1">
          <p15:clr>
            <a:srgbClr val="9FCC3B"/>
          </p15:clr>
        </p15:guide>
        <p15:guide id="2" pos="7559" userDrawn="1">
          <p15:clr>
            <a:srgbClr val="9FCC3B"/>
          </p15:clr>
        </p15:guide>
        <p15:guide id="3" orient="horz" pos="119" userDrawn="1">
          <p15:clr>
            <a:srgbClr val="9FCC3B"/>
          </p15:clr>
        </p15:guide>
        <p15:guide id="4" orient="horz" pos="4201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531-9C51-4B7E-993F-41DB8F023600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NUL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 descr="uzh_logo_e_pos_grau_1mm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4" y="142875"/>
            <a:ext cx="2027238" cy="6842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1225" y="1268414"/>
            <a:ext cx="10369550" cy="79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2205039"/>
            <a:ext cx="10369550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Mastertextformat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A456F339-3D89-431B-B52C-DECFFB55CC5F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 dirty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15875">
            <a:solidFill>
              <a:srgbClr val="A3ADB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700" dirty="0"/>
          </a:p>
        </p:txBody>
      </p:sp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sz="1400" b="1" dirty="0"/>
              <a:t>University Division/Office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4" r:id="rId5"/>
    <p:sldLayoutId id="2147483658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A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000" indent="-34200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1026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368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710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4" userDrawn="1">
          <p15:clr>
            <a:srgbClr val="F26B43"/>
          </p15:clr>
        </p15:guide>
        <p15:guide id="2" pos="7106" userDrawn="1">
          <p15:clr>
            <a:srgbClr val="F26B43"/>
          </p15:clr>
        </p15:guide>
        <p15:guide id="3" orient="horz" pos="1389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953" userDrawn="1">
          <p15:clr>
            <a:srgbClr val="5ACBF0"/>
          </p15:clr>
        </p15:guide>
        <p15:guide id="8" pos="3727" userDrawn="1">
          <p15:clr>
            <a:srgbClr val="5ACBF0"/>
          </p15:clr>
        </p15:guide>
        <p15:guide id="9" pos="2615" userDrawn="1">
          <p15:clr>
            <a:srgbClr val="5ACBF0"/>
          </p15:clr>
        </p15:guide>
        <p15:guide id="10" pos="2819" userDrawn="1">
          <p15:clr>
            <a:srgbClr val="5ACBF0"/>
          </p15:clr>
        </p15:guide>
        <p15:guide id="11" pos="4861" userDrawn="1">
          <p15:clr>
            <a:srgbClr val="5ACBF0"/>
          </p15:clr>
        </p15:guide>
        <p15:guide id="12" pos="5065" userDrawn="1">
          <p15:clr>
            <a:srgbClr val="5ACBF0"/>
          </p15:clr>
        </p15:guide>
        <p15:guide id="13" orient="horz" pos="709" userDrawn="1">
          <p15:clr>
            <a:srgbClr val="F26B43"/>
          </p15:clr>
        </p15:guide>
        <p15:guide id="1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zh.ch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zh.ch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Intermediate Python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 </a:t>
            </a:r>
          </a:p>
          <a:p>
            <a:r>
              <a:rPr lang="en-US" dirty="0"/>
              <a:t>David </a:t>
            </a:r>
            <a:r>
              <a:rPr lang="en-US" dirty="0" err="1"/>
              <a:t>Pinezech</a:t>
            </a:r>
            <a:r>
              <a:rPr lang="en-US" dirty="0"/>
              <a:t> &amp; Philipp </a:t>
            </a:r>
            <a:r>
              <a:rPr lang="en-US" dirty="0" err="1"/>
              <a:t>Gloor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E1CB8E92-5CDB-4A76-B5E4-CA699B405A0A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dirty="0"/>
              <a:t>Intermediate Python Course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title of this slide can take up two lines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gravida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, dolor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non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ac nisi </a:t>
            </a:r>
            <a:r>
              <a:rPr lang="en-US" dirty="0" err="1"/>
              <a:t>tellus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nisi, vitae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Nam dui </a:t>
            </a:r>
            <a:r>
              <a:rPr lang="en-US" dirty="0" err="1"/>
              <a:t>lectus</a:t>
            </a:r>
            <a:r>
              <a:rPr lang="en-US" dirty="0"/>
              <a:t>, </a:t>
            </a:r>
            <a:r>
              <a:rPr lang="en-US" dirty="0" err="1"/>
              <a:t>adipiscing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id, </a:t>
            </a:r>
            <a:r>
              <a:rPr lang="en-US" dirty="0" err="1"/>
              <a:t>luctus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Nunc a ante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,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dictum </a:t>
            </a:r>
            <a:r>
              <a:rPr lang="en-US" dirty="0" err="1"/>
              <a:t>viverra</a:t>
            </a:r>
            <a:r>
              <a:rPr lang="en-US" dirty="0"/>
              <a:t>, lacus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ligula, a cursus libero ligula ac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</a:t>
            </a:r>
            <a:r>
              <a:rPr lang="en-US" dirty="0" err="1"/>
              <a:t>lacinia</a:t>
            </a:r>
            <a:r>
              <a:rPr lang="en-US" dirty="0"/>
              <a:t> at convallis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at dolor.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, at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ipsum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libero.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www.uzh.ch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1D81E500-A2F9-407D-9E7F-73040C1980EF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title of this slide can take up two lines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gravida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, dolor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non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ac nisi </a:t>
            </a:r>
            <a:r>
              <a:rPr lang="en-US" dirty="0" err="1"/>
              <a:t>tellus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nisi, vitae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Nam dui </a:t>
            </a:r>
            <a:r>
              <a:rPr lang="en-US" dirty="0" err="1"/>
              <a:t>lectus</a:t>
            </a:r>
            <a:r>
              <a:rPr lang="en-US" dirty="0"/>
              <a:t>, </a:t>
            </a:r>
            <a:r>
              <a:rPr lang="en-US" dirty="0" err="1"/>
              <a:t>adipiscing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id, </a:t>
            </a:r>
            <a:r>
              <a:rPr lang="en-US" dirty="0" err="1"/>
              <a:t>luctus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Nunc a ante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www.uzh.ch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7FFEC2D4-A24C-4EA1-A962-9B9AE660971B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40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356872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Kernfarben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FD300DDF-FC8A-470D-BCC4-740AADE217E8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de-CH" dirty="0" err="1"/>
              <a:t>UZH</a:t>
            </a:r>
            <a:r>
              <a:rPr lang="de-CH" dirty="0"/>
              <a:t>-Farbpalette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1548151" y="2628528"/>
            <a:ext cx="1206260" cy="360040"/>
          </a:xfrm>
          <a:prstGeom prst="rect">
            <a:avLst/>
          </a:prstGeom>
          <a:solidFill>
            <a:srgbClr val="0028A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1548151" y="3348608"/>
            <a:ext cx="1206260" cy="360040"/>
          </a:xfrm>
          <a:prstGeom prst="rect">
            <a:avLst/>
          </a:prstGeom>
          <a:solidFill>
            <a:srgbClr val="3353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1545083" y="4797152"/>
            <a:ext cx="1209328" cy="360040"/>
          </a:xfrm>
          <a:prstGeom prst="rect">
            <a:avLst/>
          </a:prstGeom>
          <a:solidFill>
            <a:srgbClr val="99A9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725225" y="2138954"/>
            <a:ext cx="6210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Blau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80015" y="2543505"/>
            <a:ext cx="57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100%</a:t>
            </a:r>
          </a:p>
        </p:txBody>
      </p:sp>
      <p:sp>
        <p:nvSpPr>
          <p:cNvPr id="30" name="Rechteck 29"/>
          <p:cNvSpPr/>
          <p:nvPr/>
        </p:nvSpPr>
        <p:spPr bwMode="auto">
          <a:xfrm>
            <a:off x="1548151" y="4068688"/>
            <a:ext cx="1206260" cy="360040"/>
          </a:xfrm>
          <a:prstGeom prst="rect">
            <a:avLst/>
          </a:prstGeom>
          <a:solidFill>
            <a:srgbClr val="667EC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33" name="Rechteck 32"/>
          <p:cNvSpPr/>
          <p:nvPr/>
        </p:nvSpPr>
        <p:spPr bwMode="auto">
          <a:xfrm>
            <a:off x="1545083" y="5517232"/>
            <a:ext cx="1209328" cy="360040"/>
          </a:xfrm>
          <a:prstGeom prst="rect">
            <a:avLst/>
          </a:prstGeom>
          <a:solidFill>
            <a:srgbClr val="CCD4E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882203" y="3263585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80%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880014" y="3983665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60%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880014" y="4786786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40%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880014" y="5506866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20%</a:t>
            </a:r>
          </a:p>
        </p:txBody>
      </p:sp>
      <p:sp>
        <p:nvSpPr>
          <p:cNvPr id="40" name="Rechteck 39"/>
          <p:cNvSpPr/>
          <p:nvPr/>
        </p:nvSpPr>
        <p:spPr>
          <a:xfrm>
            <a:off x="1649336" y="2984746"/>
            <a:ext cx="9617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0R</a:t>
            </a:r>
            <a:r>
              <a:rPr lang="en-US" sz="1000" dirty="0"/>
              <a:t> </a:t>
            </a:r>
            <a:r>
              <a:rPr lang="en-US" sz="1000" dirty="0" err="1"/>
              <a:t>40G</a:t>
            </a:r>
            <a:r>
              <a:rPr lang="en-US" sz="1000" dirty="0"/>
              <a:t> </a:t>
            </a:r>
            <a:r>
              <a:rPr lang="en-US" sz="1000" dirty="0" err="1"/>
              <a:t>165B</a:t>
            </a:r>
            <a:endParaRPr lang="en-US" sz="1000" dirty="0"/>
          </a:p>
        </p:txBody>
      </p:sp>
      <p:sp>
        <p:nvSpPr>
          <p:cNvPr id="41" name="Rechteck 40"/>
          <p:cNvSpPr/>
          <p:nvPr/>
        </p:nvSpPr>
        <p:spPr>
          <a:xfrm>
            <a:off x="1649335" y="3717033"/>
            <a:ext cx="1033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51R</a:t>
            </a:r>
            <a:r>
              <a:rPr lang="en-US" sz="1000" dirty="0"/>
              <a:t> </a:t>
            </a:r>
            <a:r>
              <a:rPr lang="en-US" sz="1000" dirty="0" err="1"/>
              <a:t>83G</a:t>
            </a:r>
            <a:r>
              <a:rPr lang="en-US" sz="1000" dirty="0"/>
              <a:t> </a:t>
            </a:r>
            <a:r>
              <a:rPr lang="en-US" sz="1000" dirty="0" err="1"/>
              <a:t>183B</a:t>
            </a:r>
            <a:endParaRPr lang="en-US" sz="1000" dirty="0"/>
          </a:p>
        </p:txBody>
      </p:sp>
      <p:sp>
        <p:nvSpPr>
          <p:cNvPr id="42" name="Rechteck 41"/>
          <p:cNvSpPr/>
          <p:nvPr/>
        </p:nvSpPr>
        <p:spPr>
          <a:xfrm>
            <a:off x="1566776" y="4445219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102R</a:t>
            </a:r>
            <a:r>
              <a:rPr lang="en-US" sz="1000" dirty="0"/>
              <a:t> </a:t>
            </a:r>
            <a:r>
              <a:rPr lang="en-US" sz="1000" dirty="0" err="1"/>
              <a:t>126G</a:t>
            </a:r>
            <a:r>
              <a:rPr lang="en-US" sz="1000" dirty="0"/>
              <a:t> </a:t>
            </a:r>
            <a:r>
              <a:rPr lang="en-US" sz="1000" dirty="0" err="1"/>
              <a:t>201B</a:t>
            </a:r>
            <a:endParaRPr lang="en-US" sz="1000" dirty="0"/>
          </a:p>
        </p:txBody>
      </p:sp>
      <p:sp>
        <p:nvSpPr>
          <p:cNvPr id="43" name="Rechteck 42"/>
          <p:cNvSpPr/>
          <p:nvPr/>
        </p:nvSpPr>
        <p:spPr>
          <a:xfrm>
            <a:off x="1548152" y="5173549"/>
            <a:ext cx="12113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153R</a:t>
            </a:r>
            <a:r>
              <a:rPr lang="en-US" sz="1000" dirty="0"/>
              <a:t> </a:t>
            </a:r>
            <a:r>
              <a:rPr lang="en-US" sz="1000" dirty="0" err="1"/>
              <a:t>169G</a:t>
            </a:r>
            <a:r>
              <a:rPr lang="en-US" sz="1000" dirty="0"/>
              <a:t> </a:t>
            </a:r>
            <a:r>
              <a:rPr lang="en-US" sz="1000" dirty="0" err="1"/>
              <a:t>219B</a:t>
            </a:r>
            <a:endParaRPr lang="en-US" sz="1000" dirty="0"/>
          </a:p>
        </p:txBody>
      </p:sp>
      <p:sp>
        <p:nvSpPr>
          <p:cNvPr id="44" name="Rechteck 43"/>
          <p:cNvSpPr/>
          <p:nvPr/>
        </p:nvSpPr>
        <p:spPr>
          <a:xfrm>
            <a:off x="1566776" y="5877273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204R</a:t>
            </a:r>
            <a:r>
              <a:rPr lang="en-US" sz="1000" dirty="0"/>
              <a:t> </a:t>
            </a:r>
            <a:r>
              <a:rPr lang="en-US" sz="1000" dirty="0" err="1"/>
              <a:t>212G</a:t>
            </a:r>
            <a:r>
              <a:rPr lang="en-US" sz="1000" dirty="0"/>
              <a:t> </a:t>
            </a:r>
            <a:r>
              <a:rPr lang="en-US" sz="1000" dirty="0" err="1"/>
              <a:t>237B</a:t>
            </a:r>
            <a:endParaRPr lang="en-US" sz="1000" dirty="0"/>
          </a:p>
        </p:txBody>
      </p:sp>
      <p:sp>
        <p:nvSpPr>
          <p:cNvPr id="48" name="Rechteck 47"/>
          <p:cNvSpPr/>
          <p:nvPr/>
        </p:nvSpPr>
        <p:spPr bwMode="auto">
          <a:xfrm>
            <a:off x="3199256" y="2622431"/>
            <a:ext cx="1206260" cy="360040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199256" y="3342511"/>
            <a:ext cx="1206260" cy="360040"/>
          </a:xfrm>
          <a:prstGeom prst="rect">
            <a:avLst/>
          </a:prstGeom>
          <a:solidFill>
            <a:srgbClr val="B5BDC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50" name="Rechteck 49"/>
          <p:cNvSpPr/>
          <p:nvPr/>
        </p:nvSpPr>
        <p:spPr bwMode="auto">
          <a:xfrm>
            <a:off x="3196188" y="4791055"/>
            <a:ext cx="1209328" cy="360040"/>
          </a:xfrm>
          <a:prstGeom prst="rect">
            <a:avLst/>
          </a:prstGeom>
          <a:solidFill>
            <a:srgbClr val="DADEE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3376330" y="2132857"/>
            <a:ext cx="6693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Grau</a:t>
            </a:r>
            <a:endParaRPr lang="en-US" dirty="0"/>
          </a:p>
        </p:txBody>
      </p:sp>
      <p:sp>
        <p:nvSpPr>
          <p:cNvPr id="52" name="Rechteck 51"/>
          <p:cNvSpPr/>
          <p:nvPr/>
        </p:nvSpPr>
        <p:spPr bwMode="auto">
          <a:xfrm>
            <a:off x="3199256" y="4062591"/>
            <a:ext cx="1206260" cy="360040"/>
          </a:xfrm>
          <a:prstGeom prst="rect">
            <a:avLst/>
          </a:prstGeom>
          <a:solidFill>
            <a:srgbClr val="C8CE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53" name="Rechteck 52"/>
          <p:cNvSpPr/>
          <p:nvPr/>
        </p:nvSpPr>
        <p:spPr bwMode="auto">
          <a:xfrm>
            <a:off x="3196188" y="5511135"/>
            <a:ext cx="1209328" cy="360040"/>
          </a:xfrm>
          <a:prstGeom prst="rect">
            <a:avLst/>
          </a:prstGeom>
          <a:solidFill>
            <a:srgbClr val="EDEF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3186459" y="2978649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163R</a:t>
            </a:r>
            <a:r>
              <a:rPr lang="en-US" sz="1000" dirty="0"/>
              <a:t> </a:t>
            </a:r>
            <a:r>
              <a:rPr lang="en-US" sz="1000" dirty="0" err="1"/>
              <a:t>173G</a:t>
            </a:r>
            <a:r>
              <a:rPr lang="en-US" sz="1000" dirty="0"/>
              <a:t> </a:t>
            </a:r>
            <a:r>
              <a:rPr lang="en-US" sz="1000" dirty="0" err="1"/>
              <a:t>183B</a:t>
            </a:r>
            <a:endParaRPr lang="en-US" sz="1000" dirty="0"/>
          </a:p>
        </p:txBody>
      </p:sp>
      <p:sp>
        <p:nvSpPr>
          <p:cNvPr id="55" name="Rechteck 54"/>
          <p:cNvSpPr/>
          <p:nvPr/>
        </p:nvSpPr>
        <p:spPr>
          <a:xfrm>
            <a:off x="3258468" y="3710936"/>
            <a:ext cx="11673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181R</a:t>
            </a:r>
            <a:r>
              <a:rPr lang="en-US" sz="1000" dirty="0"/>
              <a:t> </a:t>
            </a:r>
            <a:r>
              <a:rPr lang="en-US" sz="1000" dirty="0" err="1"/>
              <a:t>189G</a:t>
            </a:r>
            <a:r>
              <a:rPr lang="en-US" sz="1000" dirty="0"/>
              <a:t> </a:t>
            </a:r>
            <a:r>
              <a:rPr lang="en-US" sz="1000" dirty="0" err="1"/>
              <a:t>197B</a:t>
            </a:r>
            <a:endParaRPr lang="en-US" sz="1000" dirty="0"/>
          </a:p>
        </p:txBody>
      </p:sp>
      <p:sp>
        <p:nvSpPr>
          <p:cNvPr id="56" name="Rechteck 55"/>
          <p:cNvSpPr/>
          <p:nvPr/>
        </p:nvSpPr>
        <p:spPr>
          <a:xfrm>
            <a:off x="3217881" y="443912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200R</a:t>
            </a:r>
            <a:r>
              <a:rPr lang="en-US" sz="1000" dirty="0"/>
              <a:t> </a:t>
            </a:r>
            <a:r>
              <a:rPr lang="en-US" sz="1000" dirty="0" err="1"/>
              <a:t>206G</a:t>
            </a:r>
            <a:r>
              <a:rPr lang="en-US" sz="1000" dirty="0"/>
              <a:t> </a:t>
            </a:r>
            <a:r>
              <a:rPr lang="en-US" sz="1000" dirty="0" err="1"/>
              <a:t>212B</a:t>
            </a:r>
            <a:endParaRPr lang="en-US" sz="1000" dirty="0"/>
          </a:p>
        </p:txBody>
      </p:sp>
      <p:sp>
        <p:nvSpPr>
          <p:cNvPr id="57" name="Rechteck 56"/>
          <p:cNvSpPr/>
          <p:nvPr/>
        </p:nvSpPr>
        <p:spPr>
          <a:xfrm>
            <a:off x="3234885" y="516745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218R</a:t>
            </a:r>
            <a:r>
              <a:rPr lang="en-US" sz="1000" dirty="0"/>
              <a:t> </a:t>
            </a:r>
            <a:r>
              <a:rPr lang="en-US" sz="1000" dirty="0" err="1"/>
              <a:t>222G</a:t>
            </a:r>
            <a:r>
              <a:rPr lang="en-US" sz="1000" dirty="0"/>
              <a:t> </a:t>
            </a:r>
            <a:r>
              <a:rPr lang="en-US" sz="1000" dirty="0" err="1"/>
              <a:t>226B</a:t>
            </a:r>
            <a:endParaRPr lang="en-US" sz="1000" dirty="0"/>
          </a:p>
        </p:txBody>
      </p:sp>
      <p:sp>
        <p:nvSpPr>
          <p:cNvPr id="58" name="Rechteck 57"/>
          <p:cNvSpPr/>
          <p:nvPr/>
        </p:nvSpPr>
        <p:spPr>
          <a:xfrm>
            <a:off x="3217881" y="5871176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237R</a:t>
            </a:r>
            <a:r>
              <a:rPr lang="en-US" sz="1000" dirty="0"/>
              <a:t> </a:t>
            </a:r>
            <a:r>
              <a:rPr lang="en-US" sz="1000" dirty="0" err="1"/>
              <a:t>239G</a:t>
            </a:r>
            <a:r>
              <a:rPr lang="en-US" sz="1000" dirty="0"/>
              <a:t> </a:t>
            </a:r>
            <a:r>
              <a:rPr lang="en-US" sz="1000" dirty="0" err="1"/>
              <a:t>241B</a:t>
            </a:r>
            <a:endParaRPr lang="en-US" sz="1000" dirty="0"/>
          </a:p>
        </p:txBody>
      </p:sp>
      <p:sp>
        <p:nvSpPr>
          <p:cNvPr id="70" name="Rechteck 69"/>
          <p:cNvSpPr/>
          <p:nvPr/>
        </p:nvSpPr>
        <p:spPr bwMode="auto">
          <a:xfrm>
            <a:off x="4845711" y="2622431"/>
            <a:ext cx="1206260" cy="360040"/>
          </a:xfrm>
          <a:prstGeom prst="rect">
            <a:avLst/>
          </a:prstGeom>
          <a:solidFill>
            <a:srgbClr val="DC602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71" name="Rechteck 70"/>
          <p:cNvSpPr/>
          <p:nvPr/>
        </p:nvSpPr>
        <p:spPr bwMode="auto">
          <a:xfrm>
            <a:off x="4845711" y="3342511"/>
            <a:ext cx="1206260" cy="360040"/>
          </a:xfrm>
          <a:prstGeom prst="rect">
            <a:avLst/>
          </a:prstGeom>
          <a:solidFill>
            <a:srgbClr val="E380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72" name="Rechteck 71"/>
          <p:cNvSpPr/>
          <p:nvPr/>
        </p:nvSpPr>
        <p:spPr bwMode="auto">
          <a:xfrm>
            <a:off x="4842643" y="4791055"/>
            <a:ext cx="1209328" cy="360040"/>
          </a:xfrm>
          <a:prstGeom prst="rect">
            <a:avLst/>
          </a:prstGeom>
          <a:solidFill>
            <a:srgbClr val="F1BFA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4914652" y="2132857"/>
            <a:ext cx="102050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Ockerrot</a:t>
            </a:r>
            <a:endParaRPr lang="en-US" dirty="0"/>
          </a:p>
        </p:txBody>
      </p:sp>
      <p:sp>
        <p:nvSpPr>
          <p:cNvPr id="74" name="Rechteck 73"/>
          <p:cNvSpPr/>
          <p:nvPr/>
        </p:nvSpPr>
        <p:spPr bwMode="auto">
          <a:xfrm>
            <a:off x="4845711" y="4062591"/>
            <a:ext cx="1206260" cy="360040"/>
          </a:xfrm>
          <a:prstGeom prst="rect">
            <a:avLst/>
          </a:prstGeom>
          <a:solidFill>
            <a:srgbClr val="EAA0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75" name="Rechteck 74"/>
          <p:cNvSpPr/>
          <p:nvPr/>
        </p:nvSpPr>
        <p:spPr bwMode="auto">
          <a:xfrm>
            <a:off x="4842643" y="5511135"/>
            <a:ext cx="1209328" cy="360040"/>
          </a:xfrm>
          <a:prstGeom prst="rect">
            <a:avLst/>
          </a:prstGeom>
          <a:solidFill>
            <a:srgbClr val="F8DF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4946895" y="2978649"/>
            <a:ext cx="1033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220R</a:t>
            </a:r>
            <a:r>
              <a:rPr lang="en-US" sz="1000" dirty="0"/>
              <a:t> </a:t>
            </a:r>
            <a:r>
              <a:rPr lang="en-US" sz="1000" dirty="0" err="1"/>
              <a:t>96G</a:t>
            </a:r>
            <a:r>
              <a:rPr lang="en-US" sz="1000" dirty="0"/>
              <a:t> </a:t>
            </a:r>
            <a:r>
              <a:rPr lang="en-US" sz="1000" dirty="0" err="1"/>
              <a:t>39B</a:t>
            </a:r>
            <a:endParaRPr lang="en-US" sz="1000" dirty="0"/>
          </a:p>
        </p:txBody>
      </p:sp>
      <p:sp>
        <p:nvSpPr>
          <p:cNvPr id="77" name="Rechteck 76"/>
          <p:cNvSpPr/>
          <p:nvPr/>
        </p:nvSpPr>
        <p:spPr>
          <a:xfrm>
            <a:off x="4946896" y="3710936"/>
            <a:ext cx="1104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227R</a:t>
            </a:r>
            <a:r>
              <a:rPr lang="en-US" sz="1000" dirty="0"/>
              <a:t> </a:t>
            </a:r>
            <a:r>
              <a:rPr lang="en-US" sz="1000" dirty="0" err="1"/>
              <a:t>128G</a:t>
            </a:r>
            <a:r>
              <a:rPr lang="en-US" sz="1000" dirty="0"/>
              <a:t> </a:t>
            </a:r>
            <a:r>
              <a:rPr lang="en-US" sz="1000" dirty="0" err="1"/>
              <a:t>82B</a:t>
            </a:r>
            <a:endParaRPr lang="en-US" sz="1000" dirty="0"/>
          </a:p>
        </p:txBody>
      </p:sp>
      <p:sp>
        <p:nvSpPr>
          <p:cNvPr id="78" name="Rechteck 77"/>
          <p:cNvSpPr/>
          <p:nvPr/>
        </p:nvSpPr>
        <p:spPr>
          <a:xfrm>
            <a:off x="4864336" y="443912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234R</a:t>
            </a:r>
            <a:r>
              <a:rPr lang="en-US" sz="1000" dirty="0"/>
              <a:t> </a:t>
            </a:r>
            <a:r>
              <a:rPr lang="en-US" sz="1000" dirty="0" err="1"/>
              <a:t>160G</a:t>
            </a:r>
            <a:r>
              <a:rPr lang="en-US" sz="1000" dirty="0"/>
              <a:t> </a:t>
            </a:r>
            <a:r>
              <a:rPr lang="en-US" sz="1000" dirty="0" err="1"/>
              <a:t>125B</a:t>
            </a:r>
            <a:endParaRPr lang="en-US" sz="1000" dirty="0"/>
          </a:p>
        </p:txBody>
      </p:sp>
      <p:sp>
        <p:nvSpPr>
          <p:cNvPr id="79" name="Rechteck 78"/>
          <p:cNvSpPr/>
          <p:nvPr/>
        </p:nvSpPr>
        <p:spPr>
          <a:xfrm>
            <a:off x="4845711" y="516745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241R</a:t>
            </a:r>
            <a:r>
              <a:rPr lang="en-US" sz="1000" dirty="0"/>
              <a:t> </a:t>
            </a:r>
            <a:r>
              <a:rPr lang="en-US" sz="1000" dirty="0" err="1"/>
              <a:t>191G</a:t>
            </a:r>
            <a:r>
              <a:rPr lang="en-US" sz="1000" dirty="0"/>
              <a:t> </a:t>
            </a:r>
            <a:r>
              <a:rPr lang="en-US" sz="1000" dirty="0" err="1"/>
              <a:t>169B</a:t>
            </a:r>
            <a:endParaRPr lang="en-US" sz="1000" dirty="0"/>
          </a:p>
        </p:txBody>
      </p:sp>
      <p:sp>
        <p:nvSpPr>
          <p:cNvPr id="80" name="Rechteck 79"/>
          <p:cNvSpPr/>
          <p:nvPr/>
        </p:nvSpPr>
        <p:spPr>
          <a:xfrm>
            <a:off x="4864336" y="5871176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248R</a:t>
            </a:r>
            <a:r>
              <a:rPr lang="en-US" sz="1000" dirty="0"/>
              <a:t> </a:t>
            </a:r>
            <a:r>
              <a:rPr lang="en-US" sz="1000" dirty="0" err="1"/>
              <a:t>223G</a:t>
            </a:r>
            <a:r>
              <a:rPr lang="en-US" sz="1000" dirty="0"/>
              <a:t> </a:t>
            </a:r>
            <a:r>
              <a:rPr lang="en-US" sz="1000" dirty="0" err="1"/>
              <a:t>212B</a:t>
            </a:r>
            <a:endParaRPr lang="en-US" sz="1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01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Ergänzungsfarben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6A5E726A-65DE-4557-A736-860C927C588D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de-CH" dirty="0" err="1"/>
              <a:t>UZH</a:t>
            </a:r>
            <a:r>
              <a:rPr lang="de-CH" dirty="0"/>
              <a:t>-Farbpalette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1547074" y="2627784"/>
            <a:ext cx="1206260" cy="360040"/>
          </a:xfrm>
          <a:prstGeom prst="rect">
            <a:avLst/>
          </a:prstGeom>
          <a:solidFill>
            <a:srgbClr val="0B82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1547074" y="3347864"/>
            <a:ext cx="1206260" cy="360040"/>
          </a:xfrm>
          <a:prstGeom prst="rect">
            <a:avLst/>
          </a:prstGeom>
          <a:solidFill>
            <a:srgbClr val="3C9FB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1544006" y="4796408"/>
            <a:ext cx="1209328" cy="360040"/>
          </a:xfrm>
          <a:prstGeom prst="rect">
            <a:avLst/>
          </a:prstGeom>
          <a:solidFill>
            <a:srgbClr val="9ED0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724149" y="2138210"/>
            <a:ext cx="77812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Türkis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78938" y="2542761"/>
            <a:ext cx="57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100%</a:t>
            </a:r>
          </a:p>
        </p:txBody>
      </p:sp>
      <p:sp>
        <p:nvSpPr>
          <p:cNvPr id="30" name="Rechteck 29"/>
          <p:cNvSpPr/>
          <p:nvPr/>
        </p:nvSpPr>
        <p:spPr bwMode="auto">
          <a:xfrm>
            <a:off x="1547074" y="4067944"/>
            <a:ext cx="1206260" cy="360040"/>
          </a:xfrm>
          <a:prstGeom prst="rect">
            <a:avLst/>
          </a:prstGeom>
          <a:solidFill>
            <a:srgbClr val="6BB7C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33" name="Rechteck 32"/>
          <p:cNvSpPr/>
          <p:nvPr/>
        </p:nvSpPr>
        <p:spPr bwMode="auto">
          <a:xfrm>
            <a:off x="1544006" y="5516488"/>
            <a:ext cx="1209328" cy="360040"/>
          </a:xfrm>
          <a:prstGeom prst="rect">
            <a:avLst/>
          </a:prstGeom>
          <a:solidFill>
            <a:srgbClr val="CFE8E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881126" y="3262841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80%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878937" y="3982921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60%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878937" y="4786042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40%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878937" y="5506122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20%</a:t>
            </a:r>
          </a:p>
        </p:txBody>
      </p:sp>
      <p:sp>
        <p:nvSpPr>
          <p:cNvPr id="40" name="Rechteck 39"/>
          <p:cNvSpPr/>
          <p:nvPr/>
        </p:nvSpPr>
        <p:spPr>
          <a:xfrm>
            <a:off x="1648259" y="2984002"/>
            <a:ext cx="10948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11R</a:t>
            </a:r>
            <a:r>
              <a:rPr lang="en-US" sz="1000" dirty="0"/>
              <a:t> </a:t>
            </a:r>
            <a:r>
              <a:rPr lang="en-US" sz="1000" dirty="0" err="1"/>
              <a:t>130G</a:t>
            </a:r>
            <a:r>
              <a:rPr lang="en-US" sz="1000" dirty="0"/>
              <a:t> </a:t>
            </a:r>
            <a:r>
              <a:rPr lang="en-US" sz="1000" dirty="0" err="1"/>
              <a:t>160B</a:t>
            </a:r>
            <a:endParaRPr lang="en-US" sz="1000" dirty="0"/>
          </a:p>
        </p:txBody>
      </p:sp>
      <p:sp>
        <p:nvSpPr>
          <p:cNvPr id="41" name="Rechteck 40"/>
          <p:cNvSpPr/>
          <p:nvPr/>
        </p:nvSpPr>
        <p:spPr>
          <a:xfrm>
            <a:off x="1648259" y="3716289"/>
            <a:ext cx="1104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60R</a:t>
            </a:r>
            <a:r>
              <a:rPr lang="en-US" sz="1000" dirty="0"/>
              <a:t> </a:t>
            </a:r>
            <a:r>
              <a:rPr lang="en-US" sz="1000" dirty="0" err="1"/>
              <a:t>159G</a:t>
            </a:r>
            <a:r>
              <a:rPr lang="en-US" sz="1000" dirty="0"/>
              <a:t> </a:t>
            </a:r>
            <a:r>
              <a:rPr lang="en-US" sz="1000" dirty="0" err="1"/>
              <a:t>182B</a:t>
            </a:r>
            <a:endParaRPr lang="en-US" sz="1000" dirty="0"/>
          </a:p>
        </p:txBody>
      </p:sp>
      <p:sp>
        <p:nvSpPr>
          <p:cNvPr id="42" name="Rechteck 41"/>
          <p:cNvSpPr/>
          <p:nvPr/>
        </p:nvSpPr>
        <p:spPr>
          <a:xfrm>
            <a:off x="1565699" y="4444475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107R</a:t>
            </a:r>
            <a:r>
              <a:rPr lang="en-US" sz="1000" dirty="0"/>
              <a:t> </a:t>
            </a:r>
            <a:r>
              <a:rPr lang="en-US" sz="1000" dirty="0" err="1"/>
              <a:t>183G</a:t>
            </a:r>
            <a:r>
              <a:rPr lang="en-US" sz="1000" dirty="0"/>
              <a:t> </a:t>
            </a:r>
            <a:r>
              <a:rPr lang="en-US" sz="1000" dirty="0" err="1"/>
              <a:t>199B</a:t>
            </a:r>
            <a:endParaRPr lang="en-US" sz="1000" dirty="0"/>
          </a:p>
        </p:txBody>
      </p:sp>
      <p:sp>
        <p:nvSpPr>
          <p:cNvPr id="43" name="Rechteck 42"/>
          <p:cNvSpPr/>
          <p:nvPr/>
        </p:nvSpPr>
        <p:spPr>
          <a:xfrm>
            <a:off x="1547074" y="5172805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158R</a:t>
            </a:r>
            <a:r>
              <a:rPr lang="en-US" sz="1000" dirty="0"/>
              <a:t> </a:t>
            </a:r>
            <a:r>
              <a:rPr lang="en-US" sz="1000" dirty="0" err="1"/>
              <a:t>208G</a:t>
            </a:r>
            <a:r>
              <a:rPr lang="en-US" sz="1000" dirty="0"/>
              <a:t> </a:t>
            </a:r>
            <a:r>
              <a:rPr lang="en-US" sz="1000" dirty="0" err="1"/>
              <a:t>217B</a:t>
            </a:r>
            <a:endParaRPr lang="en-US" sz="1000" dirty="0"/>
          </a:p>
        </p:txBody>
      </p:sp>
      <p:sp>
        <p:nvSpPr>
          <p:cNvPr id="44" name="Rechteck 43"/>
          <p:cNvSpPr/>
          <p:nvPr/>
        </p:nvSpPr>
        <p:spPr>
          <a:xfrm>
            <a:off x="1565699" y="5876529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207R</a:t>
            </a:r>
            <a:r>
              <a:rPr lang="en-US" sz="1000" dirty="0"/>
              <a:t> </a:t>
            </a:r>
            <a:r>
              <a:rPr lang="en-US" sz="1000" dirty="0" err="1"/>
              <a:t>232G</a:t>
            </a:r>
            <a:r>
              <a:rPr lang="en-US" sz="1000" dirty="0"/>
              <a:t> </a:t>
            </a:r>
            <a:r>
              <a:rPr lang="en-US" sz="1000" dirty="0" err="1"/>
              <a:t>236B</a:t>
            </a:r>
            <a:endParaRPr lang="en-US" sz="1000" dirty="0"/>
          </a:p>
        </p:txBody>
      </p:sp>
      <p:sp>
        <p:nvSpPr>
          <p:cNvPr id="48" name="Rechteck 47"/>
          <p:cNvSpPr/>
          <p:nvPr/>
        </p:nvSpPr>
        <p:spPr bwMode="auto">
          <a:xfrm>
            <a:off x="3198179" y="2621687"/>
            <a:ext cx="1206260" cy="360040"/>
          </a:xfrm>
          <a:prstGeom prst="rect">
            <a:avLst/>
          </a:prstGeom>
          <a:solidFill>
            <a:srgbClr val="2A7F6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198179" y="3341767"/>
            <a:ext cx="1206260" cy="360040"/>
          </a:xfrm>
          <a:prstGeom prst="rect">
            <a:avLst/>
          </a:prstGeom>
          <a:solidFill>
            <a:srgbClr val="569D8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50" name="Rechteck 49"/>
          <p:cNvSpPr/>
          <p:nvPr/>
        </p:nvSpPr>
        <p:spPr bwMode="auto">
          <a:xfrm>
            <a:off x="3195111" y="4790311"/>
            <a:ext cx="1209328" cy="360040"/>
          </a:xfrm>
          <a:prstGeom prst="rect">
            <a:avLst/>
          </a:prstGeom>
          <a:solidFill>
            <a:srgbClr val="ABCEC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3041367" y="2132113"/>
            <a:ext cx="150559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Flaschengrün</a:t>
            </a:r>
            <a:endParaRPr lang="en-US" dirty="0"/>
          </a:p>
        </p:txBody>
      </p:sp>
      <p:sp>
        <p:nvSpPr>
          <p:cNvPr id="52" name="Rechteck 51"/>
          <p:cNvSpPr/>
          <p:nvPr/>
        </p:nvSpPr>
        <p:spPr bwMode="auto">
          <a:xfrm>
            <a:off x="3198179" y="4061847"/>
            <a:ext cx="1206260" cy="360040"/>
          </a:xfrm>
          <a:prstGeom prst="rect">
            <a:avLst/>
          </a:prstGeom>
          <a:solidFill>
            <a:srgbClr val="80B6A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53" name="Rechteck 52"/>
          <p:cNvSpPr/>
          <p:nvPr/>
        </p:nvSpPr>
        <p:spPr bwMode="auto">
          <a:xfrm>
            <a:off x="3195111" y="5510391"/>
            <a:ext cx="1209328" cy="360040"/>
          </a:xfrm>
          <a:prstGeom prst="rect">
            <a:avLst/>
          </a:prstGeom>
          <a:solidFill>
            <a:srgbClr val="D5E7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3185382" y="2977905"/>
            <a:ext cx="1033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42R</a:t>
            </a:r>
            <a:r>
              <a:rPr lang="en-US" sz="1000" dirty="0"/>
              <a:t> </a:t>
            </a:r>
            <a:r>
              <a:rPr lang="en-US" sz="1000" dirty="0" err="1"/>
              <a:t>127G</a:t>
            </a:r>
            <a:r>
              <a:rPr lang="en-US" sz="1000" dirty="0"/>
              <a:t> </a:t>
            </a:r>
            <a:r>
              <a:rPr lang="en-US" sz="1000" dirty="0" err="1"/>
              <a:t>98B</a:t>
            </a:r>
            <a:endParaRPr lang="en-US" sz="1000" dirty="0"/>
          </a:p>
        </p:txBody>
      </p:sp>
      <p:sp>
        <p:nvSpPr>
          <p:cNvPr id="55" name="Rechteck 54"/>
          <p:cNvSpPr/>
          <p:nvPr/>
        </p:nvSpPr>
        <p:spPr>
          <a:xfrm>
            <a:off x="3257391" y="3710192"/>
            <a:ext cx="1104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86R</a:t>
            </a:r>
            <a:r>
              <a:rPr lang="en-US" sz="1000" dirty="0"/>
              <a:t> </a:t>
            </a:r>
            <a:r>
              <a:rPr lang="en-US" sz="1000" dirty="0" err="1"/>
              <a:t>157G</a:t>
            </a:r>
            <a:r>
              <a:rPr lang="en-US" sz="1000" dirty="0"/>
              <a:t> </a:t>
            </a:r>
            <a:r>
              <a:rPr lang="en-US" sz="1000" dirty="0" err="1"/>
              <a:t>133B</a:t>
            </a:r>
            <a:endParaRPr lang="en-US" sz="1000" dirty="0"/>
          </a:p>
        </p:txBody>
      </p:sp>
      <p:sp>
        <p:nvSpPr>
          <p:cNvPr id="56" name="Rechteck 55"/>
          <p:cNvSpPr/>
          <p:nvPr/>
        </p:nvSpPr>
        <p:spPr>
          <a:xfrm>
            <a:off x="3216804" y="443837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128R</a:t>
            </a:r>
            <a:r>
              <a:rPr lang="en-US" sz="1000" dirty="0"/>
              <a:t> </a:t>
            </a:r>
            <a:r>
              <a:rPr lang="en-US" sz="1000" dirty="0" err="1"/>
              <a:t>182G</a:t>
            </a:r>
            <a:r>
              <a:rPr lang="en-US" sz="1000" dirty="0"/>
              <a:t> </a:t>
            </a:r>
            <a:r>
              <a:rPr lang="en-US" sz="1000" dirty="0" err="1"/>
              <a:t>164B</a:t>
            </a:r>
            <a:endParaRPr lang="en-US" sz="1000" dirty="0"/>
          </a:p>
        </p:txBody>
      </p:sp>
      <p:sp>
        <p:nvSpPr>
          <p:cNvPr id="57" name="Rechteck 56"/>
          <p:cNvSpPr/>
          <p:nvPr/>
        </p:nvSpPr>
        <p:spPr>
          <a:xfrm>
            <a:off x="3233808" y="516670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171R</a:t>
            </a:r>
            <a:r>
              <a:rPr lang="en-US" sz="1000" dirty="0"/>
              <a:t> </a:t>
            </a:r>
            <a:r>
              <a:rPr lang="en-US" sz="1000" dirty="0" err="1"/>
              <a:t>206G</a:t>
            </a:r>
            <a:r>
              <a:rPr lang="en-US" sz="1000" dirty="0"/>
              <a:t> </a:t>
            </a:r>
            <a:r>
              <a:rPr lang="en-US" sz="1000" dirty="0" err="1"/>
              <a:t>194B</a:t>
            </a:r>
            <a:endParaRPr lang="en-US" sz="1000" dirty="0"/>
          </a:p>
        </p:txBody>
      </p:sp>
      <p:sp>
        <p:nvSpPr>
          <p:cNvPr id="58" name="Rechteck 57"/>
          <p:cNvSpPr/>
          <p:nvPr/>
        </p:nvSpPr>
        <p:spPr>
          <a:xfrm>
            <a:off x="3216804" y="587043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213R</a:t>
            </a:r>
            <a:r>
              <a:rPr lang="en-US" sz="1000" dirty="0"/>
              <a:t> </a:t>
            </a:r>
            <a:r>
              <a:rPr lang="en-US" sz="1000" dirty="0" err="1"/>
              <a:t>231G</a:t>
            </a:r>
            <a:r>
              <a:rPr lang="en-US" sz="1000" dirty="0"/>
              <a:t> </a:t>
            </a:r>
            <a:r>
              <a:rPr lang="en-US" sz="1000" dirty="0" err="1"/>
              <a:t>225B</a:t>
            </a:r>
            <a:endParaRPr lang="en-US" sz="1000" dirty="0"/>
          </a:p>
        </p:txBody>
      </p:sp>
      <p:sp>
        <p:nvSpPr>
          <p:cNvPr id="70" name="Rechteck 69"/>
          <p:cNvSpPr/>
          <p:nvPr/>
        </p:nvSpPr>
        <p:spPr bwMode="auto">
          <a:xfrm>
            <a:off x="4844634" y="2621687"/>
            <a:ext cx="1206260" cy="360040"/>
          </a:xfrm>
          <a:prstGeom prst="rect">
            <a:avLst/>
          </a:prstGeom>
          <a:solidFill>
            <a:srgbClr val="91C3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71" name="Rechteck 70"/>
          <p:cNvSpPr/>
          <p:nvPr/>
        </p:nvSpPr>
        <p:spPr bwMode="auto">
          <a:xfrm>
            <a:off x="4844634" y="3341767"/>
            <a:ext cx="1206260" cy="360040"/>
          </a:xfrm>
          <a:prstGeom prst="rect">
            <a:avLst/>
          </a:prstGeom>
          <a:solidFill>
            <a:srgbClr val="AAD47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72" name="Rechteck 71"/>
          <p:cNvSpPr/>
          <p:nvPr/>
        </p:nvSpPr>
        <p:spPr bwMode="auto">
          <a:xfrm>
            <a:off x="4841566" y="4790311"/>
            <a:ext cx="1209328" cy="360040"/>
          </a:xfrm>
          <a:prstGeom prst="rect">
            <a:avLst/>
          </a:prstGeom>
          <a:solidFill>
            <a:srgbClr val="D5E9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4841566" y="2132113"/>
            <a:ext cx="127566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Lindengrün</a:t>
            </a:r>
            <a:endParaRPr lang="en-US" dirty="0"/>
          </a:p>
        </p:txBody>
      </p:sp>
      <p:sp>
        <p:nvSpPr>
          <p:cNvPr id="74" name="Rechteck 73"/>
          <p:cNvSpPr/>
          <p:nvPr/>
        </p:nvSpPr>
        <p:spPr bwMode="auto">
          <a:xfrm>
            <a:off x="4844634" y="4061847"/>
            <a:ext cx="1206260" cy="360040"/>
          </a:xfrm>
          <a:prstGeom prst="rect">
            <a:avLst/>
          </a:prstGeom>
          <a:solidFill>
            <a:srgbClr val="BFDF9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75" name="Rechteck 74"/>
          <p:cNvSpPr/>
          <p:nvPr/>
        </p:nvSpPr>
        <p:spPr bwMode="auto">
          <a:xfrm>
            <a:off x="4841566" y="5510391"/>
            <a:ext cx="1209328" cy="360040"/>
          </a:xfrm>
          <a:prstGeom prst="rect">
            <a:avLst/>
          </a:prstGeom>
          <a:solidFill>
            <a:srgbClr val="EAF4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4889306" y="2977905"/>
            <a:ext cx="1104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145R</a:t>
            </a:r>
            <a:r>
              <a:rPr lang="en-US" sz="1000" dirty="0"/>
              <a:t> </a:t>
            </a:r>
            <a:r>
              <a:rPr lang="en-US" sz="1000" dirty="0" err="1"/>
              <a:t>195G</a:t>
            </a:r>
            <a:r>
              <a:rPr lang="en-US" sz="1000" dirty="0"/>
              <a:t> </a:t>
            </a:r>
            <a:r>
              <a:rPr lang="en-US" sz="1000" dirty="0" err="1"/>
              <a:t>74B</a:t>
            </a:r>
            <a:endParaRPr lang="en-US" sz="1000" dirty="0"/>
          </a:p>
        </p:txBody>
      </p:sp>
      <p:sp>
        <p:nvSpPr>
          <p:cNvPr id="77" name="Rechteck 76"/>
          <p:cNvSpPr/>
          <p:nvPr/>
        </p:nvSpPr>
        <p:spPr>
          <a:xfrm>
            <a:off x="4841566" y="3710192"/>
            <a:ext cx="11661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170R</a:t>
            </a:r>
            <a:r>
              <a:rPr lang="en-US" sz="1000" dirty="0"/>
              <a:t> </a:t>
            </a:r>
            <a:r>
              <a:rPr lang="en-US" sz="1000" dirty="0" err="1"/>
              <a:t>212G</a:t>
            </a:r>
            <a:r>
              <a:rPr lang="en-US" sz="1000" dirty="0"/>
              <a:t> </a:t>
            </a:r>
            <a:r>
              <a:rPr lang="en-US" sz="1000" dirty="0" err="1"/>
              <a:t>112B</a:t>
            </a:r>
            <a:endParaRPr lang="en-US" sz="1000" dirty="0"/>
          </a:p>
        </p:txBody>
      </p:sp>
      <p:sp>
        <p:nvSpPr>
          <p:cNvPr id="78" name="Rechteck 77"/>
          <p:cNvSpPr/>
          <p:nvPr/>
        </p:nvSpPr>
        <p:spPr>
          <a:xfrm>
            <a:off x="4863259" y="443837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191R</a:t>
            </a:r>
            <a:r>
              <a:rPr lang="en-US" sz="1000" dirty="0"/>
              <a:t> </a:t>
            </a:r>
            <a:r>
              <a:rPr lang="en-US" sz="1000" dirty="0" err="1"/>
              <a:t>223G</a:t>
            </a:r>
            <a:r>
              <a:rPr lang="en-US" sz="1000" dirty="0"/>
              <a:t> </a:t>
            </a:r>
            <a:r>
              <a:rPr lang="en-US" sz="1000" dirty="0" err="1"/>
              <a:t>148B</a:t>
            </a:r>
            <a:endParaRPr lang="en-US" sz="1000" dirty="0"/>
          </a:p>
        </p:txBody>
      </p:sp>
      <p:sp>
        <p:nvSpPr>
          <p:cNvPr id="79" name="Rechteck 78"/>
          <p:cNvSpPr/>
          <p:nvPr/>
        </p:nvSpPr>
        <p:spPr>
          <a:xfrm>
            <a:off x="4844634" y="516670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213R</a:t>
            </a:r>
            <a:r>
              <a:rPr lang="en-US" sz="1000" dirty="0"/>
              <a:t> </a:t>
            </a:r>
            <a:r>
              <a:rPr lang="en-US" sz="1000" dirty="0" err="1"/>
              <a:t>233G</a:t>
            </a:r>
            <a:r>
              <a:rPr lang="en-US" sz="1000" dirty="0"/>
              <a:t> </a:t>
            </a:r>
            <a:r>
              <a:rPr lang="en-US" sz="1000" dirty="0" err="1"/>
              <a:t>183B</a:t>
            </a:r>
            <a:endParaRPr lang="en-US" sz="1000" dirty="0"/>
          </a:p>
        </p:txBody>
      </p:sp>
      <p:sp>
        <p:nvSpPr>
          <p:cNvPr id="80" name="Rechteck 79"/>
          <p:cNvSpPr/>
          <p:nvPr/>
        </p:nvSpPr>
        <p:spPr>
          <a:xfrm>
            <a:off x="4863259" y="587043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234R</a:t>
            </a:r>
            <a:r>
              <a:rPr lang="en-US" sz="1000" dirty="0"/>
              <a:t> </a:t>
            </a:r>
            <a:r>
              <a:rPr lang="en-US" sz="1000" dirty="0" err="1"/>
              <a:t>244G</a:t>
            </a:r>
            <a:r>
              <a:rPr lang="en-US" sz="1000" dirty="0"/>
              <a:t> </a:t>
            </a:r>
            <a:r>
              <a:rPr lang="en-US" sz="1000" dirty="0" err="1"/>
              <a:t>219B</a:t>
            </a:r>
            <a:endParaRPr lang="en-US" sz="1000" dirty="0"/>
          </a:p>
        </p:txBody>
      </p:sp>
      <p:sp>
        <p:nvSpPr>
          <p:cNvPr id="45" name="Rechteck 44"/>
          <p:cNvSpPr/>
          <p:nvPr/>
        </p:nvSpPr>
        <p:spPr bwMode="auto">
          <a:xfrm>
            <a:off x="6515626" y="2621687"/>
            <a:ext cx="1206260" cy="360040"/>
          </a:xfrm>
          <a:prstGeom prst="rect">
            <a:avLst/>
          </a:prstGeom>
          <a:solidFill>
            <a:srgbClr val="FEDE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46" name="Rechteck 45"/>
          <p:cNvSpPr/>
          <p:nvPr/>
        </p:nvSpPr>
        <p:spPr bwMode="auto">
          <a:xfrm>
            <a:off x="6515626" y="3341767"/>
            <a:ext cx="1206260" cy="360040"/>
          </a:xfrm>
          <a:prstGeom prst="rect">
            <a:avLst/>
          </a:prstGeom>
          <a:solidFill>
            <a:srgbClr val="FBE65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47" name="Rechteck 46"/>
          <p:cNvSpPr/>
          <p:nvPr/>
        </p:nvSpPr>
        <p:spPr bwMode="auto">
          <a:xfrm>
            <a:off x="6512558" y="4790311"/>
            <a:ext cx="1209328" cy="360040"/>
          </a:xfrm>
          <a:prstGeom prst="rect">
            <a:avLst/>
          </a:prstGeom>
          <a:solidFill>
            <a:srgbClr val="FDF3A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6497750" y="2132113"/>
            <a:ext cx="116996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Warmgelb</a:t>
            </a:r>
            <a:endParaRPr lang="en-US" dirty="0"/>
          </a:p>
        </p:txBody>
      </p:sp>
      <p:sp>
        <p:nvSpPr>
          <p:cNvPr id="60" name="Rechteck 59"/>
          <p:cNvSpPr/>
          <p:nvPr/>
        </p:nvSpPr>
        <p:spPr bwMode="auto">
          <a:xfrm>
            <a:off x="6515626" y="4061847"/>
            <a:ext cx="1206260" cy="360040"/>
          </a:xfrm>
          <a:prstGeom prst="rect">
            <a:avLst/>
          </a:prstGeom>
          <a:solidFill>
            <a:srgbClr val="FCEC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61" name="Rechteck 60"/>
          <p:cNvSpPr/>
          <p:nvPr/>
        </p:nvSpPr>
        <p:spPr bwMode="auto">
          <a:xfrm>
            <a:off x="6512558" y="5510391"/>
            <a:ext cx="1209328" cy="360040"/>
          </a:xfrm>
          <a:prstGeom prst="rect">
            <a:avLst/>
          </a:prstGeom>
          <a:solidFill>
            <a:srgbClr val="FEF9D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6616810" y="2977905"/>
            <a:ext cx="1033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254R</a:t>
            </a:r>
            <a:r>
              <a:rPr lang="en-US" sz="1000" dirty="0"/>
              <a:t> </a:t>
            </a:r>
            <a:r>
              <a:rPr lang="en-US" sz="1000" dirty="0" err="1"/>
              <a:t>222G</a:t>
            </a:r>
            <a:r>
              <a:rPr lang="en-US" sz="1000" dirty="0"/>
              <a:t> </a:t>
            </a:r>
            <a:r>
              <a:rPr lang="en-US" sz="1000" dirty="0" err="1"/>
              <a:t>0B</a:t>
            </a:r>
            <a:endParaRPr lang="en-US" sz="1000" dirty="0"/>
          </a:p>
        </p:txBody>
      </p:sp>
      <p:sp>
        <p:nvSpPr>
          <p:cNvPr id="63" name="Rechteck 62"/>
          <p:cNvSpPr/>
          <p:nvPr/>
        </p:nvSpPr>
        <p:spPr>
          <a:xfrm>
            <a:off x="6569759" y="3710192"/>
            <a:ext cx="1104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251R</a:t>
            </a:r>
            <a:r>
              <a:rPr lang="en-US" sz="1000" dirty="0"/>
              <a:t> </a:t>
            </a:r>
            <a:r>
              <a:rPr lang="en-US" sz="1000" dirty="0" err="1"/>
              <a:t>230G</a:t>
            </a:r>
            <a:r>
              <a:rPr lang="en-US" sz="1000" dirty="0"/>
              <a:t> </a:t>
            </a:r>
            <a:r>
              <a:rPr lang="en-US" sz="1000" dirty="0" err="1"/>
              <a:t>81B</a:t>
            </a:r>
            <a:endParaRPr lang="en-US" sz="1000" dirty="0"/>
          </a:p>
        </p:txBody>
      </p:sp>
      <p:sp>
        <p:nvSpPr>
          <p:cNvPr id="64" name="Rechteck 63"/>
          <p:cNvSpPr/>
          <p:nvPr/>
        </p:nvSpPr>
        <p:spPr>
          <a:xfrm>
            <a:off x="6534251" y="443837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252R</a:t>
            </a:r>
            <a:r>
              <a:rPr lang="en-US" sz="1000" dirty="0"/>
              <a:t> </a:t>
            </a:r>
            <a:r>
              <a:rPr lang="en-US" sz="1000" dirty="0" err="1"/>
              <a:t>236G</a:t>
            </a:r>
            <a:r>
              <a:rPr lang="en-US" sz="1000" dirty="0"/>
              <a:t> </a:t>
            </a:r>
            <a:r>
              <a:rPr lang="en-US" sz="1000" dirty="0" err="1"/>
              <a:t>124B</a:t>
            </a:r>
            <a:endParaRPr lang="en-US" sz="1000" dirty="0"/>
          </a:p>
        </p:txBody>
      </p:sp>
      <p:sp>
        <p:nvSpPr>
          <p:cNvPr id="65" name="Rechteck 64"/>
          <p:cNvSpPr/>
          <p:nvPr/>
        </p:nvSpPr>
        <p:spPr>
          <a:xfrm>
            <a:off x="6515626" y="516670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253R</a:t>
            </a:r>
            <a:r>
              <a:rPr lang="en-US" sz="1000" dirty="0"/>
              <a:t> </a:t>
            </a:r>
            <a:r>
              <a:rPr lang="en-US" sz="1000" dirty="0" err="1"/>
              <a:t>243G</a:t>
            </a:r>
            <a:r>
              <a:rPr lang="en-US" sz="1000" dirty="0"/>
              <a:t> </a:t>
            </a:r>
            <a:r>
              <a:rPr lang="en-US" sz="1000" dirty="0" err="1"/>
              <a:t>168B</a:t>
            </a:r>
            <a:endParaRPr lang="en-US" sz="1000" dirty="0"/>
          </a:p>
        </p:txBody>
      </p:sp>
      <p:sp>
        <p:nvSpPr>
          <p:cNvPr id="66" name="Rechteck 65"/>
          <p:cNvSpPr/>
          <p:nvPr/>
        </p:nvSpPr>
        <p:spPr>
          <a:xfrm>
            <a:off x="6534251" y="5870432"/>
            <a:ext cx="11519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254R</a:t>
            </a:r>
            <a:r>
              <a:rPr lang="en-US" sz="1000" dirty="0"/>
              <a:t> </a:t>
            </a:r>
            <a:r>
              <a:rPr lang="en-US" sz="1000" dirty="0" err="1"/>
              <a:t>249B</a:t>
            </a:r>
            <a:r>
              <a:rPr lang="en-US" sz="1000" dirty="0"/>
              <a:t> </a:t>
            </a:r>
            <a:r>
              <a:rPr lang="en-US" sz="1000" dirty="0" err="1"/>
              <a:t>211B</a:t>
            </a:r>
            <a:endParaRPr lang="en-US" sz="1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5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C66A-CA18-9A4D-9541-C7229599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Overview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F22E02-DC1E-7C4E-B229-B69D7000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A807-0C67-4BAF-BFE8-143988B7864A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D5529-C88D-6C44-8D01-534E66E2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940EAA-8CE5-FD41-9890-5F3BBDFD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6726B2-7E83-9241-93EF-831C726BEAE1}"/>
              </a:ext>
            </a:extLst>
          </p:cNvPr>
          <p:cNvSpPr txBox="1"/>
          <p:nvPr/>
        </p:nvSpPr>
        <p:spPr>
          <a:xfrm>
            <a:off x="993913" y="2544417"/>
            <a:ext cx="5363969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CH" dirty="0"/>
          </a:p>
          <a:p>
            <a:pPr marL="342900" indent="-342900">
              <a:buFont typeface="+mj-lt"/>
              <a:buAutoNum type="arabicPeriod"/>
            </a:pPr>
            <a:r>
              <a:rPr lang="en-CH" dirty="0"/>
              <a:t>Installling and Importing of Packages</a:t>
            </a:r>
          </a:p>
          <a:p>
            <a:pPr marL="342900" indent="-342900">
              <a:buFont typeface="+mj-lt"/>
              <a:buAutoNum type="arabicPeriod"/>
            </a:pPr>
            <a:r>
              <a:rPr lang="en-CH" dirty="0"/>
              <a:t>Environments and Reproducability</a:t>
            </a:r>
          </a:p>
          <a:p>
            <a:pPr marL="342900" indent="-342900">
              <a:buFont typeface="+mj-lt"/>
              <a:buAutoNum type="arabicPeriod"/>
            </a:pPr>
            <a:r>
              <a:rPr lang="en-CH" dirty="0"/>
              <a:t>Best practices for structuring your projects</a:t>
            </a:r>
          </a:p>
          <a:p>
            <a:pPr marL="342900" indent="-342900">
              <a:buFont typeface="+mj-lt"/>
              <a:buAutoNum type="arabicPeriod"/>
            </a:pPr>
            <a:r>
              <a:rPr lang="en-CH" dirty="0"/>
              <a:t>Functions with multiple arguments</a:t>
            </a:r>
          </a:p>
          <a:p>
            <a:pPr marL="342900" indent="-342900">
              <a:buFont typeface="+mj-lt"/>
              <a:buAutoNum type="arabicPeriod"/>
            </a:pPr>
            <a:r>
              <a:rPr lang="en-CH" dirty="0"/>
              <a:t>Basics of Object-Oriented Programming in Python</a:t>
            </a:r>
          </a:p>
          <a:p>
            <a:pPr marL="342900" indent="-342900">
              <a:buFont typeface="+mj-lt"/>
              <a:buAutoNum type="arabicPeriod"/>
            </a:pPr>
            <a:r>
              <a:rPr lang="en-CH" dirty="0"/>
              <a:t>Handling of Web Resources</a:t>
            </a:r>
          </a:p>
          <a:p>
            <a:pPr marL="342900" indent="-342900">
              <a:buFont typeface="+mj-lt"/>
              <a:buAutoNum type="arabicPeriod"/>
            </a:pPr>
            <a:r>
              <a:rPr lang="en-CH" dirty="0"/>
              <a:t>Deeper Dive into File I/O (Input/Output)</a:t>
            </a:r>
          </a:p>
          <a:p>
            <a:pPr marL="342900" indent="-342900">
              <a:buFont typeface="+mj-lt"/>
              <a:buAutoNum type="arabicPeriod"/>
            </a:pPr>
            <a:r>
              <a:rPr lang="en-CH" dirty="0"/>
              <a:t>Exceptions and Debugging</a:t>
            </a:r>
          </a:p>
          <a:p>
            <a:pPr marL="342900" indent="-342900">
              <a:buFont typeface="+mj-lt"/>
              <a:buAutoNum type="arabicPeriod"/>
            </a:pPr>
            <a:r>
              <a:rPr lang="en-CH" dirty="0"/>
              <a:t>Capstone Exercise</a:t>
            </a:r>
          </a:p>
        </p:txBody>
      </p:sp>
    </p:spTree>
    <p:extLst>
      <p:ext uri="{BB962C8B-B14F-4D97-AF65-F5344CB8AC3E}">
        <p14:creationId xmlns:p14="http://schemas.microsoft.com/office/powerpoint/2010/main" val="387155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Installling and Importing of Packages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9278-90C9-B84E-B85D-3561119A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Installling and Importing of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E38A3-1EA2-CD45-B750-30361E98D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Python language is a vast ecosystem of libraries</a:t>
            </a:r>
          </a:p>
          <a:p>
            <a:r>
              <a:rPr lang="en-CH" dirty="0"/>
              <a:t>Do not reinvent the wheel -&gt; use these libraries</a:t>
            </a:r>
          </a:p>
          <a:p>
            <a:r>
              <a:rPr lang="en-CH" dirty="0"/>
              <a:t>Install a library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22397-65DF-F14F-9ECA-242C843BC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11BC-6152-4315-B33F-C80A8FBDF65E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B8DBF-11E0-0247-AB19-42FC1AF2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5BB3-3F4B-184F-8C86-24B7A5BF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1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9278-90C9-B84E-B85D-3561119A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Install a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E38A3-1EA2-CD45-B750-30361E98D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22397-65DF-F14F-9ECA-242C843BC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11BC-6152-4315-B33F-C80A8FBDF65E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B8DBF-11E0-0247-AB19-42FC1AF2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5BB3-3F4B-184F-8C86-24B7A5BF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85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 and </a:t>
            </a:r>
            <a:r>
              <a:rPr lang="en-US" dirty="0" err="1"/>
              <a:t>Reproducability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53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9278-90C9-B84E-B85D-3561119A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Environments and Reproducability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E38A3-1EA2-CD45-B750-30361E98D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Python language is a vast ecosystem of libraries</a:t>
            </a:r>
          </a:p>
          <a:p>
            <a:r>
              <a:rPr lang="en-CH" dirty="0"/>
              <a:t>You will depend on libraries</a:t>
            </a:r>
          </a:p>
          <a:p>
            <a:r>
              <a:rPr lang="en-CH" dirty="0"/>
              <a:t>Updates of a library can break your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22397-65DF-F14F-9ECA-242C843BC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11BC-6152-4315-B33F-C80A8FBDF65E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B8DBF-11E0-0247-AB19-42FC1AF2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5BB3-3F4B-184F-8C86-24B7A5BF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0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331F-5A6F-154B-A8FD-22916241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Imagine following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8BDE-A5BB-A34B-97C1-45D625EA6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Create a project</a:t>
            </a:r>
          </a:p>
          <a:p>
            <a:r>
              <a:rPr lang="en-CH" dirty="0"/>
              <a:t>It depends on a library called foo.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6CF45-F4B8-1943-A54D-35906ADB6B8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43840-4F86-FD4B-A5B6-437FA38F36B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506E3A2-04B2-4DD3-AAA1-A42AE5838B79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92F6C-136D-9441-B977-877ABC2069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9A278-8A09-2D4F-885B-309FF4D007B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580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7E4A2B12-08BE-42EB-8982-363D9DD4E51C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dummy text</a:t>
            </a:r>
          </a:p>
          <a:p>
            <a:r>
              <a:rPr lang="en-US" dirty="0"/>
              <a:t>dummy text</a:t>
            </a:r>
          </a:p>
          <a:p>
            <a:r>
              <a:rPr lang="en-US" dirty="0"/>
              <a:t>dummy text</a:t>
            </a:r>
          </a:p>
          <a:p>
            <a:r>
              <a:rPr lang="en-US" dirty="0"/>
              <a:t>dummy text</a:t>
            </a:r>
          </a:p>
          <a:p>
            <a:r>
              <a:rPr lang="en-US" dirty="0"/>
              <a:t>dummy text</a:t>
            </a:r>
          </a:p>
          <a:p>
            <a:r>
              <a:rPr lang="en-US" dirty="0"/>
              <a:t>dummy text</a:t>
            </a:r>
          </a:p>
          <a:p>
            <a:r>
              <a:rPr lang="en-US" dirty="0"/>
              <a:t>dummy text</a:t>
            </a:r>
          </a:p>
          <a:p>
            <a:r>
              <a:rPr lang="en-US" dirty="0"/>
              <a:t>dummy text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-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UZH">
        <a:dk1>
          <a:srgbClr val="000000"/>
        </a:dk1>
        <a:lt1>
          <a:srgbClr val="FFFFFF"/>
        </a:lt1>
        <a:dk2>
          <a:srgbClr val="DADEE2"/>
        </a:dk2>
        <a:lt2>
          <a:srgbClr val="FEDC0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B82A0"/>
        </a:accent4>
        <a:accent5>
          <a:srgbClr val="2A7F60"/>
        </a:accent5>
        <a:accent6>
          <a:srgbClr val="91C34A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lau 100%">
      <a:srgbClr val="0028A5"/>
    </a:custClr>
    <a:custClr name="Grau 100%">
      <a:srgbClr val="A3ADB7"/>
    </a:custClr>
    <a:custClr name="Ockerrot 100%">
      <a:srgbClr val="DC6027"/>
    </a:custClr>
    <a:custClr name="Türkis 100%">
      <a:srgbClr val="0B82A0"/>
    </a:custClr>
    <a:custClr name="Flaschengrün 100%">
      <a:srgbClr val="2A7F62"/>
    </a:custClr>
    <a:custClr name="Lindengrün 100%">
      <a:srgbClr val="91C34A"/>
    </a:custClr>
    <a:custClr name="Warmgelb 100%">
      <a:srgbClr val="FEDE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80%">
      <a:srgbClr val="3353B7"/>
    </a:custClr>
    <a:custClr name="Grau 80%">
      <a:srgbClr val="B5BDC5"/>
    </a:custClr>
    <a:custClr name="Ockerrot 80%">
      <a:srgbClr val="E38052"/>
    </a:custClr>
    <a:custClr name="Türkis 80%">
      <a:srgbClr val="3C9FB6"/>
    </a:custClr>
    <a:custClr name="Flaschengrün 80%">
      <a:srgbClr val="569D85"/>
    </a:custClr>
    <a:custClr name="Lindengrün 80%">
      <a:srgbClr val="AAD470"/>
    </a:custClr>
    <a:custClr name="Warmgelb 80%">
      <a:srgbClr val="FBE65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60%">
      <a:srgbClr val="667EC9"/>
    </a:custClr>
    <a:custClr name="Grau 60%">
      <a:srgbClr val="C8CED4"/>
    </a:custClr>
    <a:custClr name="Ockerrot 60%">
      <a:srgbClr val="EAA07D"/>
    </a:custClr>
    <a:custClr name="Türkis 60%">
      <a:srgbClr val="6BB7C7"/>
    </a:custClr>
    <a:custClr name="Flaschengrün 60%">
      <a:srgbClr val="80B6A4"/>
    </a:custClr>
    <a:custClr name="Lindengrün 60%">
      <a:srgbClr val="BFDF94"/>
    </a:custClr>
    <a:custClr name="Warmgelb 60%">
      <a:srgbClr val="FCEC7C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40%">
      <a:srgbClr val="99A9DB"/>
    </a:custClr>
    <a:custClr name="Grau 40%">
      <a:srgbClr val="DADEE2"/>
    </a:custClr>
    <a:custClr name="Ockerrot 40%">
      <a:srgbClr val="F1BFA9"/>
    </a:custClr>
    <a:custClr name="Türkis 40%">
      <a:srgbClr val="ABCEC2"/>
    </a:custClr>
    <a:custClr name="Flaschengrün 40%">
      <a:srgbClr val="ABCEC2"/>
    </a:custClr>
    <a:custClr name="Lindengrün 40%">
      <a:srgbClr val="D5E9B7"/>
    </a:custClr>
    <a:custClr name="Warmgelb 40%">
      <a:srgbClr val="FDF3A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20%">
      <a:srgbClr val="CCD4ED"/>
    </a:custClr>
    <a:custClr name="Grau 20%">
      <a:srgbClr val="EDEFF1"/>
    </a:custClr>
    <a:custClr name="Ockerrot 20%">
      <a:srgbClr val="F8DFD4"/>
    </a:custClr>
    <a:custClr name="Türkis 20%">
      <a:srgbClr val="CFE8EC"/>
    </a:custClr>
    <a:custClr name="Flaschengrün 20%">
      <a:srgbClr val="D5E7E1"/>
    </a:custClr>
    <a:custClr name="Lindengrün 20%">
      <a:srgbClr val="EAF4DB"/>
    </a:custClr>
    <a:custClr name="Warmgelb 20%">
      <a:srgbClr val="FEF9D3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uzh_praesentation_e.potx" id="{749176B2-8F2A-4342-A048-60BED46E758F}" vid="{432F7B11-0F4C-4FE0-A45B-1D1A5AE252E3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UZH</Template>
  <TotalTime>4320</TotalTime>
  <Words>635</Words>
  <Application>Microsoft Macintosh PowerPoint</Application>
  <PresentationFormat>Widescreen</PresentationFormat>
  <Paragraphs>133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UZH</vt:lpstr>
      <vt:lpstr>Intermediate Python</vt:lpstr>
      <vt:lpstr>Overview</vt:lpstr>
      <vt:lpstr>Installling and Importing of Packages</vt:lpstr>
      <vt:lpstr>Installling and Importing of Packages</vt:lpstr>
      <vt:lpstr>Install a Library</vt:lpstr>
      <vt:lpstr>Environments and Reproducability</vt:lpstr>
      <vt:lpstr>Environments and Reproducability</vt:lpstr>
      <vt:lpstr>Imagine following Scenario</vt:lpstr>
      <vt:lpstr>Table of Contents </vt:lpstr>
      <vt:lpstr>The title of this slide can take up two lines </vt:lpstr>
      <vt:lpstr>The title of this slide can take up two lines </vt:lpstr>
      <vt:lpstr>PowerPoint Presentation</vt:lpstr>
      <vt:lpstr>Kernfarben</vt:lpstr>
      <vt:lpstr>Ergänzungsfarben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Python</dc:title>
  <dc:subject/>
  <dc:creator>Philipp Gloor</dc:creator>
  <cp:keywords/>
  <dc:description>Vorlage uzh_praesentationen_16:9_e MSO2016 v3 11.02.2016</dc:description>
  <cp:lastModifiedBy>Philipp Gloor</cp:lastModifiedBy>
  <cp:revision>2</cp:revision>
  <dcterms:created xsi:type="dcterms:W3CDTF">2021-09-11T14:54:39Z</dcterms:created>
  <dcterms:modified xsi:type="dcterms:W3CDTF">2021-09-14T14:56:03Z</dcterms:modified>
  <cp:category/>
</cp:coreProperties>
</file>