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0" r:id="rId4"/>
    <p:sldId id="265" r:id="rId5"/>
    <p:sldId id="267" r:id="rId6"/>
    <p:sldId id="268" r:id="rId7"/>
    <p:sldId id="262" r:id="rId8"/>
    <p:sldId id="311" r:id="rId9"/>
    <p:sldId id="263" r:id="rId10"/>
    <p:sldId id="285" r:id="rId11"/>
    <p:sldId id="274" r:id="rId12"/>
    <p:sldId id="276" r:id="rId13"/>
    <p:sldId id="287" r:id="rId14"/>
    <p:sldId id="307" r:id="rId15"/>
    <p:sldId id="314" r:id="rId16"/>
    <p:sldId id="315" r:id="rId17"/>
    <p:sldId id="288" r:id="rId18"/>
    <p:sldId id="289" r:id="rId19"/>
    <p:sldId id="291" r:id="rId20"/>
    <p:sldId id="293" r:id="rId21"/>
    <p:sldId id="313" r:id="rId22"/>
    <p:sldId id="294" r:id="rId23"/>
    <p:sldId id="295" r:id="rId24"/>
    <p:sldId id="308" r:id="rId25"/>
    <p:sldId id="303" r:id="rId26"/>
    <p:sldId id="310" r:id="rId27"/>
    <p:sldId id="259" r:id="rId28"/>
    <p:sldId id="312" r:id="rId29"/>
    <p:sldId id="298" r:id="rId30"/>
    <p:sldId id="299" r:id="rId31"/>
    <p:sldId id="300" r:id="rId32"/>
    <p:sldId id="301" r:id="rId33"/>
    <p:sldId id="302" r:id="rId34"/>
    <p:sldId id="316" r:id="rId35"/>
    <p:sldId id="317" r:id="rId36"/>
    <p:sldId id="319" r:id="rId37"/>
    <p:sldId id="318" r:id="rId38"/>
  </p:sldIdLst>
  <p:sldSz cx="9144000" cy="6858000" type="screen4x3"/>
  <p:notesSz cx="6794500" cy="9931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" initials="Ca" lastIdx="2" clrIdx="0"/>
  <p:cmAuthor id="1" name="FR Francois" initials="FF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1379" autoAdjust="0"/>
  </p:normalViewPr>
  <p:slideViewPr>
    <p:cSldViewPr>
      <p:cViewPr varScale="1">
        <p:scale>
          <a:sx n="117" d="100"/>
          <a:sy n="117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90" y="-11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B0D8C-BAC3-4651-A216-1B24C0686248}" type="datetimeFigureOut">
              <a:rPr lang="nl-BE" smtClean="0"/>
              <a:pPr/>
              <a:t>4/12/2014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5007-2015-452E-85D3-618B6B2181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69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BB865-E122-4B64-A9F5-1B1665068D14}" type="datetimeFigureOut">
              <a:rPr lang="nl-BE" smtClean="0"/>
              <a:pPr/>
              <a:t>4/12/2014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B46EE-8C6B-43DA-A456-337F8934261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745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SLIDE SHOULD ALWAYS</a:t>
            </a:r>
            <a:r>
              <a:rPr lang="en-US" baseline="0" smtClean="0"/>
              <a:t> BE THE LAST SLIDE OF YOUR PRESENTATION!!!!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23528" y="332656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3616424"/>
            <a:ext cx="7772400" cy="1828800"/>
          </a:xfrm>
        </p:spPr>
        <p:txBody>
          <a:bodyPr lIns="45720" rIns="45720" bIns="45720" anchor="ctr" anchorCtr="0"/>
          <a:lstStyle>
            <a:lvl1pPr algn="ctr">
              <a:defRPr sz="4500" b="1" baseline="0">
                <a:solidFill>
                  <a:srgbClr val="FF7619"/>
                </a:solidFill>
                <a:effectLst/>
                <a:latin typeface="Arial" pitchFamily="34" charset="0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3635896" y="5538936"/>
            <a:ext cx="5112568" cy="914400"/>
          </a:xfrm>
        </p:spPr>
        <p:txBody>
          <a:bodyPr lIns="182880" tIns="0" anchor="b" anchorCtr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pic>
        <p:nvPicPr>
          <p:cNvPr id="12" name="Picture 11" descr="logofire-lowresoluti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68723" y="583269"/>
            <a:ext cx="2971429" cy="2701715"/>
          </a:xfrm>
          <a:prstGeom prst="rect">
            <a:avLst/>
          </a:prstGeom>
        </p:spPr>
      </p:pic>
      <p:pic>
        <p:nvPicPr>
          <p:cNvPr id="11266" name="Picture 2" descr="http://cordis.europa.eu/fp7/ict/fire/images/firefs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978" y="5477845"/>
            <a:ext cx="575283" cy="573210"/>
          </a:xfrm>
          <a:prstGeom prst="rect">
            <a:avLst/>
          </a:prstGeom>
          <a:noFill/>
        </p:spPr>
      </p:pic>
      <p:pic>
        <p:nvPicPr>
          <p:cNvPr id="1026" name="Picture 2" descr="jaun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5610659"/>
            <a:ext cx="648072" cy="44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323528" y="6085165"/>
            <a:ext cx="3312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/>
            <a:r>
              <a:rPr lang="en-US" sz="700" dirty="0" smtClean="0"/>
              <a:t>This project has received funding from the European Union’s Seventh Framework </a:t>
            </a:r>
            <a:r>
              <a:rPr lang="en-US" sz="700" dirty="0" err="1" smtClean="0"/>
              <a:t>Programme</a:t>
            </a:r>
            <a:r>
              <a:rPr lang="en-US" sz="700" dirty="0" smtClean="0"/>
              <a:t> for research, technological development and demonstration under grant agreement no 318389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872"/>
            <a:ext cx="8568952" cy="733832"/>
          </a:xfrm>
        </p:spPr>
        <p:txBody>
          <a:bodyPr/>
          <a:lstStyle>
            <a:lvl1pPr>
              <a:defRPr baseline="0">
                <a:latin typeface="Arial" pitchFamily="34" charset="0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95936" y="64533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EA0E5C-9916-40E1-9922-C65C3797F43C}" type="slidenum">
              <a:rPr lang="en-US" sz="1400" smtClean="0"/>
              <a:pPr algn="ctr"/>
              <a:t>‹#›</a:t>
            </a:fld>
            <a:endParaRPr lang="nl-BE" sz="1400" dirty="0"/>
          </a:p>
        </p:txBody>
      </p:sp>
      <p:pic>
        <p:nvPicPr>
          <p:cNvPr id="8193" name="Picture 1" descr="C:\Users\wimvdber\AppData\Local\Temp\Rar$DI00.196\iMinds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859439" y="6309320"/>
            <a:ext cx="882119" cy="4131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76352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969240"/>
            <a:ext cx="8183880" cy="490803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114800" y="6165304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4AA8B854-250C-40A5-8103-415042D541E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logofire-lowresolu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6021288"/>
            <a:ext cx="779631" cy="708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 baseline="0">
          <a:solidFill>
            <a:srgbClr val="FF7619"/>
          </a:solidFill>
          <a:effectLst/>
          <a:latin typeface="Arial" pitchFamily="34" charset="0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effectLst/>
          <a:latin typeface="Arial" pitchFamily="34" charset="0"/>
          <a:ea typeface="+mn-ea"/>
          <a:cs typeface="+mn-cs"/>
        </a:defRPr>
      </a:lvl1pPr>
      <a:lvl2pPr marL="548640" indent="-201168" algn="l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Verdana"/>
        <a:buChar char="◦"/>
        <a:defRPr kumimoji="0" sz="27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786384" indent="-182880" algn="l" rtl="0" eaLnBrk="1" latinLnBrk="0" hangingPunct="1">
        <a:spcBef>
          <a:spcPts val="300"/>
        </a:spcBef>
        <a:spcAft>
          <a:spcPts val="300"/>
        </a:spcAft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024128" indent="-182880" algn="l" rtl="0" eaLnBrk="1" latinLnBrk="0" hangingPunct="1">
        <a:spcBef>
          <a:spcPts val="300"/>
        </a:spcBef>
        <a:spcAft>
          <a:spcPts val="300"/>
        </a:spcAft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7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280160" indent="-182880" algn="l" rtl="0" eaLnBrk="1" latinLnBrk="0" hangingPunct="1">
        <a:spcBef>
          <a:spcPts val="300"/>
        </a:spcBef>
        <a:spcAft>
          <a:spcPts val="300"/>
        </a:spcAft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7-ofelia/ocf/wiki/GENI-us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xrepo/pox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low.stanford.edu/display/ONL/POX+Wiki#POXWiki-FAQs" TargetMode="External"/><Relationship Id="rId2" Type="http://schemas.openxmlformats.org/officeDocument/2006/relationships/hyperlink" Target="http://sdnhub.org/tutorials/po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nivbrisofeliaf4f.blogs.ilrt.org/" TargetMode="External"/><Relationship Id="rId4" Type="http://schemas.openxmlformats.org/officeDocument/2006/relationships/hyperlink" Target="http://blog.pythonicneteng.com/2013/02/openflow-tutorial-with-pox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noxrepo.org/support/about-pox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github.com/noxrepo/no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osrg/ryu" TargetMode="External"/><Relationship Id="rId4" Type="http://schemas.openxmlformats.org/officeDocument/2006/relationships/hyperlink" Target="http://www.osrg.net/ry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616424"/>
            <a:ext cx="8286808" cy="1828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Tutorial on OpenFlow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Fed4FIRE – Open Tutorial Day</a:t>
            </a:r>
            <a:endParaRPr lang="nl-BE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Carlos Bermudo (carlos.bermudo@i2cat.net)</a:t>
            </a:r>
          </a:p>
          <a:p>
            <a:r>
              <a:rPr lang="en-US" dirty="0" smtClean="0"/>
              <a:t>Berlin, December 10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Running an experiment</a:t>
            </a:r>
            <a:endParaRPr lang="en-US" sz="3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7248868" cy="1090950"/>
          </a:xfrm>
        </p:spPr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Creating the slivers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69" name="Straight Arrow Connector 68"/>
          <p:cNvCxnSpPr>
            <a:stCxn id="100" idx="2"/>
            <a:endCxn id="88" idx="0"/>
          </p:cNvCxnSpPr>
          <p:nvPr/>
        </p:nvCxnSpPr>
        <p:spPr>
          <a:xfrm rot="16200000" flipH="1">
            <a:off x="7539173" y="4673561"/>
            <a:ext cx="965861" cy="6028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0" idx="2"/>
            <a:endCxn id="89" idx="2"/>
          </p:cNvCxnSpPr>
          <p:nvPr/>
        </p:nvCxnSpPr>
        <p:spPr>
          <a:xfrm rot="16200000" flipH="1">
            <a:off x="7217702" y="4995032"/>
            <a:ext cx="1823117" cy="81714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3"/>
            <a:endCxn id="89" idx="1"/>
          </p:cNvCxnSpPr>
          <p:nvPr/>
        </p:nvCxnSpPr>
        <p:spPr>
          <a:xfrm>
            <a:off x="7684970" y="5650824"/>
            <a:ext cx="562716" cy="50006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2" idx="3"/>
          </p:cNvCxnSpPr>
          <p:nvPr/>
        </p:nvCxnSpPr>
        <p:spPr>
          <a:xfrm flipH="1">
            <a:off x="7265130" y="5650824"/>
            <a:ext cx="419840" cy="32854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0" idx="0"/>
            <a:endCxn id="89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2" idx="3"/>
            <a:endCxn id="88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398954" y="2920410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VT AM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5398954" y="3920542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 AM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184640" y="2920410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184640" y="3920542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105" idx="3"/>
            <a:endCxn id="78" idx="1"/>
          </p:cNvCxnSpPr>
          <p:nvPr/>
        </p:nvCxnSpPr>
        <p:spPr>
          <a:xfrm flipV="1">
            <a:off x="4255946" y="3241881"/>
            <a:ext cx="928694" cy="43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5" idx="3"/>
            <a:endCxn id="79" idx="1"/>
          </p:cNvCxnSpPr>
          <p:nvPr/>
        </p:nvCxnSpPr>
        <p:spPr>
          <a:xfrm>
            <a:off x="4255946" y="3675271"/>
            <a:ext cx="928694" cy="566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429520" y="2485495"/>
            <a:ext cx="311326" cy="506353"/>
          </a:xfrm>
          <a:prstGeom prst="rect">
            <a:avLst/>
          </a:prstGeom>
          <a:noFill/>
        </p:spPr>
      </p:pic>
      <p:pic>
        <p:nvPicPr>
          <p:cNvPr id="84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904012" y="2771247"/>
            <a:ext cx="311326" cy="506353"/>
          </a:xfrm>
          <a:prstGeom prst="rect">
            <a:avLst/>
          </a:prstGeom>
          <a:noFill/>
        </p:spPr>
      </p:pic>
      <p:pic>
        <p:nvPicPr>
          <p:cNvPr id="85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332508" y="3128437"/>
            <a:ext cx="311326" cy="506353"/>
          </a:xfrm>
          <a:prstGeom prst="rect">
            <a:avLst/>
          </a:prstGeom>
          <a:noFill/>
        </p:spPr>
      </p:pic>
      <p:cxnSp>
        <p:nvCxnSpPr>
          <p:cNvPr id="86" name="Straight Connector 85"/>
          <p:cNvCxnSpPr>
            <a:endCxn id="90" idx="0"/>
          </p:cNvCxnSpPr>
          <p:nvPr/>
        </p:nvCxnSpPr>
        <p:spPr>
          <a:xfrm>
            <a:off x="7265130" y="5979371"/>
            <a:ext cx="281358" cy="26435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7488" y="5815097"/>
            <a:ext cx="580292" cy="328547"/>
          </a:xfrm>
          <a:prstGeom prst="rect">
            <a:avLst/>
          </a:prstGeom>
          <a:noFill/>
        </p:spPr>
      </p:pic>
      <p:pic>
        <p:nvPicPr>
          <p:cNvPr id="88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372" y="5457907"/>
            <a:ext cx="580292" cy="328547"/>
          </a:xfrm>
          <a:prstGeom prst="rect">
            <a:avLst/>
          </a:prstGeom>
          <a:noFill/>
        </p:spPr>
      </p:pic>
      <p:pic>
        <p:nvPicPr>
          <p:cNvPr id="89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686" y="5986616"/>
            <a:ext cx="580292" cy="328547"/>
          </a:xfrm>
          <a:prstGeom prst="rect">
            <a:avLst/>
          </a:prstGeom>
          <a:noFill/>
        </p:spPr>
      </p:pic>
      <p:pic>
        <p:nvPicPr>
          <p:cNvPr id="90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6342" y="6243725"/>
            <a:ext cx="580292" cy="328547"/>
          </a:xfrm>
          <a:prstGeom prst="rect">
            <a:avLst/>
          </a:prstGeom>
          <a:noFill/>
        </p:spPr>
      </p:pic>
      <p:cxnSp>
        <p:nvCxnSpPr>
          <p:cNvPr id="91" name="Straight Connector 90"/>
          <p:cNvCxnSpPr>
            <a:stCxn id="88" idx="2"/>
            <a:endCxn id="89" idx="1"/>
          </p:cNvCxnSpPr>
          <p:nvPr/>
        </p:nvCxnSpPr>
        <p:spPr>
          <a:xfrm rot="5400000">
            <a:off x="8103384" y="5930756"/>
            <a:ext cx="364436" cy="7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678" y="5486550"/>
            <a:ext cx="580292" cy="328547"/>
          </a:xfrm>
          <a:prstGeom prst="rect">
            <a:avLst/>
          </a:prstGeom>
          <a:noFill/>
        </p:spPr>
      </p:pic>
      <p:cxnSp>
        <p:nvCxnSpPr>
          <p:cNvPr id="93" name="Straight Connector 92"/>
          <p:cNvCxnSpPr>
            <a:stCxn id="92" idx="3"/>
            <a:endCxn id="90" idx="0"/>
          </p:cNvCxnSpPr>
          <p:nvPr/>
        </p:nvCxnSpPr>
        <p:spPr>
          <a:xfrm flipH="1">
            <a:off x="7546488" y="5650824"/>
            <a:ext cx="138482" cy="5929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9" idx="1"/>
          </p:cNvCxnSpPr>
          <p:nvPr/>
        </p:nvCxnSpPr>
        <p:spPr>
          <a:xfrm>
            <a:off x="7265130" y="5979371"/>
            <a:ext cx="982556" cy="17151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88" idx="2"/>
          </p:cNvCxnSpPr>
          <p:nvPr/>
        </p:nvCxnSpPr>
        <p:spPr>
          <a:xfrm flipV="1">
            <a:off x="7265130" y="5786454"/>
            <a:ext cx="1058388" cy="19291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0" idx="0"/>
            <a:endCxn id="88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5" idx="3"/>
            <a:endCxn id="83" idx="1"/>
          </p:cNvCxnSpPr>
          <p:nvPr/>
        </p:nvCxnSpPr>
        <p:spPr>
          <a:xfrm flipV="1">
            <a:off x="6399086" y="2738672"/>
            <a:ext cx="1030434" cy="50320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5" idx="3"/>
            <a:endCxn id="84" idx="1"/>
          </p:cNvCxnSpPr>
          <p:nvPr/>
        </p:nvCxnSpPr>
        <p:spPr>
          <a:xfrm flipV="1">
            <a:off x="6399086" y="3024424"/>
            <a:ext cx="1504926" cy="2174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5" idx="3"/>
            <a:endCxn id="85" idx="1"/>
          </p:cNvCxnSpPr>
          <p:nvPr/>
        </p:nvCxnSpPr>
        <p:spPr>
          <a:xfrm>
            <a:off x="6399086" y="3241881"/>
            <a:ext cx="933422" cy="1397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Merge 99"/>
          <p:cNvSpPr/>
          <p:nvPr/>
        </p:nvSpPr>
        <p:spPr>
          <a:xfrm>
            <a:off x="7327780" y="3991980"/>
            <a:ext cx="785818" cy="500066"/>
          </a:xfrm>
          <a:prstGeom prst="flowChartMerg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FV</a:t>
            </a:r>
            <a:endParaRPr lang="en-US" sz="1300" dirty="0"/>
          </a:p>
        </p:txBody>
      </p:sp>
      <p:cxnSp>
        <p:nvCxnSpPr>
          <p:cNvPr id="101" name="Straight Arrow Connector 100"/>
          <p:cNvCxnSpPr>
            <a:stCxn id="77" idx="3"/>
            <a:endCxn id="100" idx="1"/>
          </p:cNvCxnSpPr>
          <p:nvPr/>
        </p:nvCxnSpPr>
        <p:spPr>
          <a:xfrm>
            <a:off x="6399086" y="4242013"/>
            <a:ext cx="112514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2"/>
            <a:endCxn id="87" idx="1"/>
          </p:cNvCxnSpPr>
          <p:nvPr/>
        </p:nvCxnSpPr>
        <p:spPr>
          <a:xfrm rot="5400000">
            <a:off x="6490427" y="4749108"/>
            <a:ext cx="1487325" cy="9732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2"/>
            <a:endCxn id="92" idx="3"/>
          </p:cNvCxnSpPr>
          <p:nvPr/>
        </p:nvCxnSpPr>
        <p:spPr>
          <a:xfrm rot="5400000">
            <a:off x="7123441" y="5053576"/>
            <a:ext cx="1158778" cy="357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2"/>
            <a:endCxn id="90" idx="1"/>
          </p:cNvCxnSpPr>
          <p:nvPr/>
        </p:nvCxnSpPr>
        <p:spPr>
          <a:xfrm rot="5400000">
            <a:off x="6530540" y="5217849"/>
            <a:ext cx="1915953" cy="4643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3255814" y="3215686"/>
            <a:ext cx="1000132" cy="919170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CLI/UI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jFed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SFI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OMNI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Straight Arrow Connector 105"/>
          <p:cNvCxnSpPr>
            <a:stCxn id="138" idx="3"/>
            <a:endCxn id="105" idx="1"/>
          </p:cNvCxnSpPr>
          <p:nvPr/>
        </p:nvCxnSpPr>
        <p:spPr>
          <a:xfrm flipV="1">
            <a:off x="2000232" y="3675271"/>
            <a:ext cx="1255582" cy="1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27063" y="3444618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createSliver</a:t>
            </a:r>
            <a:endParaRPr lang="en-US" sz="1100" dirty="0" smtClean="0"/>
          </a:p>
        </p:txBody>
      </p:sp>
      <p:sp>
        <p:nvSpPr>
          <p:cNvPr id="108" name="TextBox 107"/>
          <p:cNvSpPr txBox="1"/>
          <p:nvPr/>
        </p:nvSpPr>
        <p:spPr>
          <a:xfrm rot="20078273">
            <a:off x="4152874" y="3180760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createSliver</a:t>
            </a:r>
            <a:endParaRPr lang="en-US" sz="1100" dirty="0" smtClean="0"/>
          </a:p>
        </p:txBody>
      </p:sp>
      <p:sp>
        <p:nvSpPr>
          <p:cNvPr id="109" name="TextBox 108"/>
          <p:cNvSpPr txBox="1"/>
          <p:nvPr/>
        </p:nvSpPr>
        <p:spPr>
          <a:xfrm rot="1876776">
            <a:off x="4147583" y="3935741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createSliver</a:t>
            </a:r>
            <a:endParaRPr lang="en-US" sz="1100" dirty="0" smtClean="0"/>
          </a:p>
        </p:txBody>
      </p:sp>
      <p:sp>
        <p:nvSpPr>
          <p:cNvPr id="110" name="TextBox 109"/>
          <p:cNvSpPr txBox="1"/>
          <p:nvPr/>
        </p:nvSpPr>
        <p:spPr>
          <a:xfrm rot="434709">
            <a:off x="6476402" y="3301971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 </a:t>
            </a:r>
            <a:r>
              <a:rPr lang="en-US" sz="1100" dirty="0" err="1" smtClean="0"/>
              <a:t>vm</a:t>
            </a:r>
            <a:endParaRPr lang="en-US" sz="1100" dirty="0" smtClean="0"/>
          </a:p>
        </p:txBody>
      </p:sp>
      <p:pic>
        <p:nvPicPr>
          <p:cNvPr id="111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275009">
            <a:off x="4384057" y="2897429"/>
            <a:ext cx="329143" cy="365714"/>
          </a:xfrm>
          <a:prstGeom prst="rect">
            <a:avLst/>
          </a:prstGeom>
          <a:noFill/>
        </p:spPr>
      </p:pic>
      <p:pic>
        <p:nvPicPr>
          <p:cNvPr id="113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69481" y="3769142"/>
            <a:ext cx="329143" cy="365714"/>
          </a:xfrm>
          <a:prstGeom prst="rect">
            <a:avLst/>
          </a:prstGeom>
          <a:noFill/>
        </p:spPr>
      </p:pic>
      <p:pic>
        <p:nvPicPr>
          <p:cNvPr id="114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63231">
            <a:off x="6841220" y="3042708"/>
            <a:ext cx="329143" cy="365714"/>
          </a:xfrm>
          <a:prstGeom prst="rect">
            <a:avLst/>
          </a:prstGeom>
          <a:noFill/>
        </p:spPr>
      </p:pic>
      <p:pic>
        <p:nvPicPr>
          <p:cNvPr id="116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69481" y="3769142"/>
            <a:ext cx="329143" cy="365714"/>
          </a:xfrm>
          <a:prstGeom prst="rect">
            <a:avLst/>
          </a:prstGeom>
          <a:noFill/>
        </p:spPr>
      </p:pic>
      <p:pic>
        <p:nvPicPr>
          <p:cNvPr id="117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06649">
            <a:off x="4281903" y="4123841"/>
            <a:ext cx="329143" cy="365714"/>
          </a:xfrm>
          <a:prstGeom prst="rect">
            <a:avLst/>
          </a:prstGeom>
          <a:noFill/>
        </p:spPr>
      </p:pic>
      <p:sp>
        <p:nvSpPr>
          <p:cNvPr id="119" name="TextBox 118"/>
          <p:cNvSpPr txBox="1"/>
          <p:nvPr/>
        </p:nvSpPr>
        <p:spPr>
          <a:xfrm>
            <a:off x="6399086" y="3991980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define links</a:t>
            </a:r>
          </a:p>
        </p:txBody>
      </p:sp>
      <p:pic>
        <p:nvPicPr>
          <p:cNvPr id="120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84323" y="4349170"/>
            <a:ext cx="329143" cy="365714"/>
          </a:xfrm>
          <a:prstGeom prst="rect">
            <a:avLst/>
          </a:prstGeom>
          <a:noFill/>
        </p:spPr>
      </p:pic>
      <p:pic>
        <p:nvPicPr>
          <p:cNvPr id="122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27912" y="2449160"/>
            <a:ext cx="328374" cy="328374"/>
          </a:xfrm>
          <a:prstGeom prst="rect">
            <a:avLst/>
          </a:prstGeom>
          <a:noFill/>
        </p:spPr>
      </p:pic>
      <p:pic>
        <p:nvPicPr>
          <p:cNvPr id="123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5290" y="3277600"/>
            <a:ext cx="328374" cy="328374"/>
          </a:xfrm>
          <a:prstGeom prst="rect">
            <a:avLst/>
          </a:prstGeom>
          <a:noFill/>
        </p:spPr>
      </p:pic>
      <p:sp>
        <p:nvSpPr>
          <p:cNvPr id="125" name="TextBox 124"/>
          <p:cNvSpPr txBox="1"/>
          <p:nvPr/>
        </p:nvSpPr>
        <p:spPr>
          <a:xfrm rot="19874603">
            <a:off x="6463556" y="2722893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 </a:t>
            </a:r>
            <a:r>
              <a:rPr lang="en-US" sz="1100" dirty="0" err="1" smtClean="0"/>
              <a:t>vm</a:t>
            </a:r>
            <a:endParaRPr lang="en-US" sz="1100" dirty="0" smtClean="0"/>
          </a:p>
        </p:txBody>
      </p:sp>
      <p:pic>
        <p:nvPicPr>
          <p:cNvPr id="126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585457">
            <a:off x="6710653" y="2451568"/>
            <a:ext cx="329143" cy="365714"/>
          </a:xfrm>
          <a:prstGeom prst="rect">
            <a:avLst/>
          </a:prstGeom>
          <a:noFill/>
        </p:spPr>
      </p:pic>
      <p:cxnSp>
        <p:nvCxnSpPr>
          <p:cNvPr id="127" name="Straight Arrow Connector 126"/>
          <p:cNvCxnSpPr>
            <a:stCxn id="83" idx="3"/>
            <a:endCxn id="122" idx="1"/>
          </p:cNvCxnSpPr>
          <p:nvPr/>
        </p:nvCxnSpPr>
        <p:spPr>
          <a:xfrm flipV="1">
            <a:off x="7740846" y="2613347"/>
            <a:ext cx="587066" cy="125325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5" idx="3"/>
            <a:endCxn id="123" idx="1"/>
          </p:cNvCxnSpPr>
          <p:nvPr/>
        </p:nvCxnSpPr>
        <p:spPr>
          <a:xfrm>
            <a:off x="7643834" y="3381614"/>
            <a:ext cx="641456" cy="60173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2" idx="3"/>
            <a:endCxn id="88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87" idx="3"/>
            <a:endCxn id="92" idx="3"/>
          </p:cNvCxnSpPr>
          <p:nvPr/>
        </p:nvCxnSpPr>
        <p:spPr>
          <a:xfrm flipV="1">
            <a:off x="7327780" y="5650824"/>
            <a:ext cx="357190" cy="328547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0" idx="0"/>
            <a:endCxn id="88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0" idx="0"/>
            <a:endCxn id="89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3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9906" y="2891767"/>
            <a:ext cx="328374" cy="328374"/>
          </a:xfrm>
          <a:prstGeom prst="rect">
            <a:avLst/>
          </a:prstGeom>
          <a:noFill/>
        </p:spPr>
      </p:pic>
      <p:cxnSp>
        <p:nvCxnSpPr>
          <p:cNvPr id="134" name="Straight Arrow Connector 133"/>
          <p:cNvCxnSpPr>
            <a:stCxn id="84" idx="3"/>
            <a:endCxn id="133" idx="1"/>
          </p:cNvCxnSpPr>
          <p:nvPr/>
        </p:nvCxnSpPr>
        <p:spPr>
          <a:xfrm>
            <a:off x="8215338" y="3024424"/>
            <a:ext cx="314568" cy="3153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20951408">
            <a:off x="6731705" y="2905457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create </a:t>
            </a:r>
            <a:r>
              <a:rPr lang="en-US" sz="1100" dirty="0" err="1" smtClean="0"/>
              <a:t>vm</a:t>
            </a:r>
            <a:endParaRPr lang="en-US" sz="1100" dirty="0" smtClean="0"/>
          </a:p>
        </p:txBody>
      </p:sp>
      <p:pic>
        <p:nvPicPr>
          <p:cNvPr id="137" name="Picture 19" descr="C:\Users\Leo\AppData\Local\Microsoft\Windows\Temporary Internet Files\Content.IE5\CT9RZYYN\MC900432599[1].png"/>
          <p:cNvPicPr>
            <a:picLocks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21276210">
            <a:off x="7231674" y="2582823"/>
            <a:ext cx="329143" cy="365714"/>
          </a:xfrm>
          <a:prstGeom prst="rect">
            <a:avLst/>
          </a:prstGeom>
          <a:noFill/>
        </p:spPr>
      </p:pic>
      <p:pic>
        <p:nvPicPr>
          <p:cNvPr id="138" name="Picture 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3115" y="3034643"/>
            <a:ext cx="1257117" cy="128336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7" grpId="1"/>
      <p:bldP spid="107" grpId="2"/>
      <p:bldP spid="107" grpId="3"/>
      <p:bldP spid="108" grpId="0"/>
      <p:bldP spid="108" grpId="1"/>
      <p:bldP spid="109" grpId="0"/>
      <p:bldP spid="109" grpId="1"/>
      <p:bldP spid="110" grpId="0"/>
      <p:bldP spid="110" grpId="1"/>
      <p:bldP spid="110" grpId="2"/>
      <p:bldP spid="119" grpId="0"/>
      <p:bldP spid="119" grpId="1"/>
      <p:bldP spid="125" grpId="0"/>
      <p:bldP spid="125" grpId="1"/>
      <p:bldP spid="125" grpId="2"/>
      <p:bldP spid="135" grpId="0"/>
      <p:bldP spid="13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owchart: Merge 66"/>
          <p:cNvSpPr/>
          <p:nvPr/>
        </p:nvSpPr>
        <p:spPr>
          <a:xfrm>
            <a:off x="8072462" y="3257481"/>
            <a:ext cx="714380" cy="500066"/>
          </a:xfrm>
          <a:prstGeom prst="flowChartMerge">
            <a:avLst/>
          </a:prstGeom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cxnSp>
        <p:nvCxnSpPr>
          <p:cNvPr id="177" name="Straight Arrow Connector 176"/>
          <p:cNvCxnSpPr>
            <a:stCxn id="164" idx="2"/>
            <a:endCxn id="61" idx="0"/>
          </p:cNvCxnSpPr>
          <p:nvPr/>
        </p:nvCxnSpPr>
        <p:spPr>
          <a:xfrm rot="16200000" flipH="1">
            <a:off x="7543435" y="4677823"/>
            <a:ext cx="957337" cy="6028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64" idx="2"/>
            <a:endCxn id="62" idx="2"/>
          </p:cNvCxnSpPr>
          <p:nvPr/>
        </p:nvCxnSpPr>
        <p:spPr>
          <a:xfrm rot="16200000" flipH="1">
            <a:off x="7221964" y="4999294"/>
            <a:ext cx="1814593" cy="81714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2" idx="3"/>
            <a:endCxn id="62" idx="1"/>
          </p:cNvCxnSpPr>
          <p:nvPr/>
        </p:nvCxnSpPr>
        <p:spPr>
          <a:xfrm>
            <a:off x="7684970" y="5650824"/>
            <a:ext cx="562716" cy="50006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2" idx="3"/>
          </p:cNvCxnSpPr>
          <p:nvPr/>
        </p:nvCxnSpPr>
        <p:spPr>
          <a:xfrm flipH="1">
            <a:off x="7265130" y="5650824"/>
            <a:ext cx="419840" cy="32854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0"/>
            <a:endCxn id="62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2" idx="3"/>
            <a:endCxn id="61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Running an experiment</a:t>
            </a:r>
            <a:endParaRPr lang="en-US" sz="3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7248868" cy="1305264"/>
          </a:xfrm>
        </p:spPr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Creating the slivers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Setting the controller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98954" y="2928934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VT AM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98954" y="3929066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 AM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4640" y="2928934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84640" y="3929066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87" idx="3"/>
            <a:endCxn id="13" idx="1"/>
          </p:cNvCxnSpPr>
          <p:nvPr/>
        </p:nvCxnSpPr>
        <p:spPr>
          <a:xfrm flipV="1">
            <a:off x="4255946" y="3250405"/>
            <a:ext cx="928694" cy="43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87" idx="3"/>
            <a:endCxn id="14" idx="1"/>
          </p:cNvCxnSpPr>
          <p:nvPr/>
        </p:nvCxnSpPr>
        <p:spPr>
          <a:xfrm>
            <a:off x="4255946" y="3683795"/>
            <a:ext cx="928694" cy="566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430400" y="2494019"/>
            <a:ext cx="311326" cy="506353"/>
          </a:xfrm>
          <a:prstGeom prst="rect">
            <a:avLst/>
          </a:prstGeom>
          <a:noFill/>
        </p:spPr>
      </p:pic>
      <p:pic>
        <p:nvPicPr>
          <p:cNvPr id="21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904012" y="2779771"/>
            <a:ext cx="311326" cy="506353"/>
          </a:xfrm>
          <a:prstGeom prst="rect">
            <a:avLst/>
          </a:prstGeom>
          <a:noFill/>
        </p:spPr>
      </p:pic>
      <p:pic>
        <p:nvPicPr>
          <p:cNvPr id="22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332508" y="3136961"/>
            <a:ext cx="311326" cy="506353"/>
          </a:xfrm>
          <a:prstGeom prst="rect">
            <a:avLst/>
          </a:prstGeom>
          <a:noFill/>
        </p:spPr>
      </p:pic>
      <p:cxnSp>
        <p:nvCxnSpPr>
          <p:cNvPr id="33" name="Straight Connector 32"/>
          <p:cNvCxnSpPr>
            <a:endCxn id="63" idx="0"/>
          </p:cNvCxnSpPr>
          <p:nvPr/>
        </p:nvCxnSpPr>
        <p:spPr>
          <a:xfrm>
            <a:off x="7265130" y="5979371"/>
            <a:ext cx="281358" cy="26435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7488" y="5815097"/>
            <a:ext cx="580292" cy="328547"/>
          </a:xfrm>
          <a:prstGeom prst="rect">
            <a:avLst/>
          </a:prstGeom>
          <a:noFill/>
        </p:spPr>
      </p:pic>
      <p:pic>
        <p:nvPicPr>
          <p:cNvPr id="61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372" y="5457907"/>
            <a:ext cx="580292" cy="328547"/>
          </a:xfrm>
          <a:prstGeom prst="rect">
            <a:avLst/>
          </a:prstGeom>
          <a:noFill/>
        </p:spPr>
      </p:pic>
      <p:pic>
        <p:nvPicPr>
          <p:cNvPr id="62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686" y="5986616"/>
            <a:ext cx="580292" cy="328547"/>
          </a:xfrm>
          <a:prstGeom prst="rect">
            <a:avLst/>
          </a:prstGeom>
          <a:noFill/>
        </p:spPr>
      </p:pic>
      <p:pic>
        <p:nvPicPr>
          <p:cNvPr id="63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6342" y="6243725"/>
            <a:ext cx="580292" cy="328547"/>
          </a:xfrm>
          <a:prstGeom prst="rect">
            <a:avLst/>
          </a:prstGeom>
          <a:noFill/>
        </p:spPr>
      </p:pic>
      <p:cxnSp>
        <p:nvCxnSpPr>
          <p:cNvPr id="76" name="Straight Connector 75"/>
          <p:cNvCxnSpPr>
            <a:stCxn id="61" idx="2"/>
            <a:endCxn id="62" idx="1"/>
          </p:cNvCxnSpPr>
          <p:nvPr/>
        </p:nvCxnSpPr>
        <p:spPr>
          <a:xfrm rot="5400000">
            <a:off x="8103384" y="5930756"/>
            <a:ext cx="364436" cy="7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678" y="5486550"/>
            <a:ext cx="580292" cy="328547"/>
          </a:xfrm>
          <a:prstGeom prst="rect">
            <a:avLst/>
          </a:prstGeom>
          <a:noFill/>
        </p:spPr>
      </p:pic>
      <p:cxnSp>
        <p:nvCxnSpPr>
          <p:cNvPr id="115" name="Straight Connector 114"/>
          <p:cNvCxnSpPr>
            <a:stCxn id="112" idx="3"/>
            <a:endCxn id="63" idx="0"/>
          </p:cNvCxnSpPr>
          <p:nvPr/>
        </p:nvCxnSpPr>
        <p:spPr>
          <a:xfrm flipH="1">
            <a:off x="7546488" y="5650824"/>
            <a:ext cx="138482" cy="5929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62" idx="1"/>
          </p:cNvCxnSpPr>
          <p:nvPr/>
        </p:nvCxnSpPr>
        <p:spPr>
          <a:xfrm>
            <a:off x="7265130" y="5979371"/>
            <a:ext cx="982556" cy="17151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61" idx="2"/>
          </p:cNvCxnSpPr>
          <p:nvPr/>
        </p:nvCxnSpPr>
        <p:spPr>
          <a:xfrm flipV="1">
            <a:off x="7265130" y="5786454"/>
            <a:ext cx="1058388" cy="19291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3" idx="0"/>
            <a:endCxn id="61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0" idx="3"/>
            <a:endCxn id="3081" idx="1"/>
          </p:cNvCxnSpPr>
          <p:nvPr/>
        </p:nvCxnSpPr>
        <p:spPr>
          <a:xfrm flipV="1">
            <a:off x="6399086" y="2747196"/>
            <a:ext cx="1031314" cy="50320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" idx="3"/>
            <a:endCxn id="21" idx="1"/>
          </p:cNvCxnSpPr>
          <p:nvPr/>
        </p:nvCxnSpPr>
        <p:spPr>
          <a:xfrm flipV="1">
            <a:off x="6399086" y="3032948"/>
            <a:ext cx="1504926" cy="2174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0" idx="3"/>
            <a:endCxn id="22" idx="1"/>
          </p:cNvCxnSpPr>
          <p:nvPr/>
        </p:nvCxnSpPr>
        <p:spPr>
          <a:xfrm>
            <a:off x="6399086" y="3250405"/>
            <a:ext cx="933422" cy="1397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Merge 163"/>
          <p:cNvSpPr/>
          <p:nvPr/>
        </p:nvSpPr>
        <p:spPr>
          <a:xfrm>
            <a:off x="7327780" y="4000504"/>
            <a:ext cx="785818" cy="500066"/>
          </a:xfrm>
          <a:prstGeom prst="flowChartMerg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FV</a:t>
            </a:r>
            <a:endParaRPr lang="en-US" sz="1300" dirty="0"/>
          </a:p>
        </p:txBody>
      </p:sp>
      <p:cxnSp>
        <p:nvCxnSpPr>
          <p:cNvPr id="165" name="Straight Arrow Connector 164"/>
          <p:cNvCxnSpPr>
            <a:stCxn id="11" idx="3"/>
            <a:endCxn id="164" idx="1"/>
          </p:cNvCxnSpPr>
          <p:nvPr/>
        </p:nvCxnSpPr>
        <p:spPr>
          <a:xfrm>
            <a:off x="6399086" y="4250537"/>
            <a:ext cx="112514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4" idx="2"/>
            <a:endCxn id="3084" idx="1"/>
          </p:cNvCxnSpPr>
          <p:nvPr/>
        </p:nvCxnSpPr>
        <p:spPr>
          <a:xfrm rot="5400000">
            <a:off x="6494689" y="4753370"/>
            <a:ext cx="1478801" cy="9732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4" idx="2"/>
            <a:endCxn id="112" idx="3"/>
          </p:cNvCxnSpPr>
          <p:nvPr/>
        </p:nvCxnSpPr>
        <p:spPr>
          <a:xfrm rot="5400000">
            <a:off x="7127703" y="5057838"/>
            <a:ext cx="1150254" cy="357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4" idx="2"/>
            <a:endCxn id="63" idx="1"/>
          </p:cNvCxnSpPr>
          <p:nvPr/>
        </p:nvCxnSpPr>
        <p:spPr>
          <a:xfrm rot="5400000">
            <a:off x="6534802" y="5222111"/>
            <a:ext cx="1907429" cy="4643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3255814" y="3224210"/>
            <a:ext cx="1000132" cy="919170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CLI/UI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jFed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SFI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OMNI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Arrow Connector 191"/>
          <p:cNvCxnSpPr>
            <a:stCxn id="56" idx="3"/>
            <a:endCxn id="187" idx="1"/>
          </p:cNvCxnSpPr>
          <p:nvPr/>
        </p:nvCxnSpPr>
        <p:spPr>
          <a:xfrm flipV="1">
            <a:off x="2000232" y="3683795"/>
            <a:ext cx="1255582" cy="1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2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7912" y="2457684"/>
            <a:ext cx="328374" cy="328374"/>
          </a:xfrm>
          <a:prstGeom prst="rect">
            <a:avLst/>
          </a:prstGeom>
          <a:noFill/>
        </p:spPr>
      </p:pic>
      <p:pic>
        <p:nvPicPr>
          <p:cNvPr id="251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290" y="3286124"/>
            <a:ext cx="328374" cy="328374"/>
          </a:xfrm>
          <a:prstGeom prst="rect">
            <a:avLst/>
          </a:prstGeom>
          <a:noFill/>
        </p:spPr>
      </p:pic>
      <p:cxnSp>
        <p:nvCxnSpPr>
          <p:cNvPr id="254" name="Straight Arrow Connector 253"/>
          <p:cNvCxnSpPr>
            <a:stCxn id="3081" idx="3"/>
            <a:endCxn id="3092" idx="1"/>
          </p:cNvCxnSpPr>
          <p:nvPr/>
        </p:nvCxnSpPr>
        <p:spPr>
          <a:xfrm flipV="1">
            <a:off x="7741726" y="2621871"/>
            <a:ext cx="586186" cy="125325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2" idx="3"/>
            <a:endCxn id="251" idx="1"/>
          </p:cNvCxnSpPr>
          <p:nvPr/>
        </p:nvCxnSpPr>
        <p:spPr>
          <a:xfrm>
            <a:off x="7643834" y="3390138"/>
            <a:ext cx="641456" cy="60173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12" idx="3"/>
            <a:endCxn id="61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3084" idx="3"/>
            <a:endCxn id="112" idx="3"/>
          </p:cNvCxnSpPr>
          <p:nvPr/>
        </p:nvCxnSpPr>
        <p:spPr>
          <a:xfrm flipV="1">
            <a:off x="7327780" y="5650824"/>
            <a:ext cx="357190" cy="328547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63" idx="0"/>
            <a:endCxn id="61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63" idx="0"/>
            <a:endCxn id="62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67" idx="2"/>
            <a:endCxn id="164" idx="0"/>
          </p:cNvCxnSpPr>
          <p:nvPr/>
        </p:nvCxnSpPr>
        <p:spPr>
          <a:xfrm rot="5400000">
            <a:off x="7953693" y="3524544"/>
            <a:ext cx="242957" cy="7089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57950" y="3971861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set controller</a:t>
            </a:r>
          </a:p>
        </p:txBody>
      </p:sp>
      <p:pic>
        <p:nvPicPr>
          <p:cNvPr id="74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29906" y="2900291"/>
            <a:ext cx="328374" cy="328374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>
            <a:stCxn id="21" idx="3"/>
            <a:endCxn id="74" idx="1"/>
          </p:cNvCxnSpPr>
          <p:nvPr/>
        </p:nvCxnSpPr>
        <p:spPr>
          <a:xfrm>
            <a:off x="8215338" y="3032948"/>
            <a:ext cx="314568" cy="3153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" name="Picture 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3115" y="3043167"/>
            <a:ext cx="1257117" cy="128336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3" grpId="0"/>
      <p:bldP spid="7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Merge 51"/>
          <p:cNvSpPr/>
          <p:nvPr/>
        </p:nvSpPr>
        <p:spPr>
          <a:xfrm>
            <a:off x="8072462" y="3257481"/>
            <a:ext cx="714380" cy="500066"/>
          </a:xfrm>
          <a:prstGeom prst="flowChartMerge">
            <a:avLst/>
          </a:prstGeom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cxnSp>
        <p:nvCxnSpPr>
          <p:cNvPr id="177" name="Straight Arrow Connector 176"/>
          <p:cNvCxnSpPr>
            <a:stCxn id="164" idx="2"/>
            <a:endCxn id="61" idx="0"/>
          </p:cNvCxnSpPr>
          <p:nvPr/>
        </p:nvCxnSpPr>
        <p:spPr>
          <a:xfrm rot="16200000" flipH="1">
            <a:off x="7543435" y="4677823"/>
            <a:ext cx="957337" cy="6028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64" idx="2"/>
            <a:endCxn id="62" idx="2"/>
          </p:cNvCxnSpPr>
          <p:nvPr/>
        </p:nvCxnSpPr>
        <p:spPr>
          <a:xfrm rot="16200000" flipH="1">
            <a:off x="7221964" y="4999294"/>
            <a:ext cx="1814593" cy="81714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2" idx="3"/>
            <a:endCxn id="62" idx="1"/>
          </p:cNvCxnSpPr>
          <p:nvPr/>
        </p:nvCxnSpPr>
        <p:spPr>
          <a:xfrm>
            <a:off x="7684970" y="5650824"/>
            <a:ext cx="562716" cy="50006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2" idx="3"/>
          </p:cNvCxnSpPr>
          <p:nvPr/>
        </p:nvCxnSpPr>
        <p:spPr>
          <a:xfrm flipH="1">
            <a:off x="7265130" y="5650824"/>
            <a:ext cx="419840" cy="32854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0"/>
            <a:endCxn id="62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2" idx="3"/>
            <a:endCxn id="61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Running an experiment</a:t>
            </a:r>
            <a:endParaRPr lang="en-US" sz="3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7248868" cy="1305264"/>
          </a:xfrm>
        </p:spPr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Creating the slivers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Setting the controller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200" dirty="0" smtClean="0">
                <a:cs typeface="Arial" pitchFamily="34" charset="0"/>
              </a:rPr>
              <a:t>Sending data within the slice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98954" y="2928934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VT AM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98954" y="3929066"/>
            <a:ext cx="1000132" cy="642942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 AM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4640" y="2928934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84640" y="3929066"/>
            <a:ext cx="214314" cy="642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SFA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87" idx="3"/>
            <a:endCxn id="13" idx="1"/>
          </p:cNvCxnSpPr>
          <p:nvPr/>
        </p:nvCxnSpPr>
        <p:spPr>
          <a:xfrm flipV="1">
            <a:off x="4255946" y="3250405"/>
            <a:ext cx="928694" cy="43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87" idx="3"/>
            <a:endCxn id="14" idx="1"/>
          </p:cNvCxnSpPr>
          <p:nvPr/>
        </p:nvCxnSpPr>
        <p:spPr>
          <a:xfrm>
            <a:off x="4255946" y="3683795"/>
            <a:ext cx="928694" cy="566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430400" y="2494019"/>
            <a:ext cx="311326" cy="506353"/>
          </a:xfrm>
          <a:prstGeom prst="rect">
            <a:avLst/>
          </a:prstGeom>
          <a:noFill/>
        </p:spPr>
      </p:pic>
      <p:pic>
        <p:nvPicPr>
          <p:cNvPr id="21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904012" y="2779771"/>
            <a:ext cx="311326" cy="506353"/>
          </a:xfrm>
          <a:prstGeom prst="rect">
            <a:avLst/>
          </a:prstGeom>
          <a:noFill/>
        </p:spPr>
      </p:pic>
      <p:pic>
        <p:nvPicPr>
          <p:cNvPr id="22" name="Picture 9" descr="C:\Users\Leo\AppData\Local\Microsoft\Windows\Temporary Internet Files\Content.IE5\JECNNV17\MC900435242[1].png"/>
          <p:cNvPicPr>
            <a:picLocks noChangeAspect="1" noChangeArrowheads="1"/>
          </p:cNvPicPr>
          <p:nvPr/>
        </p:nvPicPr>
        <p:blipFill>
          <a:blip r:embed="rId2" cstate="print"/>
          <a:srcRect b="17911"/>
          <a:stretch>
            <a:fillRect/>
          </a:stretch>
        </p:blipFill>
        <p:spPr bwMode="auto">
          <a:xfrm>
            <a:off x="7332508" y="3136961"/>
            <a:ext cx="311326" cy="506353"/>
          </a:xfrm>
          <a:prstGeom prst="rect">
            <a:avLst/>
          </a:prstGeom>
          <a:noFill/>
        </p:spPr>
      </p:pic>
      <p:cxnSp>
        <p:nvCxnSpPr>
          <p:cNvPr id="33" name="Straight Connector 32"/>
          <p:cNvCxnSpPr>
            <a:endCxn id="63" idx="0"/>
          </p:cNvCxnSpPr>
          <p:nvPr/>
        </p:nvCxnSpPr>
        <p:spPr>
          <a:xfrm>
            <a:off x="7265130" y="5979371"/>
            <a:ext cx="281358" cy="26435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7488" y="5815097"/>
            <a:ext cx="580292" cy="328547"/>
          </a:xfrm>
          <a:prstGeom prst="rect">
            <a:avLst/>
          </a:prstGeom>
          <a:noFill/>
        </p:spPr>
      </p:pic>
      <p:pic>
        <p:nvPicPr>
          <p:cNvPr id="61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372" y="5457907"/>
            <a:ext cx="580292" cy="328547"/>
          </a:xfrm>
          <a:prstGeom prst="rect">
            <a:avLst/>
          </a:prstGeom>
          <a:noFill/>
        </p:spPr>
      </p:pic>
      <p:pic>
        <p:nvPicPr>
          <p:cNvPr id="62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686" y="5986616"/>
            <a:ext cx="580292" cy="328547"/>
          </a:xfrm>
          <a:prstGeom prst="rect">
            <a:avLst/>
          </a:prstGeom>
          <a:noFill/>
        </p:spPr>
      </p:pic>
      <p:pic>
        <p:nvPicPr>
          <p:cNvPr id="63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6342" y="6243725"/>
            <a:ext cx="580292" cy="328547"/>
          </a:xfrm>
          <a:prstGeom prst="rect">
            <a:avLst/>
          </a:prstGeom>
          <a:noFill/>
        </p:spPr>
      </p:pic>
      <p:cxnSp>
        <p:nvCxnSpPr>
          <p:cNvPr id="76" name="Straight Connector 75"/>
          <p:cNvCxnSpPr>
            <a:stCxn id="61" idx="2"/>
            <a:endCxn id="62" idx="1"/>
          </p:cNvCxnSpPr>
          <p:nvPr/>
        </p:nvCxnSpPr>
        <p:spPr>
          <a:xfrm rot="5400000">
            <a:off x="8103384" y="5930756"/>
            <a:ext cx="364436" cy="7583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2" descr="C:\Users\Leo\Documents\docs\fp7\fed4fire\workshops\2014_07 (Ghent)\img\switches\ne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678" y="5486550"/>
            <a:ext cx="580292" cy="328547"/>
          </a:xfrm>
          <a:prstGeom prst="rect">
            <a:avLst/>
          </a:prstGeom>
          <a:noFill/>
        </p:spPr>
      </p:pic>
      <p:cxnSp>
        <p:nvCxnSpPr>
          <p:cNvPr id="115" name="Straight Connector 114"/>
          <p:cNvCxnSpPr>
            <a:stCxn id="112" idx="3"/>
            <a:endCxn id="63" idx="0"/>
          </p:cNvCxnSpPr>
          <p:nvPr/>
        </p:nvCxnSpPr>
        <p:spPr>
          <a:xfrm flipH="1">
            <a:off x="7546488" y="5650824"/>
            <a:ext cx="138482" cy="5929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62" idx="1"/>
          </p:cNvCxnSpPr>
          <p:nvPr/>
        </p:nvCxnSpPr>
        <p:spPr>
          <a:xfrm>
            <a:off x="7265130" y="5979371"/>
            <a:ext cx="982556" cy="17151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61" idx="2"/>
          </p:cNvCxnSpPr>
          <p:nvPr/>
        </p:nvCxnSpPr>
        <p:spPr>
          <a:xfrm flipV="1">
            <a:off x="7265130" y="5786454"/>
            <a:ext cx="1058388" cy="19291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3" idx="0"/>
            <a:endCxn id="61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0" idx="3"/>
            <a:endCxn id="3081" idx="1"/>
          </p:cNvCxnSpPr>
          <p:nvPr/>
        </p:nvCxnSpPr>
        <p:spPr>
          <a:xfrm flipV="1">
            <a:off x="6399086" y="2747196"/>
            <a:ext cx="1031314" cy="50320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" idx="3"/>
            <a:endCxn id="21" idx="1"/>
          </p:cNvCxnSpPr>
          <p:nvPr/>
        </p:nvCxnSpPr>
        <p:spPr>
          <a:xfrm flipV="1">
            <a:off x="6399086" y="3032948"/>
            <a:ext cx="1504926" cy="2174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0" idx="3"/>
            <a:endCxn id="22" idx="1"/>
          </p:cNvCxnSpPr>
          <p:nvPr/>
        </p:nvCxnSpPr>
        <p:spPr>
          <a:xfrm>
            <a:off x="6399086" y="3250405"/>
            <a:ext cx="933422" cy="1397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Merge 163"/>
          <p:cNvSpPr/>
          <p:nvPr/>
        </p:nvSpPr>
        <p:spPr>
          <a:xfrm>
            <a:off x="7327780" y="4000504"/>
            <a:ext cx="785818" cy="500066"/>
          </a:xfrm>
          <a:prstGeom prst="flowChartMerg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FV</a:t>
            </a:r>
            <a:endParaRPr lang="en-US" sz="1300" dirty="0"/>
          </a:p>
        </p:txBody>
      </p:sp>
      <p:cxnSp>
        <p:nvCxnSpPr>
          <p:cNvPr id="165" name="Straight Arrow Connector 164"/>
          <p:cNvCxnSpPr>
            <a:stCxn id="11" idx="3"/>
            <a:endCxn id="164" idx="1"/>
          </p:cNvCxnSpPr>
          <p:nvPr/>
        </p:nvCxnSpPr>
        <p:spPr>
          <a:xfrm>
            <a:off x="6399086" y="4250537"/>
            <a:ext cx="112514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4" idx="2"/>
            <a:endCxn id="3084" idx="1"/>
          </p:cNvCxnSpPr>
          <p:nvPr/>
        </p:nvCxnSpPr>
        <p:spPr>
          <a:xfrm rot="5400000">
            <a:off x="6494689" y="4753370"/>
            <a:ext cx="1478801" cy="9732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4" idx="2"/>
            <a:endCxn id="112" idx="3"/>
          </p:cNvCxnSpPr>
          <p:nvPr/>
        </p:nvCxnSpPr>
        <p:spPr>
          <a:xfrm rot="5400000">
            <a:off x="7127703" y="5057838"/>
            <a:ext cx="1150254" cy="357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4" idx="2"/>
            <a:endCxn id="63" idx="1"/>
          </p:cNvCxnSpPr>
          <p:nvPr/>
        </p:nvCxnSpPr>
        <p:spPr>
          <a:xfrm rot="5400000">
            <a:off x="6534802" y="5222111"/>
            <a:ext cx="1907429" cy="4643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3255814" y="3224210"/>
            <a:ext cx="1000132" cy="919170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CLI/UI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jFed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SFI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OMNI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Arrow Connector 191"/>
          <p:cNvCxnSpPr>
            <a:stCxn id="72" idx="3"/>
            <a:endCxn id="187" idx="1"/>
          </p:cNvCxnSpPr>
          <p:nvPr/>
        </p:nvCxnSpPr>
        <p:spPr>
          <a:xfrm flipV="1">
            <a:off x="2000232" y="3683795"/>
            <a:ext cx="1255582" cy="1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290" y="3286124"/>
            <a:ext cx="328374" cy="328374"/>
          </a:xfrm>
          <a:prstGeom prst="rect">
            <a:avLst/>
          </a:prstGeom>
          <a:noFill/>
        </p:spPr>
      </p:pic>
      <p:cxnSp>
        <p:nvCxnSpPr>
          <p:cNvPr id="257" name="Straight Arrow Connector 256"/>
          <p:cNvCxnSpPr>
            <a:stCxn id="22" idx="3"/>
            <a:endCxn id="251" idx="1"/>
          </p:cNvCxnSpPr>
          <p:nvPr/>
        </p:nvCxnSpPr>
        <p:spPr>
          <a:xfrm>
            <a:off x="7643834" y="3390138"/>
            <a:ext cx="641456" cy="60173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12" idx="3"/>
            <a:endCxn id="61" idx="2"/>
          </p:cNvCxnSpPr>
          <p:nvPr/>
        </p:nvCxnSpPr>
        <p:spPr>
          <a:xfrm>
            <a:off x="7684970" y="5650824"/>
            <a:ext cx="638548" cy="1356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3084" idx="3"/>
            <a:endCxn id="112" idx="3"/>
          </p:cNvCxnSpPr>
          <p:nvPr/>
        </p:nvCxnSpPr>
        <p:spPr>
          <a:xfrm flipV="1">
            <a:off x="7327780" y="5650824"/>
            <a:ext cx="357190" cy="328547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63" idx="0"/>
            <a:endCxn id="61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63" idx="0"/>
            <a:endCxn id="62" idx="1"/>
          </p:cNvCxnSpPr>
          <p:nvPr/>
        </p:nvCxnSpPr>
        <p:spPr>
          <a:xfrm rot="5400000" flipH="1" flipV="1">
            <a:off x="7850670" y="5846709"/>
            <a:ext cx="92835" cy="701198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1" idx="1"/>
            <a:endCxn id="3084" idx="0"/>
          </p:cNvCxnSpPr>
          <p:nvPr/>
        </p:nvCxnSpPr>
        <p:spPr>
          <a:xfrm rot="10800000" flipV="1">
            <a:off x="7037634" y="3032947"/>
            <a:ext cx="866378" cy="278214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3081" idx="3"/>
            <a:endCxn id="62" idx="3"/>
          </p:cNvCxnSpPr>
          <p:nvPr/>
        </p:nvCxnSpPr>
        <p:spPr>
          <a:xfrm>
            <a:off x="7741726" y="2747196"/>
            <a:ext cx="1086252" cy="34036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2"/>
            <a:endCxn id="164" idx="0"/>
          </p:cNvCxnSpPr>
          <p:nvPr/>
        </p:nvCxnSpPr>
        <p:spPr>
          <a:xfrm rot="5400000">
            <a:off x="7953693" y="3524544"/>
            <a:ext cx="242957" cy="7089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7912" y="2457684"/>
            <a:ext cx="328374" cy="328374"/>
          </a:xfrm>
          <a:prstGeom prst="rect">
            <a:avLst/>
          </a:prstGeom>
          <a:noFill/>
        </p:spPr>
      </p:pic>
      <p:cxnSp>
        <p:nvCxnSpPr>
          <p:cNvPr id="59" name="Straight Arrow Connector 58"/>
          <p:cNvCxnSpPr>
            <a:stCxn id="3081" idx="3"/>
            <a:endCxn id="58" idx="1"/>
          </p:cNvCxnSpPr>
          <p:nvPr/>
        </p:nvCxnSpPr>
        <p:spPr>
          <a:xfrm flipV="1">
            <a:off x="7741726" y="2621871"/>
            <a:ext cx="586186" cy="125325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5" name="Picture 20" descr="C:\Users\Leo\AppData\Local\Microsoft\Windows\Temporary Internet Files\Content.IE5\JECNNV17\MC9004338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29906" y="2900291"/>
            <a:ext cx="328374" cy="328374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>
            <a:stCxn id="21" idx="3"/>
            <a:endCxn id="65" idx="1"/>
          </p:cNvCxnSpPr>
          <p:nvPr/>
        </p:nvCxnSpPr>
        <p:spPr>
          <a:xfrm>
            <a:off x="8215338" y="3032948"/>
            <a:ext cx="314568" cy="3153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72" idx="0"/>
            <a:endCxn id="58" idx="0"/>
          </p:cNvCxnSpPr>
          <p:nvPr/>
        </p:nvCxnSpPr>
        <p:spPr>
          <a:xfrm rot="5400000" flipH="1" flipV="1">
            <a:off x="4639145" y="-809786"/>
            <a:ext cx="585483" cy="7120425"/>
          </a:xfrm>
          <a:prstGeom prst="curvedConnector3">
            <a:avLst>
              <a:gd name="adj1" fmla="val 110845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69"/>
          <p:cNvCxnSpPr>
            <a:stCxn id="65" idx="2"/>
            <a:endCxn id="72" idx="2"/>
          </p:cNvCxnSpPr>
          <p:nvPr/>
        </p:nvCxnSpPr>
        <p:spPr>
          <a:xfrm rot="5400000">
            <a:off x="4483953" y="116387"/>
            <a:ext cx="1097862" cy="7322419"/>
          </a:xfrm>
          <a:prstGeom prst="curvedConnector3">
            <a:avLst>
              <a:gd name="adj1" fmla="val 208739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001024" y="2138615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transmitter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320465" y="2685977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receiver</a:t>
            </a:r>
          </a:p>
        </p:txBody>
      </p:sp>
      <p:cxnSp>
        <p:nvCxnSpPr>
          <p:cNvPr id="102" name="Straight Arrow Connector 101"/>
          <p:cNvCxnSpPr>
            <a:stCxn id="3081" idx="3"/>
            <a:endCxn id="62" idx="0"/>
          </p:cNvCxnSpPr>
          <p:nvPr/>
        </p:nvCxnSpPr>
        <p:spPr>
          <a:xfrm>
            <a:off x="7741726" y="2747196"/>
            <a:ext cx="796106" cy="323942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1" idx="1"/>
            <a:endCxn id="3084" idx="0"/>
          </p:cNvCxnSpPr>
          <p:nvPr/>
        </p:nvCxnSpPr>
        <p:spPr>
          <a:xfrm rot="10800000" flipV="1">
            <a:off x="7037634" y="3032947"/>
            <a:ext cx="866378" cy="27821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081" idx="3"/>
            <a:endCxn id="58" idx="1"/>
          </p:cNvCxnSpPr>
          <p:nvPr/>
        </p:nvCxnSpPr>
        <p:spPr>
          <a:xfrm flipV="1">
            <a:off x="7741726" y="2621871"/>
            <a:ext cx="586186" cy="1253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2" idx="0"/>
            <a:endCxn id="164" idx="3"/>
          </p:cNvCxnSpPr>
          <p:nvPr/>
        </p:nvCxnSpPr>
        <p:spPr>
          <a:xfrm rot="16200000" flipV="1">
            <a:off x="7359449" y="4808232"/>
            <a:ext cx="1736079" cy="6206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64" idx="3"/>
            <a:endCxn id="52" idx="1"/>
          </p:cNvCxnSpPr>
          <p:nvPr/>
        </p:nvCxnSpPr>
        <p:spPr>
          <a:xfrm flipV="1">
            <a:off x="7917143" y="3507514"/>
            <a:ext cx="333914" cy="7430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64" idx="3"/>
            <a:endCxn id="62" idx="3"/>
          </p:cNvCxnSpPr>
          <p:nvPr/>
        </p:nvCxnSpPr>
        <p:spPr>
          <a:xfrm>
            <a:off x="7917143" y="4250537"/>
            <a:ext cx="910835" cy="190035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62" idx="1"/>
            <a:endCxn id="63" idx="0"/>
          </p:cNvCxnSpPr>
          <p:nvPr/>
        </p:nvCxnSpPr>
        <p:spPr>
          <a:xfrm rot="10800000" flipV="1">
            <a:off x="7546488" y="6150889"/>
            <a:ext cx="701198" cy="9283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3" idx="0"/>
            <a:endCxn id="61" idx="2"/>
          </p:cNvCxnSpPr>
          <p:nvPr/>
        </p:nvCxnSpPr>
        <p:spPr>
          <a:xfrm rot="5400000" flipH="1" flipV="1">
            <a:off x="7706368" y="5626575"/>
            <a:ext cx="457271" cy="77703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1" idx="2"/>
            <a:endCxn id="112" idx="3"/>
          </p:cNvCxnSpPr>
          <p:nvPr/>
        </p:nvCxnSpPr>
        <p:spPr>
          <a:xfrm rot="5400000" flipH="1">
            <a:off x="7936429" y="5399365"/>
            <a:ext cx="135630" cy="6385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2" idx="3"/>
            <a:endCxn id="3084" idx="3"/>
          </p:cNvCxnSpPr>
          <p:nvPr/>
        </p:nvCxnSpPr>
        <p:spPr>
          <a:xfrm flipH="1">
            <a:off x="7327780" y="5650824"/>
            <a:ext cx="357190" cy="3285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084" idx="0"/>
            <a:endCxn id="21" idx="1"/>
          </p:cNvCxnSpPr>
          <p:nvPr/>
        </p:nvCxnSpPr>
        <p:spPr>
          <a:xfrm rot="5400000" flipH="1" flipV="1">
            <a:off x="6079749" y="3990834"/>
            <a:ext cx="2782149" cy="86637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1" idx="3"/>
            <a:endCxn id="65" idx="1"/>
          </p:cNvCxnSpPr>
          <p:nvPr/>
        </p:nvCxnSpPr>
        <p:spPr>
          <a:xfrm>
            <a:off x="8215338" y="3032948"/>
            <a:ext cx="314568" cy="3153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52" idx="2"/>
            <a:endCxn id="164" idx="3"/>
          </p:cNvCxnSpPr>
          <p:nvPr/>
        </p:nvCxnSpPr>
        <p:spPr>
          <a:xfrm rot="5400000">
            <a:off x="7926903" y="3747788"/>
            <a:ext cx="492990" cy="51250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3115" y="3043167"/>
            <a:ext cx="1257117" cy="128336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323528" y="23912"/>
            <a:ext cx="8568952" cy="733832"/>
          </a:xfrm>
        </p:spPr>
        <p:txBody>
          <a:bodyPr>
            <a:normAutofit/>
          </a:bodyPr>
          <a:lstStyle/>
          <a:p>
            <a:r>
              <a:rPr lang="en-US" sz="3000" dirty="0"/>
              <a:t>Let’s</a:t>
            </a:r>
            <a:r>
              <a:rPr lang="en-US" sz="3000" dirty="0" smtClean="0"/>
              <a:t> Create a Slice</a:t>
            </a:r>
            <a:endParaRPr lang="en-US" sz="30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the </a:t>
            </a:r>
            <a:r>
              <a:rPr lang="en-US" dirty="0" err="1" smtClean="0"/>
              <a:t>VWall</a:t>
            </a:r>
            <a:r>
              <a:rPr lang="en-US" dirty="0" smtClean="0"/>
              <a:t> Node using </a:t>
            </a:r>
            <a:r>
              <a:rPr lang="en-US" dirty="0" err="1" smtClean="0"/>
              <a:t>jFed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the i2CAT VMs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Reserve FS at i2CAT</a:t>
            </a:r>
          </a:p>
        </p:txBody>
      </p:sp>
    </p:spTree>
    <p:extLst>
      <p:ext uri="{BB962C8B-B14F-4D97-AF65-F5344CB8AC3E}">
        <p14:creationId xmlns:p14="http://schemas.microsoft.com/office/powerpoint/2010/main" val="11565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5" idx="6"/>
          </p:cNvCxnSpPr>
          <p:nvPr/>
        </p:nvCxnSpPr>
        <p:spPr>
          <a:xfrm flipV="1">
            <a:off x="5724128" y="4860600"/>
            <a:ext cx="1080120" cy="1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732240" y="4149080"/>
            <a:ext cx="1512168" cy="10801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67544" y="4149080"/>
            <a:ext cx="1512168" cy="14401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GB" sz="3000" dirty="0"/>
              <a:t>Supporting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Download and unzip the file from: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github.com/fp7-ofelia/ocf/wiki/GENI-usage</a:t>
            </a:r>
            <a:endParaRPr lang="en-GB" dirty="0" smtClean="0"/>
          </a:p>
          <a:p>
            <a:pPr lvl="2"/>
            <a:r>
              <a:rPr lang="en-GB" dirty="0" smtClean="0"/>
              <a:t>vtam_request_i2cat</a:t>
            </a:r>
          </a:p>
          <a:p>
            <a:pPr lvl="2"/>
            <a:r>
              <a:rPr lang="en-GB" dirty="0" smtClean="0"/>
              <a:t>ofam_request_i2cat</a:t>
            </a:r>
          </a:p>
          <a:p>
            <a:pPr lvl="2"/>
            <a:r>
              <a:rPr lang="en-GB" dirty="0"/>
              <a:t>jFedi2CAT</a:t>
            </a:r>
            <a:endParaRPr lang="en-GB" dirty="0" smtClean="0"/>
          </a:p>
          <a:p>
            <a:r>
              <a:rPr lang="en-GB" sz="2800" dirty="0" smtClean="0"/>
              <a:t>Let’s take a look at the topology</a:t>
            </a:r>
          </a:p>
          <a:p>
            <a:pPr lvl="1"/>
            <a:endParaRPr lang="en-GB" dirty="0"/>
          </a:p>
        </p:txBody>
      </p:sp>
      <p:sp>
        <p:nvSpPr>
          <p:cNvPr id="4" name="Flowchart: Summing Junction 3"/>
          <p:cNvSpPr/>
          <p:nvPr/>
        </p:nvSpPr>
        <p:spPr>
          <a:xfrm>
            <a:off x="3059832" y="4656770"/>
            <a:ext cx="432048" cy="432048"/>
          </a:xfrm>
          <a:prstGeom prst="flowChartSummingJunc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Summing Junction 4"/>
          <p:cNvSpPr/>
          <p:nvPr/>
        </p:nvSpPr>
        <p:spPr>
          <a:xfrm>
            <a:off x="5292080" y="4656770"/>
            <a:ext cx="432048" cy="432048"/>
          </a:xfrm>
          <a:prstGeom prst="flowChartSummingJunc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67544" y="4149080"/>
            <a:ext cx="18722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Verdaguer</a:t>
            </a:r>
            <a:endParaRPr lang="en-GB" b="1" dirty="0" smtClean="0"/>
          </a:p>
          <a:p>
            <a:endParaRPr lang="en-GB" dirty="0"/>
          </a:p>
          <a:p>
            <a:r>
              <a:rPr lang="en-GB" sz="1400" dirty="0" smtClean="0"/>
              <a:t>     TutorialVM1</a:t>
            </a:r>
          </a:p>
          <a:p>
            <a:endParaRPr lang="en-GB" sz="1400" dirty="0"/>
          </a:p>
          <a:p>
            <a:r>
              <a:rPr lang="en-GB" sz="1400" dirty="0" smtClean="0"/>
              <a:t>     </a:t>
            </a:r>
            <a:r>
              <a:rPr lang="en-GB" sz="1400" dirty="0" err="1" smtClean="0"/>
              <a:t>TutorialCtrl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32240" y="4152714"/>
            <a:ext cx="18722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Rodoreda</a:t>
            </a:r>
            <a:endParaRPr lang="en-GB" b="1" dirty="0" smtClean="0"/>
          </a:p>
          <a:p>
            <a:endParaRPr lang="en-GB" dirty="0"/>
          </a:p>
          <a:p>
            <a:r>
              <a:rPr lang="en-GB" sz="1400" dirty="0" smtClean="0"/>
              <a:t>TutorialVM2</a:t>
            </a:r>
          </a:p>
        </p:txBody>
      </p:sp>
      <p:cxnSp>
        <p:nvCxnSpPr>
          <p:cNvPr id="9" name="Straight Connector 8"/>
          <p:cNvCxnSpPr>
            <a:endCxn id="4" idx="2"/>
          </p:cNvCxnSpPr>
          <p:nvPr/>
        </p:nvCxnSpPr>
        <p:spPr>
          <a:xfrm>
            <a:off x="1979712" y="4872794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2"/>
          </p:cNvCxnSpPr>
          <p:nvPr/>
        </p:nvCxnSpPr>
        <p:spPr>
          <a:xfrm flipV="1">
            <a:off x="1979712" y="4872794"/>
            <a:ext cx="108012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6"/>
            <a:endCxn id="5" idx="2"/>
          </p:cNvCxnSpPr>
          <p:nvPr/>
        </p:nvCxnSpPr>
        <p:spPr>
          <a:xfrm>
            <a:off x="3491880" y="487279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0797" y="462013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eth1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94664" y="461118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eth1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 rot="20102286">
            <a:off x="1979712" y="52334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eth1</a:t>
            </a:r>
            <a:endParaRPr lang="en-GB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477253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</a:t>
            </a:r>
            <a:endParaRPr lang="en-GB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652120" y="46567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</a:t>
            </a:r>
            <a:endParaRPr lang="en-GB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4048" y="46567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</a:t>
            </a:r>
            <a:endParaRPr lang="en-GB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491880" y="46567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3</a:t>
            </a:r>
            <a:endParaRPr lang="en-GB" sz="1100" dirty="0"/>
          </a:p>
        </p:txBody>
      </p:sp>
      <p:sp>
        <p:nvSpPr>
          <p:cNvPr id="23" name="Rectangle 22"/>
          <p:cNvSpPr/>
          <p:nvPr/>
        </p:nvSpPr>
        <p:spPr>
          <a:xfrm>
            <a:off x="4499992" y="4402854"/>
            <a:ext cx="19704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dirty="0"/>
              <a:t>00:10:00:00:00:00:00:03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04613" y="4402854"/>
            <a:ext cx="18966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00" dirty="0" smtClean="0"/>
              <a:t>00:10:00:00:00:00:00:01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4008" y="5795972"/>
            <a:ext cx="17281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VirtualWall</a:t>
            </a:r>
            <a:endParaRPr lang="en-GB" b="1" dirty="0" smtClean="0"/>
          </a:p>
          <a:p>
            <a:pPr algn="ctr"/>
            <a:r>
              <a:rPr lang="en-GB" sz="1600" dirty="0" smtClean="0"/>
              <a:t>node</a:t>
            </a:r>
          </a:p>
        </p:txBody>
      </p:sp>
      <p:cxnSp>
        <p:nvCxnSpPr>
          <p:cNvPr id="27" name="Straight Connector 26"/>
          <p:cNvCxnSpPr>
            <a:stCxn id="5" idx="4"/>
            <a:endCxn id="25" idx="0"/>
          </p:cNvCxnSpPr>
          <p:nvPr/>
        </p:nvCxnSpPr>
        <p:spPr>
          <a:xfrm>
            <a:off x="5508104" y="5088818"/>
            <a:ext cx="0" cy="70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36096" y="5085184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13 (</a:t>
            </a:r>
            <a:r>
              <a:rPr lang="en-GB" sz="1100" dirty="0" err="1" smtClean="0"/>
              <a:t>vlan</a:t>
            </a:r>
            <a:r>
              <a:rPr lang="en-GB" sz="1100" dirty="0" smtClean="0"/>
              <a:t> 186)</a:t>
            </a:r>
          </a:p>
          <a:p>
            <a:r>
              <a:rPr lang="en-GB" sz="1100" dirty="0"/>
              <a:t>14 (</a:t>
            </a:r>
            <a:r>
              <a:rPr lang="en-GB" sz="1100" dirty="0" err="1"/>
              <a:t>vlan</a:t>
            </a:r>
            <a:r>
              <a:rPr lang="en-GB" sz="1100" dirty="0"/>
              <a:t> </a:t>
            </a:r>
            <a:r>
              <a:rPr lang="en-GB" sz="1100" dirty="0" smtClean="0"/>
              <a:t>190)</a:t>
            </a:r>
          </a:p>
          <a:p>
            <a:r>
              <a:rPr lang="en-GB" sz="1100" dirty="0"/>
              <a:t>15 (</a:t>
            </a:r>
            <a:r>
              <a:rPr lang="en-GB" sz="1100" dirty="0" err="1"/>
              <a:t>vlan</a:t>
            </a:r>
            <a:r>
              <a:rPr lang="en-GB" sz="1100" dirty="0"/>
              <a:t> </a:t>
            </a:r>
            <a:r>
              <a:rPr lang="en-GB" sz="1100" dirty="0" smtClean="0"/>
              <a:t>197)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788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VT AM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48680"/>
            <a:ext cx="8496944" cy="6120680"/>
          </a:xfrm>
        </p:spPr>
        <p:txBody>
          <a:bodyPr>
            <a:noAutofit/>
          </a:bodyPr>
          <a:lstStyle/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&lt;?xml version="1.0"?&gt;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&lt;RSpec type="SFA" expires="2015-02-18T11:21:29Z" generated="2013-02-18T10:21:29Z</a:t>
            </a:r>
            <a:r>
              <a:rPr lang="en-GB" sz="1050" dirty="0" smtClean="0"/>
              <a:t>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</a:t>
            </a:r>
            <a:r>
              <a:rPr lang="en-GB" sz="1050" dirty="0" smtClean="0"/>
              <a:t>&lt;</a:t>
            </a:r>
            <a:r>
              <a:rPr lang="en-GB" sz="1050" dirty="0"/>
              <a:t>network name="</a:t>
            </a:r>
            <a:r>
              <a:rPr lang="en-GB" sz="1050" dirty="0" err="1"/>
              <a:t>vt_ocf</a:t>
            </a:r>
            <a:r>
              <a:rPr lang="en-GB" sz="1050" dirty="0"/>
              <a:t>" slice=""&gt;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	&lt;</a:t>
            </a:r>
            <a:r>
              <a:rPr lang="en-GB" sz="1050" b="1" dirty="0"/>
              <a:t>node</a:t>
            </a:r>
            <a:r>
              <a:rPr lang="en-GB" sz="1050" dirty="0"/>
              <a:t> </a:t>
            </a:r>
            <a:r>
              <a:rPr lang="en-GB" sz="1050" dirty="0" err="1"/>
              <a:t>component_manager_id</a:t>
            </a:r>
            <a:r>
              <a:rPr lang="en-GB" sz="1050" dirty="0"/>
              <a:t>="urn:publicid:IDN+i2cat:vtam+cm" </a:t>
            </a:r>
            <a:r>
              <a:rPr lang="en-GB" sz="1050" dirty="0" err="1"/>
              <a:t>component_id</a:t>
            </a:r>
            <a:r>
              <a:rPr lang="en-GB" sz="1050" dirty="0"/>
              <a:t>="urn:publicid:IDN+i2cat:vtam+node+</a:t>
            </a:r>
            <a:r>
              <a:rPr lang="en-GB" sz="1050" b="1" dirty="0"/>
              <a:t>Verdaguer</a:t>
            </a:r>
            <a:r>
              <a:rPr lang="en-GB" sz="1050" dirty="0"/>
              <a:t>" exclusive="false" </a:t>
            </a:r>
            <a:r>
              <a:rPr lang="en-GB" sz="1050" dirty="0" err="1"/>
              <a:t>component_name</a:t>
            </a:r>
            <a:r>
              <a:rPr lang="en-GB" sz="1050" dirty="0"/>
              <a:t>="urn:publicid:IDN+i2cat:vtam+node+Verdaguer"&gt;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</a:t>
            </a:r>
            <a:r>
              <a:rPr lang="en-GB" sz="1050" dirty="0" smtClean="0"/>
              <a:t>	&lt;</a:t>
            </a:r>
            <a:r>
              <a:rPr lang="en-GB" sz="1050" dirty="0"/>
              <a:t>sliver&gt;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</a:t>
            </a:r>
            <a:r>
              <a:rPr lang="en-GB" sz="1050" dirty="0" smtClean="0"/>
              <a:t>	&lt;</a:t>
            </a:r>
            <a:r>
              <a:rPr lang="en-GB" sz="1050" dirty="0"/>
              <a:t>name&gt;</a:t>
            </a:r>
            <a:r>
              <a:rPr lang="en-GB" sz="1050" b="1" dirty="0"/>
              <a:t>tutorialVM1</a:t>
            </a:r>
            <a:r>
              <a:rPr lang="en-GB" sz="1050" dirty="0"/>
              <a:t>&lt;/name&gt;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</a:t>
            </a:r>
            <a:r>
              <a:rPr lang="en-GB" sz="1050" dirty="0"/>
              <a:t>			&lt;</a:t>
            </a:r>
            <a:r>
              <a:rPr lang="en-GB" sz="1050" dirty="0" err="1"/>
              <a:t>uuid</a:t>
            </a:r>
            <a:r>
              <a:rPr lang="en-GB" sz="1050" dirty="0"/>
              <a:t>&gt;</a:t>
            </a:r>
            <a:r>
              <a:rPr lang="en-GB" sz="1050" dirty="0" err="1"/>
              <a:t>myuuid</a:t>
            </a:r>
            <a:r>
              <a:rPr lang="en-GB" sz="1050" dirty="0"/>
              <a:t>&lt;/</a:t>
            </a:r>
            <a:r>
              <a:rPr lang="en-GB" sz="1050" dirty="0" err="1"/>
              <a:t>uuid</a:t>
            </a:r>
            <a:r>
              <a:rPr lang="en-GB" sz="105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</a:t>
            </a:r>
            <a:r>
              <a:rPr lang="en-GB" sz="1050" dirty="0" smtClean="0"/>
              <a:t>	</a:t>
            </a:r>
            <a:r>
              <a:rPr lang="en-GB" sz="1050" dirty="0"/>
              <a:t>		&lt;project-id&gt;project4&lt;/project-id&gt;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</a:t>
            </a:r>
            <a:r>
              <a:rPr lang="en-GB" sz="1050" dirty="0" smtClean="0"/>
              <a:t>	</a:t>
            </a:r>
            <a:r>
              <a:rPr lang="en-GB" sz="1050" dirty="0"/>
              <a:t>	&lt;slice-id&gt;slice2&lt;/slice-id&gt;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</a:t>
            </a:r>
            <a:r>
              <a:rPr lang="en-GB" sz="1050" dirty="0" smtClean="0"/>
              <a:t>	&lt;</a:t>
            </a:r>
            <a:r>
              <a:rPr lang="en-GB" sz="1050" dirty="0"/>
              <a:t>slice-name&gt;slice2&lt;/slice-name&gt;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</a:t>
            </a:r>
            <a:r>
              <a:rPr lang="en-GB" sz="1050" dirty="0"/>
              <a:t>			&lt;operating-system-type&gt;GNU/Linux&lt;/operating-system-type&gt;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</a:t>
            </a:r>
            <a:r>
              <a:rPr lang="en-GB" sz="1050" dirty="0" smtClean="0"/>
              <a:t>	</a:t>
            </a:r>
            <a:r>
              <a:rPr lang="en-GB" sz="1050" dirty="0"/>
              <a:t>		&lt;operating-system-version&gt;5.0&lt;/operating-system-version&gt;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</a:t>
            </a:r>
            <a:r>
              <a:rPr lang="en-GB" sz="1050" dirty="0" smtClean="0"/>
              <a:t>	</a:t>
            </a:r>
            <a:r>
              <a:rPr lang="en-GB" sz="1050" dirty="0"/>
              <a:t>	&lt;operating-system-distribution&gt;Debian&lt;/operating-system-distribution&gt;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</a:t>
            </a:r>
            <a:r>
              <a:rPr lang="en-GB" sz="1050" dirty="0" smtClean="0"/>
              <a:t>	&lt;</a:t>
            </a:r>
            <a:r>
              <a:rPr lang="en-GB" sz="1050" dirty="0"/>
              <a:t>server-id&gt;</a:t>
            </a:r>
            <a:r>
              <a:rPr lang="en-GB" sz="1050" dirty="0" err="1"/>
              <a:t>serverid</a:t>
            </a:r>
            <a:r>
              <a:rPr lang="en-GB" sz="1050" dirty="0"/>
              <a:t>&lt;/server-id&gt;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</a:t>
            </a:r>
            <a:r>
              <a:rPr lang="en-GB" sz="1050" dirty="0"/>
              <a:t>			&lt;</a:t>
            </a:r>
            <a:r>
              <a:rPr lang="en-GB" sz="1050" dirty="0" err="1"/>
              <a:t>hd</a:t>
            </a:r>
            <a:r>
              <a:rPr lang="en-GB" sz="1050" dirty="0"/>
              <a:t>-setup-type&gt;file-image&lt;/</a:t>
            </a:r>
            <a:r>
              <a:rPr lang="en-GB" sz="1050" dirty="0" err="1"/>
              <a:t>hd</a:t>
            </a:r>
            <a:r>
              <a:rPr lang="en-GB" sz="1050" dirty="0"/>
              <a:t>-setup-type&gt;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</a:t>
            </a:r>
            <a:r>
              <a:rPr lang="en-GB" sz="1050" dirty="0" smtClean="0"/>
              <a:t>	</a:t>
            </a:r>
            <a:r>
              <a:rPr lang="en-GB" sz="1050" dirty="0"/>
              <a:t>		&lt;</a:t>
            </a:r>
            <a:r>
              <a:rPr lang="en-GB" sz="1050" dirty="0" err="1"/>
              <a:t>hd</a:t>
            </a:r>
            <a:r>
              <a:rPr lang="en-GB" sz="1050" dirty="0"/>
              <a:t>-origin-path&gt;default/test/</a:t>
            </a:r>
            <a:r>
              <a:rPr lang="en-GB" sz="1050" dirty="0" err="1"/>
              <a:t>lenny</a:t>
            </a:r>
            <a:r>
              <a:rPr lang="en-GB" sz="1050" dirty="0"/>
              <a:t>&lt;/</a:t>
            </a:r>
            <a:r>
              <a:rPr lang="en-GB" sz="1050" dirty="0" err="1"/>
              <a:t>hd</a:t>
            </a:r>
            <a:r>
              <a:rPr lang="en-GB" sz="1050" dirty="0"/>
              <a:t>-origin-path&gt;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</a:t>
            </a:r>
            <a:r>
              <a:rPr lang="en-GB" sz="1050" dirty="0" smtClean="0"/>
              <a:t>	</a:t>
            </a:r>
            <a:r>
              <a:rPr lang="en-GB" sz="1050" dirty="0"/>
              <a:t>	&lt;virtualization-setup-type&gt;</a:t>
            </a:r>
            <a:r>
              <a:rPr lang="en-GB" sz="1050" dirty="0" err="1"/>
              <a:t>paravirtualization</a:t>
            </a:r>
            <a:r>
              <a:rPr lang="en-GB" sz="1050" dirty="0"/>
              <a:t>&lt;/virtualization-setup-type&gt;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</a:t>
            </a:r>
            <a:r>
              <a:rPr lang="en-GB" sz="1050" dirty="0" smtClean="0"/>
              <a:t>	&lt;</a:t>
            </a:r>
            <a:r>
              <a:rPr lang="en-GB" sz="1050" dirty="0"/>
              <a:t>memory-</a:t>
            </a:r>
            <a:r>
              <a:rPr lang="en-GB" sz="1050" dirty="0" err="1"/>
              <a:t>mb</a:t>
            </a:r>
            <a:r>
              <a:rPr lang="en-GB" sz="1050" dirty="0"/>
              <a:t>&gt;</a:t>
            </a:r>
            <a:r>
              <a:rPr lang="en-GB" sz="1050" b="1" dirty="0"/>
              <a:t>128</a:t>
            </a:r>
            <a:r>
              <a:rPr lang="en-GB" sz="1050" dirty="0"/>
              <a:t>&lt;/memory-</a:t>
            </a:r>
            <a:r>
              <a:rPr lang="en-GB" sz="1050" dirty="0" err="1"/>
              <a:t>mb</a:t>
            </a:r>
            <a:r>
              <a:rPr lang="en-GB" sz="105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</a:t>
            </a:r>
            <a:r>
              <a:rPr lang="en-GB" sz="1050" dirty="0"/>
              <a:t>		&lt;/sliver&gt;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</a:t>
            </a:r>
            <a:r>
              <a:rPr lang="en-GB" sz="1050" dirty="0" smtClean="0"/>
              <a:t>	&lt;/</a:t>
            </a:r>
            <a:r>
              <a:rPr lang="en-GB" sz="1050" dirty="0"/>
              <a:t>node</a:t>
            </a:r>
            <a:r>
              <a:rPr lang="en-GB" sz="1050" dirty="0" smtClean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&lt;</a:t>
            </a:r>
            <a:r>
              <a:rPr lang="en-GB" sz="1050" b="1" dirty="0"/>
              <a:t>node</a:t>
            </a:r>
            <a:r>
              <a:rPr lang="en-GB" sz="1050" dirty="0"/>
              <a:t> </a:t>
            </a:r>
            <a:r>
              <a:rPr lang="en-GB" sz="1050" dirty="0" err="1"/>
              <a:t>component_manager_id</a:t>
            </a:r>
            <a:r>
              <a:rPr lang="en-GB" sz="1050" dirty="0"/>
              <a:t>="urn:publicid:IDN+i2cat:vtam+cm" </a:t>
            </a:r>
            <a:r>
              <a:rPr lang="en-GB" sz="1050" dirty="0" err="1"/>
              <a:t>component_id</a:t>
            </a:r>
            <a:r>
              <a:rPr lang="en-GB" sz="1050" dirty="0"/>
              <a:t>="urn:publicid:IDN+i2cat:vtam+node+</a:t>
            </a:r>
            <a:r>
              <a:rPr lang="en-GB" sz="1050" b="1" dirty="0"/>
              <a:t>Verdaguer</a:t>
            </a:r>
            <a:r>
              <a:rPr lang="en-GB" sz="1050" dirty="0"/>
              <a:t>" exclusive="false" </a:t>
            </a:r>
            <a:r>
              <a:rPr lang="en-GB" sz="1050" dirty="0" err="1"/>
              <a:t>component_name</a:t>
            </a:r>
            <a:r>
              <a:rPr lang="en-GB" sz="1050" dirty="0"/>
              <a:t>="urn:publicid:IDN+i2cat:vtam+node+</a:t>
            </a:r>
            <a:r>
              <a:rPr lang="en-GB" sz="1050" b="1" dirty="0"/>
              <a:t>Verdaguer</a:t>
            </a:r>
            <a:r>
              <a:rPr lang="en-GB" sz="1050" dirty="0"/>
              <a:t>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	&lt;</a:t>
            </a:r>
            <a:r>
              <a:rPr lang="en-GB" sz="1050" dirty="0" smtClean="0"/>
              <a:t>name&gt;</a:t>
            </a:r>
            <a:r>
              <a:rPr lang="en-GB" sz="1050" b="1" dirty="0" err="1" smtClean="0"/>
              <a:t>tutorialVMCtrl</a:t>
            </a:r>
            <a:r>
              <a:rPr lang="en-GB" sz="1050" dirty="0" smtClean="0"/>
              <a:t>&lt;/</a:t>
            </a:r>
            <a:r>
              <a:rPr lang="en-GB" sz="1050" dirty="0"/>
              <a:t>name</a:t>
            </a:r>
            <a:r>
              <a:rPr lang="en-GB" sz="1050" dirty="0" smtClean="0"/>
              <a:t>&gt; … </a:t>
            </a:r>
            <a:endParaRPr lang="en-GB" sz="1050" dirty="0"/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&lt;/node&gt;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</a:t>
            </a:r>
            <a:r>
              <a:rPr lang="en-GB" sz="1050" dirty="0"/>
              <a:t>	&lt;</a:t>
            </a:r>
            <a:r>
              <a:rPr lang="en-GB" sz="1050" b="1" dirty="0"/>
              <a:t>node</a:t>
            </a:r>
            <a:r>
              <a:rPr lang="en-GB" sz="1050" dirty="0"/>
              <a:t> </a:t>
            </a:r>
            <a:r>
              <a:rPr lang="en-GB" sz="1050" dirty="0" err="1"/>
              <a:t>component_manager_id</a:t>
            </a:r>
            <a:r>
              <a:rPr lang="en-GB" sz="1050" dirty="0"/>
              <a:t>="urn:publicid:IDN+i2cat:vtam+cm" </a:t>
            </a:r>
            <a:r>
              <a:rPr lang="en-GB" sz="1050" dirty="0" err="1"/>
              <a:t>component_id</a:t>
            </a:r>
            <a:r>
              <a:rPr lang="en-GB" sz="1050" dirty="0"/>
              <a:t>="urn:publicid:IDN+i2cat:vtam+node+</a:t>
            </a:r>
            <a:r>
              <a:rPr lang="en-GB" sz="1050" b="1" dirty="0"/>
              <a:t>Rodoreda</a:t>
            </a:r>
            <a:r>
              <a:rPr lang="en-GB" sz="1050" dirty="0"/>
              <a:t>" exclusive="false" </a:t>
            </a:r>
            <a:r>
              <a:rPr lang="en-GB" sz="1050" dirty="0" err="1"/>
              <a:t>component_name</a:t>
            </a:r>
            <a:r>
              <a:rPr lang="en-GB" sz="1050" dirty="0"/>
              <a:t>="urn:publicid:IDN+i2cat:vtam+node+</a:t>
            </a:r>
            <a:r>
              <a:rPr lang="en-GB" sz="1050" b="1" dirty="0"/>
              <a:t>Rodoreda</a:t>
            </a:r>
            <a:r>
              <a:rPr lang="en-GB" sz="1050" dirty="0"/>
              <a:t>"&gt;</a:t>
            </a:r>
            <a:endParaRPr lang="en-GB" sz="1050" dirty="0" smtClean="0"/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				&lt;</a:t>
            </a:r>
            <a:r>
              <a:rPr lang="en-GB" sz="1050" dirty="0" smtClean="0"/>
              <a:t>name&gt;</a:t>
            </a:r>
            <a:r>
              <a:rPr lang="en-GB" sz="1050" b="1" dirty="0" smtClean="0"/>
              <a:t>tutorialVM2</a:t>
            </a:r>
            <a:r>
              <a:rPr lang="en-GB" sz="1050" dirty="0" smtClean="0"/>
              <a:t>&lt;/</a:t>
            </a:r>
            <a:r>
              <a:rPr lang="en-GB" sz="1050" dirty="0"/>
              <a:t>name</a:t>
            </a:r>
            <a:r>
              <a:rPr lang="en-GB" sz="1050" dirty="0" smtClean="0"/>
              <a:t>&gt; ….</a:t>
            </a:r>
            <a:endParaRPr lang="en-GB" sz="1050" dirty="0"/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	&lt;/node&gt;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smtClean="0"/>
              <a:t>	&lt;/</a:t>
            </a:r>
            <a:r>
              <a:rPr lang="en-GB" sz="1050" dirty="0"/>
              <a:t>network&gt;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&lt;/RSpec</a:t>
            </a:r>
            <a:r>
              <a:rPr lang="en-GB" sz="1050" dirty="0" smtClean="0"/>
              <a:t>&gt;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70779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 AM Request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6120680"/>
          </a:xfrm>
        </p:spPr>
        <p:txBody>
          <a:bodyPr>
            <a:noAutofit/>
          </a:bodyPr>
          <a:lstStyle/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&lt;</a:t>
            </a:r>
            <a:r>
              <a:rPr lang="en-GB" sz="1100" dirty="0" err="1"/>
              <a:t>rspec</a:t>
            </a:r>
            <a:r>
              <a:rPr lang="en-GB" sz="1100" dirty="0"/>
              <a:t> </a:t>
            </a:r>
            <a:r>
              <a:rPr lang="en-GB" sz="1100" dirty="0" err="1" smtClean="0"/>
              <a:t>xmlns</a:t>
            </a:r>
            <a:r>
              <a:rPr lang="en-GB" sz="1100" dirty="0" smtClean="0"/>
              <a:t>="https</a:t>
            </a:r>
            <a:r>
              <a:rPr lang="en-GB" sz="1100" dirty="0"/>
              <a:t>://</a:t>
            </a:r>
            <a:r>
              <a:rPr lang="en-GB" sz="1100" dirty="0" smtClean="0"/>
              <a:t>github.com/fp7-ofelia/</a:t>
            </a:r>
            <a:r>
              <a:rPr lang="en-GB" sz="1100" dirty="0" err="1" smtClean="0"/>
              <a:t>ocf</a:t>
            </a:r>
            <a:r>
              <a:rPr lang="en-GB" sz="1100" dirty="0" smtClean="0"/>
              <a:t>/blob/</a:t>
            </a:r>
            <a:r>
              <a:rPr lang="en-GB" sz="1100" dirty="0" err="1" smtClean="0"/>
              <a:t>ocf.rspecs</a:t>
            </a:r>
            <a:r>
              <a:rPr lang="en-GB" sz="1100" dirty="0" smtClean="0"/>
              <a:t>/</a:t>
            </a:r>
            <a:r>
              <a:rPr lang="en-GB" sz="1100" dirty="0" err="1" smtClean="0"/>
              <a:t>openflow</a:t>
            </a:r>
            <a:r>
              <a:rPr lang="en-GB" sz="1100" dirty="0" smtClean="0"/>
              <a:t>/schemas/request.xsd" […] </a:t>
            </a:r>
            <a:r>
              <a:rPr lang="en-GB" sz="1100" dirty="0"/>
              <a:t>type="request"&gt;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&lt;</a:t>
            </a:r>
            <a:r>
              <a:rPr lang="en-GB" sz="1100" dirty="0" err="1"/>
              <a:t>openflow:</a:t>
            </a:r>
            <a:r>
              <a:rPr lang="en-GB" sz="1100" b="1" dirty="0" err="1"/>
              <a:t>sliver</a:t>
            </a:r>
            <a:r>
              <a:rPr lang="en-GB" sz="1100" dirty="0"/>
              <a:t> email="a@b.com" description="OF request example"&gt;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&lt;</a:t>
            </a:r>
            <a:r>
              <a:rPr lang="en-GB" sz="1100" dirty="0" err="1"/>
              <a:t>openflow:</a:t>
            </a:r>
            <a:r>
              <a:rPr lang="en-GB" sz="1100" b="1" dirty="0" err="1"/>
              <a:t>controller</a:t>
            </a:r>
            <a:r>
              <a:rPr lang="en-GB" sz="1100" dirty="0"/>
              <a:t> </a:t>
            </a:r>
            <a:r>
              <a:rPr lang="en-GB" sz="1100" dirty="0" err="1"/>
              <a:t>url</a:t>
            </a:r>
            <a:r>
              <a:rPr lang="en-GB" sz="1100" dirty="0"/>
              <a:t>="</a:t>
            </a:r>
            <a:r>
              <a:rPr lang="en-GB" sz="1100" b="1" dirty="0"/>
              <a:t>tcp:10.216.12.57:6633</a:t>
            </a:r>
            <a:r>
              <a:rPr lang="en-GB" sz="1100" dirty="0"/>
              <a:t>" type="primary"/&gt;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&lt;</a:t>
            </a:r>
            <a:r>
              <a:rPr lang="en-GB" sz="1100" dirty="0" err="1"/>
              <a:t>openflow:group</a:t>
            </a:r>
            <a:r>
              <a:rPr lang="en-GB" sz="1100" dirty="0"/>
              <a:t> name="fs1"&gt;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datapath</a:t>
            </a:r>
            <a:r>
              <a:rPr lang="en-GB" sz="1100" dirty="0"/>
              <a:t> </a:t>
            </a:r>
            <a:r>
              <a:rPr lang="en-GB" sz="1100" b="1" dirty="0" err="1"/>
              <a:t>component_id</a:t>
            </a:r>
            <a:r>
              <a:rPr lang="en-GB" sz="1100" dirty="0"/>
              <a:t>="urn:publicid:IDN+openflow:optin:i2cat.of_ocf+datapath:</a:t>
            </a:r>
            <a:r>
              <a:rPr lang="en-GB" sz="1100" b="1" dirty="0"/>
              <a:t>00:10:00:00:00:00:00:01</a:t>
            </a:r>
            <a:r>
              <a:rPr lang="en-GB" sz="1100" dirty="0"/>
              <a:t>"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                </a:t>
            </a:r>
            <a:r>
              <a:rPr lang="en-GB" sz="1100" dirty="0" err="1"/>
              <a:t>component_manager_id</a:t>
            </a:r>
            <a:r>
              <a:rPr lang="en-GB" sz="1100" dirty="0"/>
              <a:t>="urn:publicid:IDN+openflow:optin:i2cat.of_optin+authority+am"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                </a:t>
            </a:r>
            <a:r>
              <a:rPr lang="en-GB" sz="1100" dirty="0" err="1"/>
              <a:t>dpid</a:t>
            </a:r>
            <a:r>
              <a:rPr lang="en-GB" sz="1100" dirty="0"/>
              <a:t>="</a:t>
            </a:r>
            <a:r>
              <a:rPr lang="en-GB" sz="1100" b="1" dirty="0"/>
              <a:t>00:10:00:00:00:00:00:01</a:t>
            </a:r>
            <a:r>
              <a:rPr lang="en-GB" sz="1100" dirty="0"/>
              <a:t>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port</a:t>
            </a:r>
            <a:r>
              <a:rPr lang="en-GB" sz="1100" dirty="0"/>
              <a:t> name="GBE0/4" </a:t>
            </a:r>
            <a:r>
              <a:rPr lang="en-GB" sz="1100" dirty="0" err="1"/>
              <a:t>num</a:t>
            </a:r>
            <a:r>
              <a:rPr lang="en-GB" sz="1100" dirty="0"/>
              <a:t>="</a:t>
            </a:r>
            <a:r>
              <a:rPr lang="en-GB" sz="1100" b="1" dirty="0"/>
              <a:t>3</a:t>
            </a:r>
            <a:r>
              <a:rPr lang="en-GB" sz="1100" dirty="0"/>
              <a:t>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port</a:t>
            </a:r>
            <a:r>
              <a:rPr lang="en-GB" sz="1100" dirty="0"/>
              <a:t> name="GBE0/12" </a:t>
            </a:r>
            <a:r>
              <a:rPr lang="en-GB" sz="1100" dirty="0" err="1"/>
              <a:t>num</a:t>
            </a:r>
            <a:r>
              <a:rPr lang="en-GB" sz="1100" dirty="0"/>
              <a:t>="</a:t>
            </a:r>
            <a:r>
              <a:rPr lang="en-GB" sz="1100" b="1" dirty="0"/>
              <a:t>12</a:t>
            </a:r>
            <a:r>
              <a:rPr lang="en-GB" sz="1100" dirty="0"/>
              <a:t>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&lt;/</a:t>
            </a:r>
            <a:r>
              <a:rPr lang="en-GB" sz="1100" dirty="0" err="1"/>
              <a:t>openflow:datapath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datapath</a:t>
            </a:r>
            <a:r>
              <a:rPr lang="en-GB" sz="1100" b="1" dirty="0"/>
              <a:t> </a:t>
            </a:r>
            <a:r>
              <a:rPr lang="en-GB" sz="1100" b="1" dirty="0" err="1"/>
              <a:t>component_id</a:t>
            </a:r>
            <a:r>
              <a:rPr lang="en-GB" sz="1100" dirty="0"/>
              <a:t>="urn:publicid:IDN+openflow:optin:i2cat.of_ocf+datapath:</a:t>
            </a:r>
            <a:r>
              <a:rPr lang="en-GB" sz="1100" b="1" dirty="0"/>
              <a:t>00:10:00:00:00:00:00:03</a:t>
            </a:r>
            <a:r>
              <a:rPr lang="en-GB" sz="1100" dirty="0"/>
              <a:t>" 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                </a:t>
            </a:r>
            <a:r>
              <a:rPr lang="en-GB" sz="1100" dirty="0" err="1"/>
              <a:t>component_manager_id</a:t>
            </a:r>
            <a:r>
              <a:rPr lang="en-GB" sz="1100" dirty="0"/>
              <a:t>="urn:publicid:IDN+openflow:optin:i2cat.of_optin+authority+am"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                </a:t>
            </a:r>
            <a:r>
              <a:rPr lang="en-GB" sz="1100" dirty="0" err="1"/>
              <a:t>dpid</a:t>
            </a:r>
            <a:r>
              <a:rPr lang="en-GB" sz="1100" dirty="0"/>
              <a:t>="</a:t>
            </a:r>
            <a:r>
              <a:rPr lang="en-GB" sz="1100" b="1" dirty="0"/>
              <a:t>00:10:00:00:00:00:00:03</a:t>
            </a:r>
            <a:r>
              <a:rPr lang="en-GB" sz="1100" dirty="0"/>
              <a:t>"&gt;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port</a:t>
            </a:r>
            <a:r>
              <a:rPr lang="en-GB" sz="1100" dirty="0"/>
              <a:t> name="GBE0/3" </a:t>
            </a:r>
            <a:r>
              <a:rPr lang="en-GB" sz="1100" dirty="0" err="1"/>
              <a:t>num</a:t>
            </a:r>
            <a:r>
              <a:rPr lang="en-GB" sz="1100" dirty="0"/>
              <a:t>="</a:t>
            </a:r>
            <a:r>
              <a:rPr lang="en-GB" sz="1100" b="1" dirty="0"/>
              <a:t>1</a:t>
            </a:r>
            <a:r>
              <a:rPr lang="en-GB" sz="1100" dirty="0"/>
              <a:t>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port</a:t>
            </a:r>
            <a:r>
              <a:rPr lang="en-GB" sz="1100" dirty="0"/>
              <a:t> name="GBE0/3" </a:t>
            </a:r>
            <a:r>
              <a:rPr lang="en-GB" sz="1100" dirty="0" err="1"/>
              <a:t>num</a:t>
            </a:r>
            <a:r>
              <a:rPr lang="en-GB" sz="1100" dirty="0"/>
              <a:t>="</a:t>
            </a:r>
            <a:r>
              <a:rPr lang="en-GB" sz="1100" b="1" dirty="0"/>
              <a:t>12</a:t>
            </a:r>
            <a:r>
              <a:rPr lang="en-GB" sz="1100" dirty="0"/>
              <a:t>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port</a:t>
            </a:r>
            <a:r>
              <a:rPr lang="en-GB" sz="1100" dirty="0"/>
              <a:t> name="GBE0/13" </a:t>
            </a:r>
            <a:r>
              <a:rPr lang="en-GB" sz="1100" dirty="0" err="1"/>
              <a:t>num</a:t>
            </a:r>
            <a:r>
              <a:rPr lang="en-GB" sz="1100" dirty="0"/>
              <a:t>="</a:t>
            </a:r>
            <a:r>
              <a:rPr lang="en-GB" sz="1100" b="1" dirty="0"/>
              <a:t>13</a:t>
            </a:r>
            <a:r>
              <a:rPr lang="en-GB" sz="1100" dirty="0"/>
              <a:t>"/&gt;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&lt;/</a:t>
            </a:r>
            <a:r>
              <a:rPr lang="en-GB" sz="1100" dirty="0" err="1"/>
              <a:t>openflow:datapath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&lt;/</a:t>
            </a:r>
            <a:r>
              <a:rPr lang="en-GB" sz="1100" dirty="0" err="1"/>
              <a:t>openflow:group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&lt;</a:t>
            </a:r>
            <a:r>
              <a:rPr lang="en-GB" sz="1100" dirty="0" err="1"/>
              <a:t>openflow:match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</a:t>
            </a:r>
            <a:r>
              <a:rPr lang="en-GB" sz="1100" dirty="0" err="1"/>
              <a:t>openflow:use-group</a:t>
            </a:r>
            <a:r>
              <a:rPr lang="en-GB" sz="1100" dirty="0"/>
              <a:t> name="fs1" 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</a:t>
            </a:r>
            <a:r>
              <a:rPr lang="en-GB" sz="1100" dirty="0" err="1"/>
              <a:t>openflow:packet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   &lt;</a:t>
            </a:r>
            <a:r>
              <a:rPr lang="en-GB" sz="1100" dirty="0" err="1"/>
              <a:t>openflow:</a:t>
            </a:r>
            <a:r>
              <a:rPr lang="en-GB" sz="1100" b="1" dirty="0" err="1"/>
              <a:t>dl_vlan</a:t>
            </a:r>
            <a:r>
              <a:rPr lang="en-GB" sz="1100" dirty="0"/>
              <a:t> value</a:t>
            </a:r>
            <a:r>
              <a:rPr lang="en-GB" sz="1100" dirty="0" smtClean="0"/>
              <a:t>=“</a:t>
            </a:r>
            <a:r>
              <a:rPr lang="en-GB" sz="1100" b="1" dirty="0" smtClean="0"/>
              <a:t>186</a:t>
            </a:r>
            <a:r>
              <a:rPr lang="en-GB" sz="1100" dirty="0" smtClean="0"/>
              <a:t>" </a:t>
            </a:r>
            <a:r>
              <a:rPr lang="en-GB" sz="1100" dirty="0"/>
              <a:t>/&gt;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   &lt;/</a:t>
            </a:r>
            <a:r>
              <a:rPr lang="en-GB" sz="1100" dirty="0" err="1"/>
              <a:t>openflow:packet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   &lt;/</a:t>
            </a:r>
            <a:r>
              <a:rPr lang="en-GB" sz="1100" dirty="0" err="1"/>
              <a:t>openflow:match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&lt;/</a:t>
            </a:r>
            <a:r>
              <a:rPr lang="en-GB" sz="1100" dirty="0" err="1"/>
              <a:t>openflow:sliver</a:t>
            </a:r>
            <a:r>
              <a:rPr lang="en-GB" sz="1100" dirty="0"/>
              <a:t>&gt;</a:t>
            </a:r>
          </a:p>
          <a:p>
            <a:pPr marL="0" indent="0" defTabSz="1793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&lt;/</a:t>
            </a:r>
            <a:r>
              <a:rPr lang="en-GB" sz="1100" dirty="0" err="1"/>
              <a:t>rspec</a:t>
            </a:r>
            <a:r>
              <a:rPr lang="en-GB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298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Creating a Node on vwall2 using </a:t>
            </a:r>
            <a:r>
              <a:rPr lang="en-US" sz="3000" dirty="0" err="1"/>
              <a:t>jFed</a:t>
            </a:r>
            <a:endParaRPr lang="en-US" sz="30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http://jfed.iminds.be</a:t>
            </a:r>
          </a:p>
          <a:p>
            <a:r>
              <a:rPr lang="en-US" dirty="0" smtClean="0"/>
              <a:t>Quick Start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jFedi2CAT.rspec</a:t>
            </a:r>
          </a:p>
          <a:p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Creating VM at i2CAT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Edit file i2catVM.rspec</a:t>
            </a:r>
          </a:p>
          <a:p>
            <a:pPr lvl="1"/>
            <a:r>
              <a:rPr lang="en-US" sz="2500" dirty="0"/>
              <a:t>&lt;name&gt;</a:t>
            </a:r>
            <a:r>
              <a:rPr lang="en-US" sz="2500" dirty="0" err="1"/>
              <a:t>tutorialVM</a:t>
            </a:r>
            <a:r>
              <a:rPr lang="en-US" sz="2500" dirty="0"/>
              <a:t>&lt;/name</a:t>
            </a:r>
            <a:r>
              <a:rPr lang="en-US" sz="2500" dirty="0" smtClean="0"/>
              <a:t>&gt; </a:t>
            </a:r>
            <a:r>
              <a:rPr lang="en-US" sz="2500" dirty="0" smtClean="0">
                <a:sym typeface="Wingdings" panose="05000000000000000000" pitchFamily="2" charset="2"/>
              </a:rPr>
              <a:t> </a:t>
            </a:r>
            <a:r>
              <a:rPr lang="en-GB" sz="2500" dirty="0">
                <a:sym typeface="Wingdings" panose="05000000000000000000" pitchFamily="2" charset="2"/>
              </a:rPr>
              <a:t>alphanumeric name for the virtual machine</a:t>
            </a:r>
            <a:endParaRPr lang="en-US" sz="2500" dirty="0" smtClean="0"/>
          </a:p>
          <a:p>
            <a:r>
              <a:rPr lang="en-US" dirty="0" smtClean="0"/>
              <a:t>Execute</a:t>
            </a:r>
          </a:p>
          <a:p>
            <a:pPr lvl="1"/>
            <a:r>
              <a:rPr lang="en-US" sz="2500" dirty="0" err="1" smtClean="0"/>
              <a:t>omni</a:t>
            </a:r>
            <a:r>
              <a:rPr lang="en-US" sz="2500" dirty="0" smtClean="0"/>
              <a:t> </a:t>
            </a:r>
            <a:r>
              <a:rPr lang="en-US" sz="2500" dirty="0" err="1"/>
              <a:t>createslice</a:t>
            </a:r>
            <a:r>
              <a:rPr lang="en-US" sz="2500" dirty="0"/>
              <a:t> </a:t>
            </a:r>
            <a:r>
              <a:rPr lang="en-US" sz="2500" dirty="0" smtClean="0"/>
              <a:t>&lt;SLICENAME&gt;</a:t>
            </a:r>
          </a:p>
          <a:p>
            <a:pPr lvl="1"/>
            <a:r>
              <a:rPr lang="en-US" sz="2500" dirty="0" err="1"/>
              <a:t>omni</a:t>
            </a:r>
            <a:r>
              <a:rPr lang="en-US" sz="2500" dirty="0"/>
              <a:t> -a https://137.222.204.27:5001/xmlrpc/sfa/ </a:t>
            </a:r>
            <a:r>
              <a:rPr lang="en-US" sz="2500" dirty="0" err="1"/>
              <a:t>createsliver</a:t>
            </a:r>
            <a:r>
              <a:rPr lang="en-US" sz="2500" dirty="0"/>
              <a:t> </a:t>
            </a:r>
            <a:r>
              <a:rPr lang="en-US" sz="2500" dirty="0" smtClean="0"/>
              <a:t>&lt;SLICENAME&gt; </a:t>
            </a:r>
            <a:r>
              <a:rPr lang="en-US" sz="2500" dirty="0"/>
              <a:t>vtam_request_i2cat.rspec</a:t>
            </a:r>
            <a:endParaRPr lang="en-US" sz="2500" dirty="0" smtClean="0"/>
          </a:p>
          <a:p>
            <a:pPr lvl="1"/>
            <a:endParaRPr lang="en-US" dirty="0"/>
          </a:p>
          <a:p>
            <a:r>
              <a:rPr lang="en-US" dirty="0" smtClean="0"/>
              <a:t>Save the returned IP address, it will be the controller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0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Reserving the FS at </a:t>
            </a:r>
            <a:r>
              <a:rPr lang="en-US" sz="3000" dirty="0" smtClean="0"/>
              <a:t>i2CAT</a:t>
            </a:r>
            <a:endParaRPr lang="en-US" sz="30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9046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Edit i2catOF.rspec</a:t>
            </a:r>
          </a:p>
          <a:p>
            <a:pPr lvl="1"/>
            <a:r>
              <a:rPr lang="en-GB" sz="2500" dirty="0"/>
              <a:t>&lt;</a:t>
            </a:r>
            <a:r>
              <a:rPr lang="en-GB" sz="2500" dirty="0" err="1"/>
              <a:t>openflow:controller</a:t>
            </a:r>
            <a:r>
              <a:rPr lang="en-GB" sz="2500" dirty="0"/>
              <a:t> </a:t>
            </a:r>
            <a:r>
              <a:rPr lang="en-GB" sz="2500" dirty="0" err="1"/>
              <a:t>url</a:t>
            </a:r>
            <a:r>
              <a:rPr lang="en-GB" sz="2500" dirty="0"/>
              <a:t>="</a:t>
            </a:r>
            <a:r>
              <a:rPr lang="en-GB" sz="2500" dirty="0" smtClean="0"/>
              <a:t>tcp:10.216.12.</a:t>
            </a:r>
            <a:r>
              <a:rPr lang="en-GB" sz="2500" b="1" dirty="0" smtClean="0"/>
              <a:t>XX</a:t>
            </a:r>
            <a:r>
              <a:rPr lang="en-GB" sz="2500" dirty="0" smtClean="0"/>
              <a:t>:6633</a:t>
            </a:r>
            <a:r>
              <a:rPr lang="en-GB" sz="2500" dirty="0"/>
              <a:t>" type="primary</a:t>
            </a:r>
            <a:r>
              <a:rPr lang="en-GB" sz="2500" dirty="0" smtClean="0"/>
              <a:t>"/&gt; </a:t>
            </a:r>
            <a:r>
              <a:rPr lang="en-GB" sz="2500" dirty="0" smtClean="0">
                <a:sym typeface="Wingdings" panose="05000000000000000000" pitchFamily="2" charset="2"/>
              </a:rPr>
              <a:t> replace controller IP by the previous one returned by i2CAT manifest RSpec</a:t>
            </a:r>
          </a:p>
          <a:p>
            <a:pPr lvl="1"/>
            <a:r>
              <a:rPr lang="en-US" sz="2500" dirty="0"/>
              <a:t>&lt;</a:t>
            </a:r>
            <a:r>
              <a:rPr lang="en-US" sz="2500" dirty="0" err="1"/>
              <a:t>openflow:dl_vlan</a:t>
            </a:r>
            <a:r>
              <a:rPr lang="en-US" sz="2500" dirty="0"/>
              <a:t> value</a:t>
            </a:r>
            <a:r>
              <a:rPr lang="en-US" sz="2500" dirty="0" smtClean="0"/>
              <a:t>=“</a:t>
            </a:r>
            <a:r>
              <a:rPr lang="en-US" sz="2500" b="1" dirty="0" smtClean="0"/>
              <a:t>YYY</a:t>
            </a:r>
            <a:r>
              <a:rPr lang="en-US" sz="2500" dirty="0" smtClean="0"/>
              <a:t>" /&gt; </a:t>
            </a:r>
            <a:r>
              <a:rPr lang="en-US" sz="2500" dirty="0" smtClean="0">
                <a:sym typeface="Wingdings" panose="05000000000000000000" pitchFamily="2" charset="2"/>
              </a:rPr>
              <a:t> </a:t>
            </a:r>
            <a:r>
              <a:rPr lang="en-US" sz="2500" dirty="0" err="1" smtClean="0">
                <a:sym typeface="Wingdings" panose="05000000000000000000" pitchFamily="2" charset="2"/>
              </a:rPr>
              <a:t>vlan</a:t>
            </a:r>
            <a:r>
              <a:rPr lang="en-US" sz="2500" dirty="0" smtClean="0">
                <a:sym typeface="Wingdings" panose="05000000000000000000" pitchFamily="2" charset="2"/>
              </a:rPr>
              <a:t> number depends on port selected to link with </a:t>
            </a:r>
            <a:r>
              <a:rPr lang="en-US" sz="2500" dirty="0" err="1" smtClean="0">
                <a:sym typeface="Wingdings" panose="05000000000000000000" pitchFamily="2" charset="2"/>
              </a:rPr>
              <a:t>VWall</a:t>
            </a:r>
            <a:endParaRPr lang="en-US" sz="2500" dirty="0" smtClean="0">
              <a:sym typeface="Wingdings" panose="05000000000000000000" pitchFamily="2" charset="2"/>
            </a:endParaRPr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  <a:p>
            <a:pPr lvl="1"/>
            <a:endParaRPr lang="en-US" sz="2500" dirty="0" smtClean="0"/>
          </a:p>
          <a:p>
            <a:r>
              <a:rPr lang="en-US" dirty="0" smtClean="0"/>
              <a:t>Execute</a:t>
            </a:r>
          </a:p>
          <a:p>
            <a:pPr lvl="1"/>
            <a:r>
              <a:rPr lang="en-US" sz="2500" dirty="0" err="1" smtClean="0"/>
              <a:t>omni</a:t>
            </a:r>
            <a:r>
              <a:rPr lang="en-US" sz="2500" dirty="0" smtClean="0"/>
              <a:t> </a:t>
            </a:r>
            <a:r>
              <a:rPr lang="en-US" sz="2500" dirty="0"/>
              <a:t>-a https://</a:t>
            </a:r>
            <a:r>
              <a:rPr lang="en-US" sz="2500" dirty="0" smtClean="0"/>
              <a:t>137.222.204.27:5005/xmlrpc/sfa</a:t>
            </a:r>
            <a:r>
              <a:rPr lang="en-US" sz="2500" dirty="0"/>
              <a:t>/ </a:t>
            </a:r>
            <a:r>
              <a:rPr lang="en-US" sz="2500" dirty="0" err="1"/>
              <a:t>createsliver</a:t>
            </a:r>
            <a:r>
              <a:rPr lang="en-US" sz="2500" dirty="0"/>
              <a:t> </a:t>
            </a:r>
            <a:r>
              <a:rPr lang="en-US" sz="2500" dirty="0" smtClean="0"/>
              <a:t>&lt;SLICENAME&gt; </a:t>
            </a:r>
            <a:r>
              <a:rPr lang="en-US" sz="2500" dirty="0"/>
              <a:t>ofam_request_i2cat.rspec</a:t>
            </a:r>
            <a:endParaRPr lang="en-US" sz="25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11435"/>
              </p:ext>
            </p:extLst>
          </p:nvPr>
        </p:nvGraphicFramePr>
        <p:xfrm>
          <a:off x="1524000" y="2996952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7354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Switch 3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Switch 4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97354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Port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Vlan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Port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Vlan</a:t>
                      </a:r>
                      <a:endParaRPr lang="en-GB" b="1" dirty="0"/>
                    </a:p>
                  </a:txBody>
                  <a:tcPr/>
                </a:tc>
              </a:tr>
              <a:tr h="297354"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187</a:t>
                      </a:r>
                      <a:endParaRPr lang="en-GB" dirty="0"/>
                    </a:p>
                  </a:txBody>
                  <a:tcPr/>
                </a:tc>
              </a:tr>
              <a:tr h="297354"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188</a:t>
                      </a:r>
                      <a:endParaRPr lang="en-GB" dirty="0"/>
                    </a:p>
                  </a:txBody>
                  <a:tcPr/>
                </a:tc>
              </a:tr>
              <a:tr h="297354"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1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nl-BE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59068"/>
            <a:ext cx="8568952" cy="5541766"/>
          </a:xfrm>
        </p:spPr>
        <p:txBody>
          <a:bodyPr>
            <a:normAutofit/>
          </a:bodyPr>
          <a:lstStyle/>
          <a:p>
            <a:r>
              <a:rPr lang="en-US" sz="2900" dirty="0" smtClean="0">
                <a:cs typeface="Arial" pitchFamily="34" charset="0"/>
              </a:rPr>
              <a:t>Refreshing OF slicing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900" dirty="0" smtClean="0">
                <a:cs typeface="Arial" pitchFamily="34" charset="0"/>
              </a:rPr>
              <a:t>OpenFlow testbeds in Fed4FIRE</a:t>
            </a:r>
          </a:p>
          <a:p>
            <a:r>
              <a:rPr lang="en-US" sz="2900" dirty="0">
                <a:cs typeface="Arial" pitchFamily="34" charset="0"/>
              </a:rPr>
              <a:t>Running </a:t>
            </a:r>
            <a:r>
              <a:rPr lang="en-US" sz="2900" dirty="0" smtClean="0">
                <a:cs typeface="Arial" pitchFamily="34" charset="0"/>
              </a:rPr>
              <a:t>an OF experiment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Create an OF topology including i2CAT and </a:t>
            </a:r>
            <a:r>
              <a:rPr lang="en-US" sz="2400" dirty="0" err="1" smtClean="0">
                <a:cs typeface="Arial" pitchFamily="34" charset="0"/>
              </a:rPr>
              <a:t>VWall</a:t>
            </a:r>
            <a:r>
              <a:rPr lang="en-US" sz="2400" dirty="0" smtClean="0">
                <a:cs typeface="Arial" pitchFamily="34" charset="0"/>
              </a:rPr>
              <a:t> VMs and run an OF controller (emulating L2 learning switch) that controls the switch in the topology.</a:t>
            </a:r>
          </a:p>
          <a:p>
            <a:r>
              <a:rPr lang="en-US" sz="2900" dirty="0" smtClean="0">
                <a:cs typeface="Arial" pitchFamily="34" charset="0"/>
              </a:rPr>
              <a:t>POX tricks &amp; tips</a:t>
            </a:r>
          </a:p>
          <a:p>
            <a:pPr marL="0" indent="0">
              <a:buNone/>
            </a:pPr>
            <a:endParaRPr lang="en-US" sz="29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Access &amp; Configure the </a:t>
            </a:r>
            <a:r>
              <a:rPr lang="en-US" sz="3000" dirty="0" smtClean="0"/>
              <a:t>OFELIA VMs </a:t>
            </a:r>
            <a:endParaRPr lang="en-US" sz="30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4824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console in </a:t>
            </a:r>
            <a:r>
              <a:rPr lang="en-US" dirty="0" err="1" smtClean="0"/>
              <a:t>vwall</a:t>
            </a:r>
            <a:r>
              <a:rPr lang="en-US" dirty="0" smtClean="0"/>
              <a:t> node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the VMs using </a:t>
            </a:r>
            <a:r>
              <a:rPr lang="en-US" dirty="0" err="1" smtClean="0"/>
              <a:t>root@vm_ip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pt-get install </a:t>
            </a:r>
            <a:r>
              <a:rPr lang="en-US" dirty="0" err="1" smtClean="0"/>
              <a:t>vlan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fconfig</a:t>
            </a:r>
            <a:r>
              <a:rPr lang="en-US" dirty="0" smtClean="0"/>
              <a:t> &lt;</a:t>
            </a:r>
            <a:r>
              <a:rPr lang="en-US" dirty="0" err="1" smtClean="0"/>
              <a:t>iface</a:t>
            </a:r>
            <a:r>
              <a:rPr lang="en-US" dirty="0" smtClean="0"/>
              <a:t>&gt; up </a:t>
            </a:r>
          </a:p>
          <a:p>
            <a:pPr lvl="1"/>
            <a:r>
              <a:rPr lang="en-US" dirty="0" smtClean="0"/>
              <a:t>for this tutorial: eth1, depending on IFs between servers and </a:t>
            </a:r>
            <a:r>
              <a:rPr lang="en-US" dirty="0" err="1" smtClean="0"/>
              <a:t>switchs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config</a:t>
            </a:r>
            <a:r>
              <a:rPr lang="en-US" dirty="0" smtClean="0"/>
              <a:t> add &lt;</a:t>
            </a:r>
            <a:r>
              <a:rPr lang="en-US" dirty="0" err="1" smtClean="0"/>
              <a:t>iface</a:t>
            </a:r>
            <a:r>
              <a:rPr lang="en-US" dirty="0" smtClean="0"/>
              <a:t>&gt; &lt;</a:t>
            </a:r>
            <a:r>
              <a:rPr lang="en-US" dirty="0" err="1" smtClean="0"/>
              <a:t>vlan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VLANs shared with </a:t>
            </a:r>
            <a:r>
              <a:rPr lang="en-US" dirty="0" err="1" smtClean="0"/>
              <a:t>VWall</a:t>
            </a:r>
            <a:r>
              <a:rPr lang="en-US" dirty="0" smtClean="0"/>
              <a:t> 186-190 and 197</a:t>
            </a:r>
          </a:p>
          <a:p>
            <a:r>
              <a:rPr lang="en-US" dirty="0" err="1" smtClean="0"/>
              <a:t>ifconfig</a:t>
            </a:r>
            <a:r>
              <a:rPr lang="en-US" dirty="0" smtClean="0"/>
              <a:t> &lt;</a:t>
            </a:r>
            <a:r>
              <a:rPr lang="en-US" dirty="0" err="1" smtClean="0"/>
              <a:t>iface</a:t>
            </a:r>
            <a:r>
              <a:rPr lang="en-US" dirty="0" smtClean="0"/>
              <a:t>&gt;.&lt;</a:t>
            </a:r>
            <a:r>
              <a:rPr lang="en-US" dirty="0" err="1" smtClean="0"/>
              <a:t>vlan</a:t>
            </a:r>
            <a:r>
              <a:rPr lang="en-US" dirty="0" smtClean="0"/>
              <a:t>&gt; 192.168.12.X/24 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Access &amp; Configure the </a:t>
            </a:r>
            <a:r>
              <a:rPr lang="en-US" sz="3000" dirty="0" smtClean="0"/>
              <a:t>OFELIA VMs </a:t>
            </a:r>
            <a:endParaRPr lang="en-US" sz="30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4824536"/>
          </a:xfrm>
        </p:spPr>
        <p:txBody>
          <a:bodyPr>
            <a:normAutofit/>
          </a:bodyPr>
          <a:lstStyle/>
          <a:p>
            <a:r>
              <a:rPr lang="en-US" dirty="0" smtClean="0"/>
              <a:t>Open console in </a:t>
            </a:r>
            <a:r>
              <a:rPr lang="en-US" dirty="0" err="1" smtClean="0"/>
              <a:t>vwall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vconfig</a:t>
            </a:r>
            <a:r>
              <a:rPr lang="en-US" dirty="0" smtClean="0"/>
              <a:t> add vlan1001 &lt;</a:t>
            </a:r>
            <a:r>
              <a:rPr lang="en-US" dirty="0" err="1" smtClean="0"/>
              <a:t>vlan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Vlan1001 is the IF linked to i2CAT</a:t>
            </a:r>
          </a:p>
          <a:p>
            <a:pPr lvl="1"/>
            <a:r>
              <a:rPr lang="en-US" dirty="0" smtClean="0"/>
              <a:t>Command will create IF </a:t>
            </a:r>
            <a:r>
              <a:rPr lang="en-US" dirty="0" err="1" smtClean="0"/>
              <a:t>vlanX</a:t>
            </a:r>
            <a:endParaRPr lang="en-US" dirty="0" smtClean="0"/>
          </a:p>
          <a:p>
            <a:pPr lvl="1"/>
            <a:r>
              <a:rPr lang="en-US" dirty="0"/>
              <a:t>VLANs shared with i2CAT 186-190 and 197</a:t>
            </a:r>
          </a:p>
          <a:p>
            <a:r>
              <a:rPr lang="en-US" dirty="0" err="1" smtClean="0"/>
              <a:t>ifconfig</a:t>
            </a:r>
            <a:r>
              <a:rPr lang="en-US" dirty="0" smtClean="0"/>
              <a:t> &lt;</a:t>
            </a:r>
            <a:r>
              <a:rPr lang="en-US" dirty="0" err="1" smtClean="0"/>
              <a:t>iface</a:t>
            </a:r>
            <a:r>
              <a:rPr lang="en-US" dirty="0" smtClean="0"/>
              <a:t>&gt; 192.168.12.X/24 up</a:t>
            </a:r>
          </a:p>
        </p:txBody>
      </p:sp>
    </p:spTree>
    <p:extLst>
      <p:ext uri="{BB962C8B-B14F-4D97-AF65-F5344CB8AC3E}">
        <p14:creationId xmlns:p14="http://schemas.microsoft.com/office/powerpoint/2010/main" val="5632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Access and configure the Controller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to the </a:t>
            </a:r>
            <a:r>
              <a:rPr lang="en-US" dirty="0" err="1" smtClean="0"/>
              <a:t>vwall</a:t>
            </a:r>
            <a:r>
              <a:rPr lang="en-US" dirty="0" smtClean="0"/>
              <a:t>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to the controller (</a:t>
            </a:r>
            <a:r>
              <a:rPr lang="en-US" dirty="0" err="1" smtClean="0"/>
              <a:t>root:openflow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pt-get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git</a:t>
            </a:r>
            <a:r>
              <a:rPr lang="es-ES" dirty="0" smtClean="0"/>
              <a:t> clone </a:t>
            </a: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://github.com/noxrepo/pox.git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cd </a:t>
            </a:r>
            <a:r>
              <a:rPr lang="es-ES" dirty="0" err="1" smtClean="0"/>
              <a:t>pox</a:t>
            </a:r>
            <a:r>
              <a:rPr lang="es-ES" dirty="0" smtClean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 smtClean="0"/>
              <a:t>dart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 </a:t>
            </a:r>
            <a:r>
              <a:rPr lang="es-ES" dirty="0" err="1" smtClean="0">
                <a:sym typeface="Wingdings" panose="05000000000000000000" pitchFamily="2" charset="2"/>
              </a:rPr>
              <a:t>Otherwise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won’t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work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/>
              <a:t>pox.py </a:t>
            </a:r>
            <a:r>
              <a:rPr lang="en-US" dirty="0" err="1"/>
              <a:t>log.level</a:t>
            </a:r>
            <a:r>
              <a:rPr lang="en-US" dirty="0"/>
              <a:t> </a:t>
            </a:r>
            <a:r>
              <a:rPr lang="en-US" dirty="0" smtClean="0"/>
              <a:t>--CRITICAL forwarding.l2_learning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Try ping between nodes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Ping, ping, ping </a:t>
            </a:r>
          </a:p>
          <a:p>
            <a:pPr lvl="1"/>
            <a:r>
              <a:rPr lang="en-US" dirty="0" smtClean="0"/>
              <a:t>from i2CAT VM to i2CAT VM</a:t>
            </a:r>
          </a:p>
          <a:p>
            <a:pPr lvl="1"/>
            <a:r>
              <a:rPr lang="en-US" dirty="0" smtClean="0"/>
              <a:t>from Virtual Wall to i2CAT VM and </a:t>
            </a:r>
            <a:r>
              <a:rPr lang="en-US" dirty="0" err="1" smtClean="0"/>
              <a:t>viceversa</a:t>
            </a:r>
            <a:endParaRPr lang="en-U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5928" y="2492896"/>
            <a:ext cx="8568952" cy="7338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baseline="0">
                <a:solidFill>
                  <a:srgbClr val="FF7619"/>
                </a:solidFill>
                <a:effectLst/>
                <a:latin typeface="Arial" pitchFamily="34" charset="0"/>
                <a:ea typeface="+mn-ea"/>
                <a:cs typeface="+mj-cs"/>
              </a:defRPr>
            </a:lvl1pPr>
          </a:lstStyle>
          <a:p>
            <a:r>
              <a:rPr lang="en-US" sz="3000" smtClean="0"/>
              <a:t>POX overview</a:t>
            </a:r>
            <a:endParaRPr lang="en-US" sz="30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75928" y="3442752"/>
            <a:ext cx="8568952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 kumimoji="0" sz="3200" kern="1200" baseline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◦"/>
              <a:defRPr kumimoji="0" sz="27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run an app:</a:t>
            </a:r>
          </a:p>
          <a:p>
            <a:r>
              <a:rPr lang="en-US" dirty="0" smtClean="0"/>
              <a:t>./pox.py &lt;python path to app name&gt; 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verbose</a:t>
            </a:r>
          </a:p>
          <a:p>
            <a:pPr lvl="1"/>
            <a:r>
              <a:rPr lang="en-US" dirty="0" err="1" smtClean="0"/>
              <a:t>loglevel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8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POX overview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an app:</a:t>
            </a:r>
          </a:p>
          <a:p>
            <a:r>
              <a:rPr lang="en-US" dirty="0" smtClean="0"/>
              <a:t>./pox.py &lt;python path to app name&gt; </a:t>
            </a:r>
          </a:p>
          <a:p>
            <a:pPr lvl="1"/>
            <a:r>
              <a:rPr lang="en-US" dirty="0" smtClean="0"/>
              <a:t>--port</a:t>
            </a:r>
          </a:p>
          <a:p>
            <a:pPr lvl="1"/>
            <a:r>
              <a:rPr lang="en-US" dirty="0" smtClean="0"/>
              <a:t>--verbose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loglevel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9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Useful links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POX Tutorial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http://sdnhub.org/tutorials/pox/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POX Wiki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https://openflow.stanford.edu/display/ONL/POX+Wiki#POXWiki-FAQs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/>
              <a:t>OpenFlow Tutorial with POX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http://blog.pythonicneteng.com/2013/02/openflow-tutorial-with-pox.html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3100" dirty="0" err="1" smtClean="0"/>
              <a:t>UnivBris</a:t>
            </a:r>
            <a:r>
              <a:rPr lang="en-US" sz="3100" dirty="0"/>
              <a:t> </a:t>
            </a:r>
            <a:r>
              <a:rPr lang="en-US" sz="3100" dirty="0" smtClean="0"/>
              <a:t>user manual</a:t>
            </a:r>
            <a:endParaRPr lang="en-US" sz="3100" dirty="0"/>
          </a:p>
          <a:p>
            <a:pPr lvl="1"/>
            <a:r>
              <a:rPr lang="en-GB" dirty="0" smtClean="0">
                <a:hlinkClick r:id="rId5"/>
              </a:rPr>
              <a:t>http</a:t>
            </a:r>
            <a:r>
              <a:rPr lang="en-GB" dirty="0">
                <a:hlinkClick r:id="rId5"/>
              </a:rPr>
              <a:t>://univbrisofeliaf4f.blogs.ilrt.org/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5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2780928"/>
            <a:ext cx="4248472" cy="864096"/>
          </a:xfrm>
        </p:spPr>
        <p:txBody>
          <a:bodyPr>
            <a:normAutofit/>
          </a:bodyPr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146" name="Picture 2" descr="http://s3.amazonaws.com/dk-production/images/52014/large/puppetmaster1.gif?138118432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9" y="964728"/>
            <a:ext cx="3072142" cy="46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994" y="5592142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Blue Highway Linocut" pitchFamily="2" charset="0"/>
              </a:rPr>
              <a:t>OpenFlow SWITCH</a:t>
            </a:r>
            <a:endParaRPr lang="en-GB" sz="3200" b="1" dirty="0">
              <a:latin typeface="Blue Highway Linocu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4464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Blue Highway Linocut" pitchFamily="2" charset="0"/>
              </a:rPr>
              <a:t>CONTROLLER</a:t>
            </a:r>
            <a:endParaRPr lang="en-GB" sz="3200" b="1" dirty="0">
              <a:latin typeface="Blue Highway Linocut" pitchFamily="2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35896" y="5538936"/>
            <a:ext cx="5112568" cy="9144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 kumimoji="0" sz="3200" kern="1200" baseline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/>
              <a:buChar char="◦"/>
              <a:defRPr kumimoji="0" sz="27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smtClean="0"/>
              <a:t>carlos.bermudo@i2cat.net</a:t>
            </a:r>
          </a:p>
        </p:txBody>
      </p:sp>
    </p:spTree>
    <p:extLst>
      <p:ext uri="{BB962C8B-B14F-4D97-AF65-F5344CB8AC3E}">
        <p14:creationId xmlns:p14="http://schemas.microsoft.com/office/powerpoint/2010/main" val="3493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This work was carried out with the support of the Fed4FIRE-project (“Federation for FIRE"), an Integrated project receiving funding from the European </a:t>
            </a:r>
            <a:r>
              <a:rPr lang="en-US" sz="1600" dirty="0"/>
              <a:t>Union’s Seventh Framework </a:t>
            </a:r>
            <a:r>
              <a:rPr lang="en-US" sz="1600" dirty="0" err="1"/>
              <a:t>Programme</a:t>
            </a:r>
            <a:r>
              <a:rPr lang="en-US" sz="1600" dirty="0"/>
              <a:t> for research, technological development and demonstration under grant agreement no 318389</a:t>
            </a:r>
          </a:p>
          <a:p>
            <a:r>
              <a:rPr lang="en-US" sz="1600" dirty="0" smtClean="0"/>
              <a:t>It does not necessarily reflect the views of the European Commission. The European Commission is not liable for any use that may be made of the information contained herein.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568952" cy="733832"/>
          </a:xfrm>
        </p:spPr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5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My first App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/pox directory, create a *.</a:t>
            </a:r>
            <a:r>
              <a:rPr lang="en-US" sz="2400" dirty="0" err="1" smtClean="0"/>
              <a:t>py</a:t>
            </a:r>
            <a:r>
              <a:rPr lang="en-US" sz="2400" dirty="0" smtClean="0"/>
              <a:t> file</a:t>
            </a:r>
          </a:p>
          <a:p>
            <a:endParaRPr lang="en-US" sz="2400" dirty="0" smtClean="0"/>
          </a:p>
          <a:p>
            <a:r>
              <a:rPr lang="en-US" sz="2400" dirty="0" smtClean="0"/>
              <a:t>Import (at least) </a:t>
            </a:r>
            <a:r>
              <a:rPr lang="en-US" sz="2400" dirty="0" err="1" smtClean="0"/>
              <a:t>nox</a:t>
            </a:r>
            <a:r>
              <a:rPr lang="en-US" sz="2400" dirty="0" smtClean="0"/>
              <a:t> core and OF lib and some </a:t>
            </a:r>
            <a:r>
              <a:rPr lang="en-US" sz="2400" dirty="0" err="1" smtClean="0"/>
              <a:t>utils</a:t>
            </a:r>
            <a:endParaRPr lang="en-US" sz="2400" dirty="0" smtClean="0"/>
          </a:p>
          <a:p>
            <a:pPr lvl="1"/>
            <a:r>
              <a:rPr lang="es-ES" sz="2000" b="1" dirty="0" err="1" smtClean="0">
                <a:effectLst/>
              </a:rPr>
              <a:t>from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 err="1"/>
              <a:t>pox.core</a:t>
            </a:r>
            <a:r>
              <a:rPr lang="es-ES" sz="2000" dirty="0" smtClean="0">
                <a:effectLst/>
              </a:rPr>
              <a:t> </a:t>
            </a:r>
            <a:r>
              <a:rPr lang="es-ES" sz="2000" b="1" dirty="0" err="1" smtClean="0">
                <a:effectLst/>
              </a:rPr>
              <a:t>import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 err="1"/>
              <a:t>core</a:t>
            </a:r>
            <a:endParaRPr lang="es-ES" sz="2000" dirty="0" smtClean="0">
              <a:effectLst/>
            </a:endParaRPr>
          </a:p>
          <a:p>
            <a:pPr lvl="1"/>
            <a:r>
              <a:rPr lang="es-ES" sz="2000" b="1" dirty="0" err="1" smtClean="0">
                <a:effectLst/>
              </a:rPr>
              <a:t>import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/>
              <a:t>pox.openflow.libopenflow_01</a:t>
            </a:r>
            <a:r>
              <a:rPr lang="es-ES" sz="2000" dirty="0" smtClean="0">
                <a:effectLst/>
              </a:rPr>
              <a:t> </a:t>
            </a:r>
            <a:r>
              <a:rPr lang="es-ES" sz="2000" b="1" dirty="0" smtClean="0">
                <a:effectLst/>
              </a:rPr>
              <a:t>as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/>
              <a:t>of</a:t>
            </a:r>
            <a:endParaRPr lang="es-ES" sz="2000" dirty="0" smtClean="0">
              <a:effectLst/>
            </a:endParaRPr>
          </a:p>
          <a:p>
            <a:pPr lvl="1"/>
            <a:r>
              <a:rPr lang="es-ES" sz="2000" b="1" dirty="0" smtClean="0">
                <a:effectLst/>
              </a:rPr>
              <a:t>from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/>
              <a:t>pox.lib.util</a:t>
            </a:r>
            <a:r>
              <a:rPr lang="es-ES" sz="2000" dirty="0" smtClean="0">
                <a:effectLst/>
              </a:rPr>
              <a:t> </a:t>
            </a:r>
            <a:r>
              <a:rPr lang="es-ES" sz="2000" b="1" dirty="0" smtClean="0">
                <a:effectLst/>
              </a:rPr>
              <a:t>import</a:t>
            </a:r>
            <a:r>
              <a:rPr lang="es-ES" sz="2000" dirty="0" smtClean="0">
                <a:effectLst/>
              </a:rPr>
              <a:t> </a:t>
            </a:r>
            <a:r>
              <a:rPr lang="es-ES" sz="2000" dirty="0" smtClean="0"/>
              <a:t>dpid_to_str</a:t>
            </a:r>
          </a:p>
          <a:p>
            <a:pPr lvl="1"/>
            <a:endParaRPr lang="es-ES" sz="2000" dirty="0" smtClean="0"/>
          </a:p>
          <a:p>
            <a:r>
              <a:rPr lang="es-ES" sz="2400" dirty="0" smtClean="0">
                <a:effectLst/>
              </a:rPr>
              <a:t>Set up the launch</a:t>
            </a:r>
            <a:r>
              <a:rPr lang="es-ES" sz="2400" dirty="0" smtClean="0"/>
              <a:t>() method</a:t>
            </a:r>
          </a:p>
          <a:p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Develop </a:t>
            </a:r>
            <a:r>
              <a:rPr lang="es-ES" sz="2400" dirty="0" err="1" smtClean="0"/>
              <a:t>your</a:t>
            </a:r>
            <a:r>
              <a:rPr lang="es-ES" sz="2400" dirty="0" smtClean="0"/>
              <a:t> app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78642" y="4437112"/>
            <a:ext cx="979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effectLst/>
              </a:rPr>
              <a:t>def</a:t>
            </a:r>
            <a:r>
              <a:rPr lang="en-US" dirty="0" smtClean="0">
                <a:effectLst/>
              </a:rPr>
              <a:t> </a:t>
            </a:r>
            <a:r>
              <a:rPr lang="en-US" b="1" dirty="0"/>
              <a:t>launch</a:t>
            </a:r>
            <a:r>
              <a:rPr lang="en-US" dirty="0" smtClean="0">
                <a:effectLst/>
              </a:rPr>
              <a:t> (</a:t>
            </a:r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>
                <a:effectLst/>
              </a:rPr>
              <a:t>):</a:t>
            </a:r>
          </a:p>
          <a:p>
            <a:r>
              <a:rPr lang="en-US" dirty="0" smtClean="0">
                <a:effectLst/>
              </a:rPr>
              <a:t>   </a:t>
            </a:r>
            <a:r>
              <a:rPr lang="en-US" dirty="0" err="1" smtClean="0"/>
              <a:t>core</a:t>
            </a:r>
            <a:r>
              <a:rPr lang="en-US" b="1" dirty="0" err="1" smtClean="0">
                <a:effectLst/>
              </a:rPr>
              <a:t>.</a:t>
            </a:r>
            <a:r>
              <a:rPr lang="en-US" dirty="0" err="1" smtClean="0"/>
              <a:t>registerNew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&lt;</a:t>
            </a:r>
            <a:r>
              <a:rPr lang="en-US" dirty="0" err="1" smtClean="0"/>
              <a:t>MyApp</a:t>
            </a:r>
            <a:r>
              <a:rPr lang="en-US" dirty="0" smtClean="0"/>
              <a:t>&gt;</a:t>
            </a:r>
            <a:r>
              <a:rPr lang="en-US" dirty="0" smtClean="0">
                <a:effectLst/>
              </a:rPr>
              <a:t>,</a:t>
            </a:r>
            <a:r>
              <a:rPr lang="en-US" dirty="0" err="1" smtClean="0">
                <a:effectLst/>
              </a:rPr>
              <a:t>kwargs</a:t>
            </a:r>
            <a:r>
              <a:rPr lang="en-US" dirty="0" smtClean="0">
                <a:effectLst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Leo\Documents\docs\fp7\fed4fire\workshops\2014_07_09 (Ghent)\img\definition\flow 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606515"/>
            <a:ext cx="5915089" cy="29466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Definition: OpenFlow</a:t>
            </a:r>
            <a:endParaRPr lang="nl-BE" sz="3000" dirty="0"/>
          </a:p>
        </p:txBody>
      </p:sp>
      <p:pic>
        <p:nvPicPr>
          <p:cNvPr id="2051" name="Picture 3" descr="C:\Users\Leo\Documents\docs\fp7\fed4fire\workshops\2014_07 (Ghent)\img\open-flow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78" r="4464"/>
          <a:stretch/>
        </p:blipFill>
        <p:spPr bwMode="auto">
          <a:xfrm>
            <a:off x="504000" y="948417"/>
            <a:ext cx="5184000" cy="2404383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96136" y="1173667"/>
            <a:ext cx="3143272" cy="2162520"/>
          </a:xfrm>
        </p:spPr>
        <p:txBody>
          <a:bodyPr>
            <a:noAutofit/>
          </a:bodyPr>
          <a:lstStyle/>
          <a:p>
            <a:r>
              <a:rPr lang="en-US" sz="2200" dirty="0" smtClean="0"/>
              <a:t>Characteristics:</a:t>
            </a:r>
          </a:p>
          <a:p>
            <a:pPr lvl="1"/>
            <a:r>
              <a:rPr lang="en-US" sz="1600" dirty="0" smtClean="0"/>
              <a:t>Software controller</a:t>
            </a:r>
          </a:p>
          <a:p>
            <a:pPr lvl="1"/>
            <a:r>
              <a:rPr lang="en-US" sz="1600" dirty="0" smtClean="0"/>
              <a:t>Secure channel with devices</a:t>
            </a:r>
          </a:p>
          <a:p>
            <a:pPr lvl="1"/>
            <a:r>
              <a:rPr lang="en-US" sz="1600" dirty="0" smtClean="0"/>
              <a:t>Matching on OF packet headers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POX tricks – Listen events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200" dirty="0">
                <a:cs typeface="Arial" pitchFamily="34" charset="0"/>
              </a:rPr>
              <a:t>Register callback functions for specific events thrown by either the </a:t>
            </a:r>
            <a:r>
              <a:rPr lang="en-US" sz="2200" dirty="0" err="1">
                <a:cs typeface="Arial" pitchFamily="34" charset="0"/>
              </a:rPr>
              <a:t>OpenFlow</a:t>
            </a:r>
            <a:r>
              <a:rPr lang="en-US" sz="2200" dirty="0">
                <a:cs typeface="Arial" pitchFamily="34" charset="0"/>
              </a:rPr>
              <a:t> handler module or specific modules like Topology Discovery</a:t>
            </a:r>
          </a:p>
          <a:p>
            <a:pPr lvl="1" fontAlgn="base"/>
            <a:r>
              <a:rPr lang="en-US" sz="2200" dirty="0">
                <a:cs typeface="Arial" pitchFamily="34" charset="0"/>
              </a:rPr>
              <a:t>From the launch or from the init of a class, perform </a:t>
            </a:r>
            <a:r>
              <a:rPr lang="en-US" sz="2200" i="1" dirty="0" err="1">
                <a:cs typeface="Arial" pitchFamily="34" charset="0"/>
              </a:rPr>
              <a:t>core.openflow.addListenerByName(“EVENTNAME</a:t>
            </a:r>
            <a:r>
              <a:rPr lang="en-US" sz="2200" i="1" dirty="0">
                <a:cs typeface="Arial" pitchFamily="34" charset="0"/>
              </a:rPr>
              <a:t>”, CALLBACK_FUNC, PRIORITY</a:t>
            </a:r>
            <a:r>
              <a:rPr lang="en-US" sz="2200" i="1" dirty="0" smtClean="0">
                <a:cs typeface="Arial" pitchFamily="34" charset="0"/>
              </a:rPr>
              <a:t>)</a:t>
            </a:r>
          </a:p>
          <a:p>
            <a:pPr lvl="1" fontAlgn="base">
              <a:buNone/>
            </a:pPr>
            <a:endParaRPr lang="en-US" sz="2200" dirty="0" smtClean="0">
              <a:cs typeface="Arial" pitchFamily="34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sz="2200" dirty="0">
                <a:cs typeface="Arial" pitchFamily="34" charset="0"/>
              </a:rPr>
              <a:t>Register object with the </a:t>
            </a:r>
            <a:r>
              <a:rPr lang="en-US" sz="2200" dirty="0" err="1">
                <a:cs typeface="Arial" pitchFamily="34" charset="0"/>
              </a:rPr>
              <a:t>OpenFlow</a:t>
            </a:r>
            <a:r>
              <a:rPr lang="en-US" sz="2200" dirty="0">
                <a:cs typeface="Arial" pitchFamily="34" charset="0"/>
              </a:rPr>
              <a:t> handler module or specific modules like Topology Discovery</a:t>
            </a:r>
          </a:p>
          <a:p>
            <a:pPr lvl="1" fontAlgn="base"/>
            <a:r>
              <a:rPr lang="en-US" sz="2200" dirty="0">
                <a:cs typeface="Arial" pitchFamily="34" charset="0"/>
              </a:rPr>
              <a:t>From typically the </a:t>
            </a:r>
            <a:r>
              <a:rPr lang="en-US" sz="2200" dirty="0" err="1">
                <a:cs typeface="Arial" pitchFamily="34" charset="0"/>
              </a:rPr>
              <a:t>init</a:t>
            </a:r>
            <a:r>
              <a:rPr lang="en-US" sz="2200" dirty="0">
                <a:cs typeface="Arial" pitchFamily="34" charset="0"/>
              </a:rPr>
              <a:t> of a class, perform </a:t>
            </a:r>
            <a:r>
              <a:rPr lang="en-US" sz="2200" i="1" dirty="0" err="1">
                <a:cs typeface="Arial" pitchFamily="34" charset="0"/>
              </a:rPr>
              <a:t>addListeners</a:t>
            </a:r>
            <a:r>
              <a:rPr lang="en-US" sz="2200" i="1" dirty="0">
                <a:cs typeface="Arial" pitchFamily="34" charset="0"/>
              </a:rPr>
              <a:t>(self)</a:t>
            </a:r>
            <a:r>
              <a:rPr lang="en-US" sz="2200" dirty="0">
                <a:cs typeface="Arial" pitchFamily="34" charset="0"/>
              </a:rPr>
              <a:t>. Once this is added, the controller will look for a function with the name </a:t>
            </a:r>
            <a:r>
              <a:rPr lang="en-US" sz="2200" i="1" dirty="0">
                <a:cs typeface="Arial" pitchFamily="34" charset="0"/>
              </a:rPr>
              <a:t>_</a:t>
            </a:r>
            <a:r>
              <a:rPr lang="en-US" sz="2200" i="1" dirty="0" err="1">
                <a:cs typeface="Arial" pitchFamily="34" charset="0"/>
              </a:rPr>
              <a:t>handle_EVENTNAME</a:t>
            </a:r>
            <a:r>
              <a:rPr lang="en-US" sz="2200" i="1" dirty="0">
                <a:cs typeface="Arial" pitchFamily="34" charset="0"/>
              </a:rPr>
              <a:t>(self, event)</a:t>
            </a:r>
            <a:r>
              <a:rPr lang="en-US" sz="2200" dirty="0">
                <a:cs typeface="Arial" pitchFamily="34" charset="0"/>
              </a:rPr>
              <a:t>. This method is automatically registered as an event handler.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4931876"/>
            <a:ext cx="4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6" name="TextBox 4"/>
          <p:cNvSpPr txBox="1"/>
          <p:nvPr/>
        </p:nvSpPr>
        <p:spPr>
          <a:xfrm>
            <a:off x="5013309" y="2636912"/>
            <a:ext cx="4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9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POX tricks – Parse packets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handled event (</a:t>
            </a:r>
            <a:r>
              <a:rPr lang="en-US" dirty="0" err="1" smtClean="0"/>
              <a:t>i</a:t>
            </a:r>
            <a:r>
              <a:rPr lang="en-US" dirty="0" smtClean="0"/>
              <a:t>. e. packet-in) POX provides ways to parse the packet and identify the headers.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s-ES" dirty="0" smtClean="0"/>
              <a:t>    </a:t>
            </a:r>
            <a:r>
              <a:rPr lang="es-ES" dirty="0" err="1" smtClean="0"/>
              <a:t>packet</a:t>
            </a:r>
            <a:r>
              <a:rPr lang="es-ES" dirty="0" smtClean="0"/>
              <a:t> = </a:t>
            </a:r>
            <a:r>
              <a:rPr lang="es-ES" dirty="0" err="1" smtClean="0"/>
              <a:t>event.parsed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mac</a:t>
            </a:r>
            <a:r>
              <a:rPr lang="es-ES" dirty="0" smtClean="0"/>
              <a:t> = </a:t>
            </a:r>
            <a:r>
              <a:rPr lang="es-ES" dirty="0" err="1" smtClean="0"/>
              <a:t>packet.src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packet.type</a:t>
            </a:r>
            <a:r>
              <a:rPr lang="es-ES" dirty="0" smtClean="0"/>
              <a:t> [ipv4, </a:t>
            </a:r>
            <a:r>
              <a:rPr lang="es-ES" dirty="0" err="1" smtClean="0"/>
              <a:t>icpm</a:t>
            </a:r>
            <a:r>
              <a:rPr lang="es-ES" dirty="0" smtClean="0"/>
              <a:t>, </a:t>
            </a:r>
            <a:r>
              <a:rPr lang="es-ES" dirty="0" err="1" smtClean="0"/>
              <a:t>tcp</a:t>
            </a:r>
            <a:r>
              <a:rPr lang="es-ES" dirty="0" smtClean="0"/>
              <a:t>, etc.]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POX tricks – Send messages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err="1" smtClean="0"/>
              <a:t>msg</a:t>
            </a:r>
            <a:r>
              <a:rPr lang="es-ES" sz="2800" dirty="0" smtClean="0"/>
              <a:t> = </a:t>
            </a:r>
            <a:r>
              <a:rPr lang="es-ES" sz="2800" dirty="0" err="1" smtClean="0"/>
              <a:t>of.ofp_packet_out</a:t>
            </a:r>
            <a:r>
              <a:rPr lang="es-ES" sz="2800" dirty="0" smtClean="0"/>
              <a:t>()</a:t>
            </a:r>
          </a:p>
          <a:p>
            <a:pPr marL="0" indent="0">
              <a:buNone/>
            </a:pPr>
            <a:r>
              <a:rPr lang="es-ES" sz="2800" dirty="0" err="1" smtClean="0"/>
              <a:t>message</a:t>
            </a:r>
            <a:r>
              <a:rPr lang="es-ES" sz="2800" dirty="0" smtClean="0"/>
              <a:t> </a:t>
            </a:r>
            <a:r>
              <a:rPr lang="es-ES" sz="2800" dirty="0" err="1" smtClean="0"/>
              <a:t>msg.buffer_id</a:t>
            </a:r>
            <a:r>
              <a:rPr lang="es-ES" sz="2800" dirty="0" smtClean="0"/>
              <a:t> = </a:t>
            </a:r>
            <a:r>
              <a:rPr lang="es-ES" sz="2800" dirty="0" err="1" smtClean="0"/>
              <a:t>event.ofp.buffer_id</a:t>
            </a:r>
            <a:r>
              <a:rPr lang="es-ES" sz="2800" dirty="0" smtClean="0"/>
              <a:t> </a:t>
            </a:r>
            <a:r>
              <a:rPr lang="es-ES" sz="2800" dirty="0" err="1" smtClean="0"/>
              <a:t>msg.in_port</a:t>
            </a:r>
            <a:r>
              <a:rPr lang="es-ES" sz="2800" dirty="0" smtClean="0"/>
              <a:t> = </a:t>
            </a:r>
            <a:r>
              <a:rPr lang="es-ES" sz="2800" dirty="0" err="1" smtClean="0"/>
              <a:t>packet_in.in_port</a:t>
            </a:r>
            <a:r>
              <a:rPr lang="es-ES" sz="2800" dirty="0" smtClean="0"/>
              <a:t> </a:t>
            </a:r>
          </a:p>
          <a:p>
            <a:pPr marL="0" indent="0">
              <a:buNone/>
            </a:pPr>
            <a:r>
              <a:rPr lang="es-ES" sz="2800" dirty="0" err="1" smtClean="0"/>
              <a:t>msg.match</a:t>
            </a:r>
            <a:r>
              <a:rPr lang="es-ES" sz="2800" dirty="0" smtClean="0"/>
              <a:t> = </a:t>
            </a:r>
            <a:r>
              <a:rPr lang="es-ES" sz="2800" dirty="0" err="1" smtClean="0"/>
              <a:t>of.ofp_match.from_packet</a:t>
            </a:r>
            <a:r>
              <a:rPr lang="es-ES" sz="2800" dirty="0" smtClean="0"/>
              <a:t>(</a:t>
            </a:r>
            <a:r>
              <a:rPr lang="es-ES" sz="2800" dirty="0" err="1" smtClean="0"/>
              <a:t>packet</a:t>
            </a:r>
            <a:r>
              <a:rPr lang="es-ES" sz="2800" dirty="0" smtClean="0"/>
              <a:t>)  </a:t>
            </a:r>
          </a:p>
          <a:p>
            <a:pPr marL="0" indent="0">
              <a:buNone/>
            </a:pPr>
            <a:r>
              <a:rPr lang="es-ES" sz="2800" dirty="0" err="1" smtClean="0"/>
              <a:t>action</a:t>
            </a:r>
            <a:r>
              <a:rPr lang="es-ES" sz="2800" dirty="0" smtClean="0"/>
              <a:t> = </a:t>
            </a:r>
            <a:r>
              <a:rPr lang="es-ES" sz="2800" dirty="0" err="1" smtClean="0"/>
              <a:t>of.ofp_action_output</a:t>
            </a:r>
            <a:r>
              <a:rPr lang="es-ES" sz="2800" dirty="0" smtClean="0"/>
              <a:t>(</a:t>
            </a:r>
            <a:r>
              <a:rPr lang="es-ES" sz="2800" dirty="0" err="1" smtClean="0"/>
              <a:t>port</a:t>
            </a:r>
            <a:r>
              <a:rPr lang="es-ES" sz="2800" dirty="0" smtClean="0"/>
              <a:t> = </a:t>
            </a:r>
            <a:r>
              <a:rPr lang="es-ES" sz="2800" dirty="0" err="1" smtClean="0"/>
              <a:t>of.OFPP_FLOOD</a:t>
            </a:r>
            <a:r>
              <a:rPr lang="es-ES" sz="2800" dirty="0" smtClean="0"/>
              <a:t>) </a:t>
            </a:r>
          </a:p>
          <a:p>
            <a:pPr marL="0" indent="0">
              <a:buNone/>
            </a:pPr>
            <a:r>
              <a:rPr lang="es-ES" sz="2800" dirty="0" err="1" smtClean="0"/>
              <a:t>msg.actions.append</a:t>
            </a:r>
            <a:r>
              <a:rPr lang="es-ES" sz="2800" dirty="0" smtClean="0"/>
              <a:t>(</a:t>
            </a:r>
            <a:r>
              <a:rPr lang="es-ES" sz="2800" dirty="0" err="1" smtClean="0"/>
              <a:t>action</a:t>
            </a:r>
            <a:r>
              <a:rPr lang="es-ES" sz="2800" dirty="0" smtClean="0"/>
              <a:t>)  </a:t>
            </a:r>
          </a:p>
          <a:p>
            <a:pPr marL="0" indent="0">
              <a:buNone/>
            </a:pPr>
            <a:r>
              <a:rPr lang="es-ES" sz="2800" dirty="0" err="1" smtClean="0"/>
              <a:t>self.connection.send</a:t>
            </a:r>
            <a:r>
              <a:rPr lang="es-ES" sz="2800" dirty="0" smtClean="0"/>
              <a:t>(</a:t>
            </a:r>
            <a:r>
              <a:rPr lang="es-ES" sz="2800" dirty="0" err="1" smtClean="0"/>
              <a:t>msg</a:t>
            </a:r>
            <a:r>
              <a:rPr lang="es-ES" sz="2800" dirty="0" smtClean="0"/>
              <a:t>) [1]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3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sz="3000" dirty="0"/>
              <a:t>Advices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8362" y="1268760"/>
            <a:ext cx="8229600" cy="4525963"/>
          </a:xfrm>
        </p:spPr>
        <p:txBody>
          <a:bodyPr/>
          <a:lstStyle/>
          <a:p>
            <a:r>
              <a:rPr lang="en-US" dirty="0" smtClean="0"/>
              <a:t>Read ALL samples</a:t>
            </a:r>
          </a:p>
          <a:p>
            <a:r>
              <a:rPr lang="en-US" dirty="0" smtClean="0"/>
              <a:t>Catch ALL exceptions</a:t>
            </a:r>
          </a:p>
          <a:p>
            <a:r>
              <a:rPr lang="en-US" dirty="0" smtClean="0"/>
              <a:t>Log ALL with info </a:t>
            </a:r>
          </a:p>
          <a:p>
            <a:r>
              <a:rPr lang="en-US" dirty="0" smtClean="0"/>
              <a:t>Use existing apps</a:t>
            </a:r>
          </a:p>
          <a:p>
            <a:r>
              <a:rPr lang="en-US" dirty="0" smtClean="0"/>
              <a:t>Remember that POX can load several apps at the same time</a:t>
            </a:r>
          </a:p>
          <a:p>
            <a:r>
              <a:rPr lang="en-US" dirty="0" smtClean="0"/>
              <a:t>If possible, apply TDD. Ensure that the code of your app is almost bullet-proof</a:t>
            </a:r>
          </a:p>
          <a:p>
            <a:endParaRPr lang="en-US" dirty="0"/>
          </a:p>
        </p:txBody>
      </p:sp>
      <p:pic>
        <p:nvPicPr>
          <p:cNvPr id="1026" name="Picture 2" descr="http://www.empireonline.com/images/features/100greatestcharacters/photos/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0688"/>
            <a:ext cx="1427690" cy="16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QuadreDeText 4"/>
          <p:cNvSpPr txBox="1"/>
          <p:nvPr/>
        </p:nvSpPr>
        <p:spPr>
          <a:xfrm>
            <a:off x="6257953" y="242088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Slide powered by master </a:t>
            </a:r>
            <a:r>
              <a:rPr lang="en-US" dirty="0"/>
              <a:t>Y</a:t>
            </a:r>
            <a:r>
              <a:rPr lang="en-US" dirty="0" smtClean="0"/>
              <a:t>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UnivBris</a:t>
            </a:r>
            <a:r>
              <a:rPr lang="en-GB" dirty="0" smtClean="0"/>
              <a:t> OF AM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836712"/>
            <a:ext cx="8064896" cy="58326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/>
              <a:t>&lt;?xml version="1.0" encoding="UTF-8"?&gt;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rspec</a:t>
            </a:r>
            <a:r>
              <a:rPr lang="en-GB" dirty="0"/>
              <a:t>  </a:t>
            </a:r>
            <a:r>
              <a:rPr lang="en-GB" dirty="0" err="1"/>
              <a:t>xmlns</a:t>
            </a:r>
            <a:r>
              <a:rPr lang="en-GB" dirty="0"/>
              <a:t>="http://www.geni.net/resources/rspec/3"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xmlns:xs</a:t>
            </a:r>
            <a:r>
              <a:rPr lang="en-GB" dirty="0"/>
              <a:t>="http://www.w3.org/2001/XMLSchema-instance"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xmlns:openflow</a:t>
            </a:r>
            <a:r>
              <a:rPr lang="en-GB" dirty="0"/>
              <a:t>="/opt/</a:t>
            </a:r>
            <a:r>
              <a:rPr lang="en-GB" dirty="0" err="1"/>
              <a:t>ofelia</a:t>
            </a:r>
            <a:r>
              <a:rPr lang="en-GB" dirty="0"/>
              <a:t>/</a:t>
            </a:r>
            <a:r>
              <a:rPr lang="en-GB" dirty="0" err="1"/>
              <a:t>ofam</a:t>
            </a:r>
            <a:r>
              <a:rPr lang="en-GB" dirty="0"/>
              <a:t>/local/schemas"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xs:schemaLocation</a:t>
            </a:r>
            <a:r>
              <a:rPr lang="en-GB" dirty="0"/>
              <a:t>="http://www.geni.net/resources/rspec/3</a:t>
            </a:r>
          </a:p>
          <a:p>
            <a:pPr marL="0" indent="0">
              <a:buNone/>
            </a:pPr>
            <a:r>
              <a:rPr lang="en-GB" dirty="0"/>
              <a:t>              http://www.geni.net/resources/rspec/3/request.xsd</a:t>
            </a:r>
          </a:p>
          <a:p>
            <a:pPr marL="0" indent="0">
              <a:buNone/>
            </a:pPr>
            <a:r>
              <a:rPr lang="en-GB" dirty="0"/>
              <a:t>              http://www.geni.net/resources/rspec/ext/openflow/3</a:t>
            </a:r>
          </a:p>
          <a:p>
            <a:pPr marL="0" indent="0">
              <a:buNone/>
            </a:pPr>
            <a:r>
              <a:rPr lang="en-GB" dirty="0"/>
              <a:t>              http://www.geni.net/resources/rspec/ext/openflow/3/of-resv.xsd"</a:t>
            </a:r>
          </a:p>
          <a:p>
            <a:pPr marL="0" indent="0">
              <a:buNone/>
            </a:pPr>
            <a:r>
              <a:rPr lang="en-GB" dirty="0"/>
              <a:t>    type="request"&gt;</a:t>
            </a:r>
          </a:p>
          <a:p>
            <a:pPr marL="0" indent="0">
              <a:buNone/>
            </a:pPr>
            <a:r>
              <a:rPr lang="en-GB" dirty="0"/>
              <a:t>   &lt;</a:t>
            </a:r>
            <a:r>
              <a:rPr lang="en-GB" dirty="0" err="1"/>
              <a:t>openflow:sliver</a:t>
            </a:r>
            <a:r>
              <a:rPr lang="en-GB" dirty="0"/>
              <a:t> email="carlos.bermudo@i2cat.net" description="From UOB </a:t>
            </a:r>
            <a:r>
              <a:rPr lang="en-GB" dirty="0" err="1"/>
              <a:t>delphi</a:t>
            </a:r>
            <a:r>
              <a:rPr lang="en-GB" dirty="0"/>
              <a:t> to i2cat VPN"&gt;</a:t>
            </a:r>
          </a:p>
          <a:p>
            <a:pPr marL="0" indent="0">
              <a:buNone/>
            </a:pPr>
            <a:r>
              <a:rPr lang="en-GB" dirty="0"/>
              <a:t>      &lt;</a:t>
            </a:r>
            <a:r>
              <a:rPr lang="en-GB" dirty="0" err="1"/>
              <a:t>openflow:controller</a:t>
            </a:r>
            <a:r>
              <a:rPr lang="en-GB" dirty="0"/>
              <a:t> </a:t>
            </a:r>
            <a:r>
              <a:rPr lang="en-GB" dirty="0" err="1"/>
              <a:t>url</a:t>
            </a:r>
            <a:r>
              <a:rPr lang="en-GB" dirty="0"/>
              <a:t>="tcp:10.216.12.29:6633" type="primary"/&gt;</a:t>
            </a:r>
          </a:p>
          <a:p>
            <a:pPr marL="0" indent="0">
              <a:buNone/>
            </a:pPr>
            <a:r>
              <a:rPr lang="en-GB" dirty="0"/>
              <a:t>       &lt;</a:t>
            </a:r>
            <a:r>
              <a:rPr lang="en-GB" dirty="0" err="1"/>
              <a:t>openflow:group</a:t>
            </a:r>
            <a:r>
              <a:rPr lang="en-GB" dirty="0"/>
              <a:t> name="fs1"&gt;</a:t>
            </a:r>
          </a:p>
          <a:p>
            <a:pPr marL="0" indent="0">
              <a:buNone/>
            </a:pPr>
            <a:r>
              <a:rPr lang="en-GB" dirty="0"/>
              <a:t>          &lt;</a:t>
            </a:r>
            <a:r>
              <a:rPr lang="en-GB" dirty="0" err="1"/>
              <a:t>openflow:datapath</a:t>
            </a:r>
            <a:r>
              <a:rPr lang="en-GB" dirty="0"/>
              <a:t> </a:t>
            </a:r>
            <a:r>
              <a:rPr lang="en-GB" dirty="0" err="1"/>
              <a:t>component_manager_id</a:t>
            </a:r>
            <a:r>
              <a:rPr lang="en-GB" dirty="0"/>
              <a:t>="</a:t>
            </a:r>
            <a:r>
              <a:rPr lang="en-GB" dirty="0" err="1"/>
              <a:t>urn:publicid:IDN+openflow:ofam:univbris+authority+cm</a:t>
            </a:r>
            <a:r>
              <a:rPr lang="en-GB" dirty="0"/>
              <a:t>" </a:t>
            </a:r>
          </a:p>
          <a:p>
            <a:pPr marL="0" indent="0">
              <a:buNone/>
            </a:pPr>
            <a:r>
              <a:rPr lang="en-GB" dirty="0"/>
              <a:t>                             </a:t>
            </a:r>
            <a:r>
              <a:rPr lang="en-GB" dirty="0" err="1"/>
              <a:t>component_id</a:t>
            </a:r>
            <a:r>
              <a:rPr lang="en-GB" dirty="0"/>
              <a:t>="urn:publicid:IDN+openflow:ofam:univbris+datapath+05:00:00:00:00:00:00:01" </a:t>
            </a:r>
          </a:p>
          <a:p>
            <a:pPr marL="0" indent="0">
              <a:buNone/>
            </a:pPr>
            <a:r>
              <a:rPr lang="en-GB" dirty="0"/>
              <a:t>                             </a:t>
            </a:r>
            <a:r>
              <a:rPr lang="en-GB" dirty="0" err="1"/>
              <a:t>dpid</a:t>
            </a:r>
            <a:r>
              <a:rPr lang="en-GB" dirty="0"/>
              <a:t>="05:00:00:00:00:00:00:01"&gt;</a:t>
            </a:r>
          </a:p>
          <a:p>
            <a:pPr marL="0" indent="0">
              <a:buNone/>
            </a:pPr>
            <a:r>
              <a:rPr lang="en-GB" dirty="0"/>
              <a:t>             &lt;</a:t>
            </a:r>
            <a:r>
              <a:rPr lang="en-GB" dirty="0" err="1"/>
              <a:t>openflow:port</a:t>
            </a:r>
            <a:r>
              <a:rPr lang="en-GB" dirty="0"/>
              <a:t> name="GBE0/6" </a:t>
            </a:r>
            <a:r>
              <a:rPr lang="en-GB" dirty="0" err="1"/>
              <a:t>num</a:t>
            </a:r>
            <a:r>
              <a:rPr lang="en-GB" dirty="0"/>
              <a:t>="6"/&gt; </a:t>
            </a:r>
          </a:p>
          <a:p>
            <a:pPr marL="0" indent="0">
              <a:buNone/>
            </a:pPr>
            <a:r>
              <a:rPr lang="en-GB" dirty="0"/>
              <a:t>	     &lt;</a:t>
            </a:r>
            <a:r>
              <a:rPr lang="en-GB" dirty="0" err="1"/>
              <a:t>openflow:port</a:t>
            </a:r>
            <a:r>
              <a:rPr lang="en-GB" dirty="0"/>
              <a:t> name="GBE0/5" </a:t>
            </a:r>
            <a:r>
              <a:rPr lang="en-GB" dirty="0" err="1"/>
              <a:t>num</a:t>
            </a:r>
            <a:r>
              <a:rPr lang="en-GB" dirty="0"/>
              <a:t>="5"/&gt;</a:t>
            </a:r>
          </a:p>
          <a:p>
            <a:pPr marL="0" indent="0">
              <a:buNone/>
            </a:pPr>
            <a:r>
              <a:rPr lang="en-GB" dirty="0"/>
              <a:t>          &lt;/</a:t>
            </a:r>
            <a:r>
              <a:rPr lang="en-GB" dirty="0" err="1"/>
              <a:t>openflow:datapath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   &lt;</a:t>
            </a:r>
            <a:r>
              <a:rPr lang="en-GB" dirty="0" err="1"/>
              <a:t>openflow:datapath</a:t>
            </a:r>
            <a:r>
              <a:rPr lang="en-GB" dirty="0"/>
              <a:t> </a:t>
            </a:r>
            <a:r>
              <a:rPr lang="en-GB" dirty="0" err="1"/>
              <a:t>component_id</a:t>
            </a:r>
            <a:r>
              <a:rPr lang="en-GB" dirty="0"/>
              <a:t>="urn:publicid:IDN+openflow:ofam:univbris+datapath+05:00:00:00:00:00:00:03" </a:t>
            </a:r>
          </a:p>
          <a:p>
            <a:pPr marL="0" indent="0">
              <a:buNone/>
            </a:pPr>
            <a:r>
              <a:rPr lang="en-GB" dirty="0"/>
              <a:t>                             </a:t>
            </a:r>
            <a:r>
              <a:rPr lang="en-GB" dirty="0" err="1"/>
              <a:t>component_manager_id</a:t>
            </a:r>
            <a:r>
              <a:rPr lang="en-GB" dirty="0"/>
              <a:t>="</a:t>
            </a:r>
            <a:r>
              <a:rPr lang="en-GB" dirty="0" err="1"/>
              <a:t>urn:publicid:IDN+openflow:ofam:univbris+authority+cm</a:t>
            </a:r>
            <a:r>
              <a:rPr lang="en-GB" dirty="0"/>
              <a:t>" </a:t>
            </a:r>
          </a:p>
          <a:p>
            <a:pPr marL="0" indent="0">
              <a:buNone/>
            </a:pPr>
            <a:r>
              <a:rPr lang="en-GB" dirty="0"/>
              <a:t>                             </a:t>
            </a:r>
            <a:r>
              <a:rPr lang="en-GB" dirty="0" err="1"/>
              <a:t>dpid</a:t>
            </a:r>
            <a:r>
              <a:rPr lang="en-GB" dirty="0"/>
              <a:t>="05:00:00:00:00:00:00:03"&gt;</a:t>
            </a:r>
          </a:p>
          <a:p>
            <a:pPr marL="0" indent="0">
              <a:buNone/>
            </a:pPr>
            <a:r>
              <a:rPr lang="en-GB" dirty="0"/>
              <a:t>             &lt;</a:t>
            </a:r>
            <a:r>
              <a:rPr lang="en-GB" dirty="0" err="1"/>
              <a:t>openflow:port</a:t>
            </a:r>
            <a:r>
              <a:rPr lang="en-GB" dirty="0"/>
              <a:t> name="GBE0/19" </a:t>
            </a:r>
            <a:r>
              <a:rPr lang="en-GB" dirty="0" err="1"/>
              <a:t>num</a:t>
            </a:r>
            <a:r>
              <a:rPr lang="en-GB" dirty="0"/>
              <a:t>="18"/&gt; </a:t>
            </a:r>
          </a:p>
          <a:p>
            <a:pPr marL="0" indent="0">
              <a:buNone/>
            </a:pPr>
            <a:r>
              <a:rPr lang="en-GB" dirty="0"/>
              <a:t>	     &lt;</a:t>
            </a:r>
            <a:r>
              <a:rPr lang="en-GB" dirty="0" err="1"/>
              <a:t>openflow:port</a:t>
            </a:r>
            <a:r>
              <a:rPr lang="en-GB" dirty="0"/>
              <a:t> name="GBE0/7" </a:t>
            </a:r>
            <a:r>
              <a:rPr lang="en-GB" dirty="0" err="1"/>
              <a:t>num</a:t>
            </a:r>
            <a:r>
              <a:rPr lang="en-GB" dirty="0"/>
              <a:t>="7"/&gt;</a:t>
            </a:r>
          </a:p>
          <a:p>
            <a:pPr marL="0" indent="0">
              <a:buNone/>
            </a:pPr>
            <a:r>
              <a:rPr lang="en-GB" dirty="0"/>
              <a:t>          &lt;/</a:t>
            </a:r>
            <a:r>
              <a:rPr lang="en-GB" dirty="0" err="1"/>
              <a:t>openflow:datapath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&lt;/</a:t>
            </a:r>
            <a:r>
              <a:rPr lang="en-GB" dirty="0" err="1"/>
              <a:t>openflow:group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&lt;</a:t>
            </a:r>
            <a:r>
              <a:rPr lang="en-GB" dirty="0" err="1"/>
              <a:t>openflow:match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   &lt;</a:t>
            </a:r>
            <a:r>
              <a:rPr lang="en-GB" dirty="0" err="1"/>
              <a:t>openflow:use-group</a:t>
            </a:r>
            <a:r>
              <a:rPr lang="en-GB" dirty="0"/>
              <a:t> name="fs1" /&gt;</a:t>
            </a:r>
          </a:p>
          <a:p>
            <a:pPr marL="0" indent="0">
              <a:buNone/>
            </a:pPr>
            <a:r>
              <a:rPr lang="en-GB" dirty="0"/>
              <a:t>          &lt;</a:t>
            </a:r>
            <a:r>
              <a:rPr lang="en-GB" dirty="0" err="1"/>
              <a:t>openflow:packet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         &lt;</a:t>
            </a:r>
            <a:r>
              <a:rPr lang="en-GB" dirty="0" err="1"/>
              <a:t>openflow:dl_vlan</a:t>
            </a:r>
            <a:r>
              <a:rPr lang="en-GB" dirty="0"/>
              <a:t> value= "778"/&gt;</a:t>
            </a:r>
          </a:p>
          <a:p>
            <a:pPr marL="0" indent="0">
              <a:buNone/>
            </a:pPr>
            <a:r>
              <a:rPr lang="en-GB" dirty="0"/>
              <a:t>          &lt;/</a:t>
            </a:r>
            <a:r>
              <a:rPr lang="en-GB" dirty="0" err="1"/>
              <a:t>openflow:packet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&lt;/</a:t>
            </a:r>
            <a:r>
              <a:rPr lang="en-GB" dirty="0" err="1"/>
              <a:t>openflow:match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&lt;/</a:t>
            </a:r>
            <a:r>
              <a:rPr lang="en-GB" dirty="0" err="1"/>
              <a:t>openflow:sliver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rspec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134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UnivBris</a:t>
            </a:r>
            <a:r>
              <a:rPr lang="en-GB" dirty="0" smtClean="0"/>
              <a:t> VT AM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764704"/>
            <a:ext cx="7848872" cy="5976664"/>
          </a:xfrm>
        </p:spPr>
        <p:txBody>
          <a:bodyPr>
            <a:normAutofit fontScale="25000" lnSpcReduction="20000"/>
          </a:bodyPr>
          <a:lstStyle/>
          <a:p>
            <a:pPr marL="0" indent="0" defTabSz="358775">
              <a:buNone/>
            </a:pPr>
            <a:r>
              <a:rPr lang="en-GB" dirty="0"/>
              <a:t>&lt;RSpec type="SFA" expires="2014-06-13T11:21:29Z" generated="2014-06-13T10:21:29Z"&gt;</a:t>
            </a:r>
          </a:p>
          <a:p>
            <a:pPr marL="0" indent="0" defTabSz="358775">
              <a:buNone/>
            </a:pPr>
            <a:r>
              <a:rPr lang="en-GB" dirty="0"/>
              <a:t>  &lt;network name="</a:t>
            </a:r>
            <a:r>
              <a:rPr lang="en-GB" dirty="0" err="1"/>
              <a:t>vt_ocf</a:t>
            </a:r>
            <a:r>
              <a:rPr lang="en-GB" dirty="0"/>
              <a:t>" slice=""&gt;</a:t>
            </a:r>
          </a:p>
          <a:p>
            <a:pPr marL="0" indent="0" defTabSz="358775">
              <a:buNone/>
            </a:pPr>
            <a:r>
              <a:rPr lang="en-GB" dirty="0"/>
              <a:t>	&lt;node </a:t>
            </a:r>
            <a:r>
              <a:rPr lang="en-GB" dirty="0" err="1"/>
              <a:t>component_id</a:t>
            </a:r>
            <a:r>
              <a:rPr lang="en-GB" dirty="0"/>
              <a:t>="</a:t>
            </a:r>
            <a:r>
              <a:rPr lang="en-GB" dirty="0" err="1"/>
              <a:t>urn:publicid:IDN+univbris:vtam+node+cseedelphi</a:t>
            </a:r>
            <a:r>
              <a:rPr lang="en-GB" dirty="0"/>
              <a:t>" </a:t>
            </a:r>
            <a:r>
              <a:rPr lang="en-GB" dirty="0" err="1"/>
              <a:t>component_manager_id</a:t>
            </a:r>
            <a:r>
              <a:rPr lang="en-GB" dirty="0"/>
              <a:t>="</a:t>
            </a:r>
            <a:r>
              <a:rPr lang="en-GB" dirty="0" err="1"/>
              <a:t>urn:publicid:IDN+univbris:vtam+cm</a:t>
            </a:r>
            <a:r>
              <a:rPr lang="en-GB" dirty="0"/>
              <a:t>" </a:t>
            </a:r>
            <a:r>
              <a:rPr lang="en-GB" dirty="0" err="1"/>
              <a:t>component_name</a:t>
            </a:r>
            <a:r>
              <a:rPr lang="en-GB" dirty="0"/>
              <a:t>="</a:t>
            </a:r>
            <a:r>
              <a:rPr lang="en-GB" dirty="0" err="1"/>
              <a:t>urn:publicid:IDN+univbris:vtam+node+cseedelphi</a:t>
            </a:r>
            <a:r>
              <a:rPr lang="en-GB" dirty="0"/>
              <a:t>" exclusive="false"&gt;</a:t>
            </a:r>
          </a:p>
          <a:p>
            <a:pPr marL="0" indent="0" defTabSz="358775">
              <a:buNone/>
            </a:pPr>
            <a:r>
              <a:rPr lang="en-GB" dirty="0"/>
              <a:t>		&lt;sliver&gt;</a:t>
            </a:r>
          </a:p>
          <a:p>
            <a:pPr marL="0" indent="0" defTabSz="358775">
              <a:buNone/>
            </a:pPr>
            <a:r>
              <a:rPr lang="en-GB" dirty="0"/>
              <a:t>			&lt;name&gt;</a:t>
            </a:r>
            <a:r>
              <a:rPr lang="en-GB" dirty="0" err="1"/>
              <a:t>tutorialVM</a:t>
            </a:r>
            <a:r>
              <a:rPr lang="en-GB" dirty="0"/>
              <a:t>&lt;/name&gt;</a:t>
            </a:r>
          </a:p>
          <a:p>
            <a:pPr marL="0" indent="0" defTabSz="358775">
              <a:buNone/>
            </a:pPr>
            <a:r>
              <a:rPr lang="en-GB" dirty="0"/>
              <a:t>			&lt;</a:t>
            </a:r>
            <a:r>
              <a:rPr lang="en-GB" dirty="0" err="1"/>
              <a:t>uuid</a:t>
            </a:r>
            <a:r>
              <a:rPr lang="en-GB" dirty="0"/>
              <a:t>&gt;</a:t>
            </a:r>
            <a:r>
              <a:rPr lang="en-GB" dirty="0" err="1"/>
              <a:t>myuuid</a:t>
            </a:r>
            <a:r>
              <a:rPr lang="en-GB" dirty="0"/>
              <a:t>&lt;/</a:t>
            </a:r>
            <a:r>
              <a:rPr lang="en-GB" dirty="0" err="1"/>
              <a:t>uuid</a:t>
            </a:r>
            <a:r>
              <a:rPr lang="en-GB" dirty="0"/>
              <a:t>&gt;</a:t>
            </a:r>
          </a:p>
          <a:p>
            <a:pPr marL="0" indent="0" defTabSz="358775">
              <a:buNone/>
            </a:pPr>
            <a:r>
              <a:rPr lang="en-GB" dirty="0"/>
              <a:t>			&lt;project-id&gt;project1&lt;/project-id&gt; </a:t>
            </a:r>
          </a:p>
          <a:p>
            <a:pPr marL="0" indent="0" defTabSz="358775">
              <a:buNone/>
            </a:pPr>
            <a:r>
              <a:rPr lang="en-GB" dirty="0"/>
              <a:t>			&lt;slice-id&gt;test8&lt;/slice-id&gt;</a:t>
            </a:r>
          </a:p>
          <a:p>
            <a:pPr marL="0" indent="0" defTabSz="358775">
              <a:buNone/>
            </a:pPr>
            <a:r>
              <a:rPr lang="en-GB" dirty="0"/>
              <a:t>			&lt;slice-name&gt;test9&lt;/slice-name&gt; </a:t>
            </a:r>
          </a:p>
          <a:p>
            <a:pPr marL="0" indent="0" defTabSz="358775">
              <a:buNone/>
            </a:pPr>
            <a:r>
              <a:rPr lang="en-GB" dirty="0"/>
              <a:t>			&lt;operating-system-type&gt;GNU/Linux&lt;/operating-system-type&gt;</a:t>
            </a:r>
          </a:p>
          <a:p>
            <a:pPr marL="0" indent="0" defTabSz="358775">
              <a:buNone/>
            </a:pPr>
            <a:r>
              <a:rPr lang="en-GB" dirty="0"/>
              <a:t>			&lt;operating-system-version&gt;7.0&lt;/operating-system-version&gt;</a:t>
            </a:r>
          </a:p>
          <a:p>
            <a:pPr marL="0" indent="0" defTabSz="358775">
              <a:buNone/>
            </a:pPr>
            <a:r>
              <a:rPr lang="en-GB" dirty="0"/>
              <a:t>			&lt;operating-system-distribution&gt;Debian&lt;/operating-system-distribution&gt;</a:t>
            </a:r>
          </a:p>
          <a:p>
            <a:pPr marL="0" indent="0" defTabSz="358775">
              <a:buNone/>
            </a:pPr>
            <a:r>
              <a:rPr lang="en-GB" dirty="0"/>
              <a:t>			&lt;server-id&gt;</a:t>
            </a:r>
            <a:r>
              <a:rPr lang="en-GB" dirty="0" err="1"/>
              <a:t>serverid</a:t>
            </a:r>
            <a:r>
              <a:rPr lang="en-GB" dirty="0"/>
              <a:t>&lt;/server-id&gt;</a:t>
            </a:r>
          </a:p>
          <a:p>
            <a:pPr marL="0" indent="0" defTabSz="358775">
              <a:buNone/>
            </a:pPr>
            <a:r>
              <a:rPr lang="en-GB" dirty="0"/>
              <a:t>			&lt;</a:t>
            </a:r>
            <a:r>
              <a:rPr lang="en-GB" dirty="0" err="1"/>
              <a:t>hd</a:t>
            </a:r>
            <a:r>
              <a:rPr lang="en-GB" dirty="0"/>
              <a:t>-setup-type&gt;full-file-image&lt;/</a:t>
            </a:r>
            <a:r>
              <a:rPr lang="en-GB" dirty="0" err="1"/>
              <a:t>hd</a:t>
            </a:r>
            <a:r>
              <a:rPr lang="en-GB" dirty="0"/>
              <a:t>-setup-type&gt; </a:t>
            </a:r>
          </a:p>
          <a:p>
            <a:pPr marL="0" indent="0" defTabSz="358775">
              <a:buNone/>
            </a:pPr>
            <a:r>
              <a:rPr lang="en-GB" dirty="0"/>
              <a:t>			&lt;</a:t>
            </a:r>
            <a:r>
              <a:rPr lang="en-GB" dirty="0" err="1"/>
              <a:t>hd</a:t>
            </a:r>
            <a:r>
              <a:rPr lang="en-GB" dirty="0"/>
              <a:t>-origin-path&gt;debian7uob/debian7uob.img&lt;/</a:t>
            </a:r>
            <a:r>
              <a:rPr lang="en-GB" dirty="0" err="1"/>
              <a:t>hd</a:t>
            </a:r>
            <a:r>
              <a:rPr lang="en-GB" dirty="0"/>
              <a:t>-origin-path&gt; </a:t>
            </a:r>
          </a:p>
          <a:p>
            <a:pPr marL="0" indent="0" defTabSz="358775">
              <a:buNone/>
            </a:pPr>
            <a:r>
              <a:rPr lang="en-GB" dirty="0"/>
              <a:t>			&lt;virtualization-setup-type&gt;</a:t>
            </a:r>
            <a:r>
              <a:rPr lang="en-GB" dirty="0" err="1"/>
              <a:t>hvm</a:t>
            </a:r>
            <a:r>
              <a:rPr lang="en-GB" dirty="0"/>
              <a:t>&lt;/virtualization-setup-type&gt; </a:t>
            </a:r>
          </a:p>
          <a:p>
            <a:pPr marL="0" indent="0" defTabSz="358775">
              <a:buNone/>
            </a:pPr>
            <a:r>
              <a:rPr lang="en-GB" dirty="0"/>
              <a:t>			&lt;memory-</a:t>
            </a:r>
            <a:r>
              <a:rPr lang="en-GB" dirty="0" err="1"/>
              <a:t>mb</a:t>
            </a:r>
            <a:r>
              <a:rPr lang="en-GB" dirty="0"/>
              <a:t>&gt;1024&lt;/memory-</a:t>
            </a:r>
            <a:r>
              <a:rPr lang="en-GB" dirty="0" err="1"/>
              <a:t>mb</a:t>
            </a:r>
            <a:r>
              <a:rPr lang="en-GB" dirty="0"/>
              <a:t>&gt;</a:t>
            </a:r>
          </a:p>
          <a:p>
            <a:pPr marL="0" indent="0" defTabSz="358775">
              <a:buNone/>
            </a:pPr>
            <a:r>
              <a:rPr lang="en-GB" dirty="0"/>
              <a:t>			&lt;interfaces&gt;</a:t>
            </a:r>
          </a:p>
          <a:p>
            <a:pPr marL="0" indent="0" defTabSz="358775">
              <a:buNone/>
            </a:pPr>
            <a:r>
              <a:rPr lang="en-GB" dirty="0"/>
              <a:t>				&lt;interface </a:t>
            </a:r>
            <a:r>
              <a:rPr lang="en-GB" dirty="0" err="1"/>
              <a:t>ismgmt</a:t>
            </a:r>
            <a:r>
              <a:rPr lang="en-GB" dirty="0"/>
              <a:t>="true"&gt;</a:t>
            </a:r>
          </a:p>
          <a:p>
            <a:pPr marL="0" indent="0" defTabSz="358775">
              <a:buNone/>
            </a:pPr>
            <a:r>
              <a:rPr lang="en-GB" dirty="0"/>
              <a:t>					&lt;name&gt;eth0&lt;/name&gt;</a:t>
            </a:r>
          </a:p>
          <a:p>
            <a:pPr marL="0" indent="0" defTabSz="358775">
              <a:buNone/>
            </a:pPr>
            <a:r>
              <a:rPr lang="en-GB" dirty="0"/>
              <a:t>					&lt;mac&gt;00:16:3E:2D:AE:27&lt;/mac&gt;</a:t>
            </a:r>
          </a:p>
          <a:p>
            <a:pPr marL="0" indent="0" defTabSz="358775">
              <a:buNone/>
            </a:pPr>
            <a:r>
              <a:rPr lang="en-GB" dirty="0"/>
              <a:t>					&lt;</a:t>
            </a:r>
            <a:r>
              <a:rPr lang="en-GB" dirty="0" err="1"/>
              <a:t>ip</a:t>
            </a:r>
            <a:r>
              <a:rPr lang="en-GB" dirty="0"/>
              <a:t>&gt;10.216.22.60&lt;/</a:t>
            </a:r>
            <a:r>
              <a:rPr lang="en-GB" dirty="0" err="1"/>
              <a:t>ip</a:t>
            </a:r>
            <a:r>
              <a:rPr lang="en-GB" dirty="0"/>
              <a:t>&gt;</a:t>
            </a:r>
          </a:p>
          <a:p>
            <a:pPr marL="0" indent="0" defTabSz="358775">
              <a:buNone/>
            </a:pPr>
            <a:r>
              <a:rPr lang="en-GB" dirty="0"/>
              <a:t>					&lt;mask&gt;255.255.255.0&lt;/mask&gt;</a:t>
            </a:r>
          </a:p>
          <a:p>
            <a:pPr marL="0" indent="0" defTabSz="358775">
              <a:buNone/>
            </a:pPr>
            <a:r>
              <a:rPr lang="en-GB" dirty="0"/>
              <a:t>					&lt;</a:t>
            </a:r>
            <a:r>
              <a:rPr lang="en-GB" dirty="0" err="1"/>
              <a:t>gw</a:t>
            </a:r>
            <a:r>
              <a:rPr lang="en-GB" dirty="0"/>
              <a:t>&gt;10.216.20.1&lt;/</a:t>
            </a:r>
            <a:r>
              <a:rPr lang="en-GB" dirty="0" err="1"/>
              <a:t>gw</a:t>
            </a:r>
            <a:r>
              <a:rPr lang="en-GB" dirty="0"/>
              <a:t>&gt;</a:t>
            </a:r>
          </a:p>
          <a:p>
            <a:pPr marL="0" indent="0" defTabSz="358775">
              <a:buNone/>
            </a:pPr>
            <a:r>
              <a:rPr lang="en-GB" dirty="0"/>
              <a:t>					&lt;dns1&gt;8.8.8.8&lt;/dns1&gt;</a:t>
            </a:r>
          </a:p>
          <a:p>
            <a:pPr marL="0" indent="0" defTabSz="358775">
              <a:buNone/>
            </a:pPr>
            <a:r>
              <a:rPr lang="en-GB" dirty="0"/>
              <a:t>					&lt;dns2&gt;4.2.2.1&lt;/dns2&gt;</a:t>
            </a:r>
          </a:p>
          <a:p>
            <a:pPr marL="0" indent="0" defTabSz="358775">
              <a:buNone/>
            </a:pPr>
            <a:r>
              <a:rPr lang="en-GB" dirty="0"/>
              <a:t>				&lt;/interface&gt;</a:t>
            </a:r>
          </a:p>
          <a:p>
            <a:pPr marL="0" indent="0" defTabSz="358775">
              <a:buNone/>
            </a:pPr>
            <a:r>
              <a:rPr lang="en-GB" dirty="0"/>
              <a:t>			&lt;/interfaces&gt;</a:t>
            </a:r>
          </a:p>
          <a:p>
            <a:pPr marL="0" indent="0" defTabSz="358775">
              <a:buNone/>
            </a:pPr>
            <a:r>
              <a:rPr lang="en-GB" dirty="0"/>
              <a:t>		&lt;/sliver&gt;</a:t>
            </a:r>
          </a:p>
          <a:p>
            <a:pPr marL="0" indent="0" defTabSz="358775">
              <a:buNone/>
            </a:pPr>
            <a:r>
              <a:rPr lang="en-GB" dirty="0"/>
              <a:t>	&lt;/node&gt;</a:t>
            </a:r>
          </a:p>
          <a:p>
            <a:pPr marL="0" indent="0" defTabSz="358775">
              <a:buNone/>
            </a:pPr>
            <a:r>
              <a:rPr lang="en-GB" dirty="0"/>
              <a:t>  &lt;/network&gt;</a:t>
            </a:r>
          </a:p>
          <a:p>
            <a:pPr marL="0" indent="0" defTabSz="358775">
              <a:buNone/>
            </a:pPr>
            <a:r>
              <a:rPr lang="en-GB" dirty="0"/>
              <a:t>&lt;/RSpec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410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 Resources from VTAM (GeniV3)</a:t>
            </a:r>
            <a:endParaRPr lang="en-U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65176" lvl="1" indent="-265176">
              <a:buSzPct val="80000"/>
              <a:buFont typeface="Wingdings 2"/>
              <a:buChar char=""/>
            </a:pPr>
            <a:r>
              <a:rPr lang="en-US" sz="2500" dirty="0"/>
              <a:t>Allocate it First!</a:t>
            </a: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sz="1800" dirty="0" err="1"/>
              <a:t>omni</a:t>
            </a:r>
            <a:r>
              <a:rPr lang="en-US" sz="1800" dirty="0"/>
              <a:t> -a https://</a:t>
            </a:r>
            <a:r>
              <a:rPr lang="en-US" sz="1800" dirty="0" smtClean="0"/>
              <a:t>137.222.204.27:5001/xmlrpc/geni/3</a:t>
            </a:r>
            <a:r>
              <a:rPr lang="en-US" sz="1800" dirty="0"/>
              <a:t>/ -V3 allocate &lt;SLICENAME&gt; </a:t>
            </a:r>
            <a:r>
              <a:rPr lang="en-US" sz="1800" dirty="0" smtClean="0"/>
              <a:t>vtam_geni3_request_i2cat.rspec</a:t>
            </a:r>
            <a:endParaRPr lang="en-US" sz="1800" dirty="0"/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sz="2500" dirty="0" smtClean="0"/>
              <a:t>Provision </a:t>
            </a:r>
            <a:r>
              <a:rPr lang="en-US" sz="2500" dirty="0"/>
              <a:t>it!</a:t>
            </a: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sz="1800" dirty="0" err="1"/>
              <a:t>omni</a:t>
            </a:r>
            <a:r>
              <a:rPr lang="en-US" sz="1800" dirty="0"/>
              <a:t> -a https://</a:t>
            </a:r>
            <a:r>
              <a:rPr lang="en-US" sz="1800" dirty="0" smtClean="0"/>
              <a:t>137.222.204.27:5001/xmlrpc/geni/3</a:t>
            </a:r>
            <a:r>
              <a:rPr lang="en-US" sz="1800" dirty="0"/>
              <a:t>/ -V3 provision &lt;SLICENAME&gt;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sz="2500" dirty="0" err="1">
                <a:sym typeface="Wingdings" panose="05000000000000000000" pitchFamily="2" charset="2"/>
              </a:rPr>
              <a:t>RSpec</a:t>
            </a:r>
            <a:r>
              <a:rPr lang="en-US" sz="2500" dirty="0">
                <a:sym typeface="Wingdings" panose="05000000000000000000" pitchFamily="2" charset="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en-US" sz="1900" dirty="0" smtClean="0"/>
              <a:t>&lt;?</a:t>
            </a:r>
            <a:r>
              <a:rPr lang="en-US" sz="1900" dirty="0"/>
              <a:t>xml version="1.0" encoding="UTF-8" standalone="yes"?&gt;</a:t>
            </a:r>
          </a:p>
          <a:p>
            <a:pPr marL="0" lvl="1" indent="0">
              <a:buSzPct val="80000"/>
              <a:buNone/>
            </a:pPr>
            <a:r>
              <a:rPr lang="en-US" sz="1900" dirty="0"/>
              <a:t>&lt;</a:t>
            </a:r>
            <a:r>
              <a:rPr lang="en-US" sz="1900" dirty="0" err="1"/>
              <a:t>rspec</a:t>
            </a:r>
            <a:r>
              <a:rPr lang="en-US" sz="1900" dirty="0"/>
              <a:t> generated="2014-03-22T01:53:21.460+01:00" </a:t>
            </a:r>
            <a:r>
              <a:rPr lang="en-US" sz="1900" dirty="0" smtClean="0"/>
              <a:t>type</a:t>
            </a:r>
            <a:r>
              <a:rPr lang="en-US" sz="1900" dirty="0"/>
              <a:t>="</a:t>
            </a:r>
            <a:r>
              <a:rPr lang="en-US" sz="1900" dirty="0" smtClean="0"/>
              <a:t>request“ </a:t>
            </a:r>
            <a:r>
              <a:rPr lang="en-US" sz="1900" dirty="0" err="1" smtClean="0"/>
              <a:t>xsi:schemaLocation</a:t>
            </a:r>
            <a:r>
              <a:rPr lang="en-US" sz="1900" dirty="0"/>
              <a:t>="http://www.geni.net/resources/rspec/3 http://www.geni.net/resources/rspec/3/request.xsd" </a:t>
            </a:r>
            <a:r>
              <a:rPr lang="en-US" sz="1900" dirty="0" err="1"/>
              <a:t>xmlns</a:t>
            </a:r>
            <a:r>
              <a:rPr lang="en-US" sz="1900" dirty="0"/>
              <a:t>="http://www.geni.net/resources/rspec/3" </a:t>
            </a:r>
            <a:r>
              <a:rPr lang="en-US" sz="1900" dirty="0" smtClean="0"/>
              <a:t>" " </a:t>
            </a:r>
            <a:r>
              <a:rPr lang="en-US" sz="1900" dirty="0" err="1"/>
              <a:t>xmlns:xsi</a:t>
            </a:r>
            <a:r>
              <a:rPr lang="en-US" sz="1900" dirty="0"/>
              <a:t>="http://www.w3.org/2001/XMLSchema-instance</a:t>
            </a:r>
            <a:r>
              <a:rPr lang="en-US" sz="1900" dirty="0" smtClean="0"/>
              <a:t>"</a:t>
            </a:r>
            <a:r>
              <a:rPr lang="en-US" sz="1900" dirty="0" smtClean="0">
                <a:solidFill>
                  <a:srgbClr val="FF0000"/>
                </a:solidFill>
              </a:rPr>
              <a:t>&gt;</a:t>
            </a:r>
            <a:endParaRPr lang="en-US" sz="1900" dirty="0">
              <a:solidFill>
                <a:srgbClr val="FF0000"/>
              </a:solidFill>
            </a:endParaRPr>
          </a:p>
          <a:p>
            <a:pPr marL="0" lvl="1" indent="0">
              <a:buSzPct val="80000"/>
              <a:buNone/>
            </a:pPr>
            <a:r>
              <a:rPr lang="en-US" sz="1900" dirty="0"/>
              <a:t>  &lt;node </a:t>
            </a:r>
            <a:r>
              <a:rPr lang="en-US" sz="1900" dirty="0" err="1"/>
              <a:t>client_id</a:t>
            </a:r>
            <a:r>
              <a:rPr lang="en-US" sz="1900" dirty="0"/>
              <a:t>="</a:t>
            </a:r>
            <a:r>
              <a:rPr lang="en-US" sz="1900" dirty="0" err="1"/>
              <a:t>Verdaguer</a:t>
            </a:r>
            <a:r>
              <a:rPr lang="en-US" sz="1900" dirty="0"/>
              <a:t>" </a:t>
            </a:r>
            <a:r>
              <a:rPr lang="en-US" sz="1900" dirty="0" err="1"/>
              <a:t>component_id</a:t>
            </a:r>
            <a:r>
              <a:rPr lang="en-US" sz="1900" dirty="0"/>
              <a:t>="urn:publicid:IDN+ocf:i2cat:vtam+node+Verdaguer" </a:t>
            </a:r>
            <a:r>
              <a:rPr lang="en-US" sz="1900" dirty="0" err="1"/>
              <a:t>component_manager_id</a:t>
            </a:r>
            <a:r>
              <a:rPr lang="en-US" sz="1900" dirty="0"/>
              <a:t>="urn:publicid:IDN+ocf:i2cat:vtam+authority+cm" exclusive="true"&gt;</a:t>
            </a:r>
          </a:p>
          <a:p>
            <a:pPr marL="0" lvl="1" indent="0">
              <a:buSzPct val="80000"/>
              <a:buNone/>
            </a:pPr>
            <a:r>
              <a:rPr lang="en-US" sz="1900" dirty="0" smtClean="0"/>
              <a:t>&lt;/</a:t>
            </a:r>
            <a:r>
              <a:rPr lang="en-US" sz="1900" dirty="0"/>
              <a:t>node&gt;</a:t>
            </a:r>
          </a:p>
          <a:p>
            <a:pPr marL="0" lvl="1" indent="0">
              <a:buSzPct val="80000"/>
              <a:buNone/>
            </a:pPr>
            <a:r>
              <a:rPr lang="en-US" sz="1900" dirty="0"/>
              <a:t>&lt;/</a:t>
            </a:r>
            <a:r>
              <a:rPr lang="en-US" sz="1900" dirty="0" err="1"/>
              <a:t>rspec</a:t>
            </a:r>
            <a:r>
              <a:rPr lang="en-US"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8252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OFAM Resources (GeniV3) </a:t>
            </a:r>
            <a:endParaRPr lang="en-U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1" indent="-265176">
              <a:buSzPct val="80000"/>
              <a:buFont typeface="Wingdings 2"/>
              <a:buChar char=""/>
            </a:pPr>
            <a:r>
              <a:rPr lang="en-US" sz="2500" dirty="0" smtClean="0"/>
              <a:t>Allocate it First!</a:t>
            </a: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sz="1800" dirty="0" err="1" smtClean="0"/>
              <a:t>omni</a:t>
            </a:r>
            <a:r>
              <a:rPr lang="en-US" sz="1800" dirty="0" smtClean="0"/>
              <a:t> </a:t>
            </a:r>
            <a:r>
              <a:rPr lang="en-US" sz="1800" dirty="0"/>
              <a:t>-a https://</a:t>
            </a:r>
            <a:r>
              <a:rPr lang="en-US" sz="1800" dirty="0" smtClean="0"/>
              <a:t>137.222.204.27:5005/xmlrpc/geni/3/ -V3 allocate </a:t>
            </a:r>
            <a:r>
              <a:rPr lang="en-US" sz="1800" dirty="0"/>
              <a:t>&lt;SLICENAME&gt; </a:t>
            </a:r>
            <a:r>
              <a:rPr lang="en-US" sz="1800" dirty="0" smtClean="0"/>
              <a:t>ofam_request_i2cat.rspec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sz="2500" dirty="0" smtClean="0"/>
              <a:t>Provision it!</a:t>
            </a: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sz="1800" dirty="0" err="1"/>
              <a:t>omni</a:t>
            </a:r>
            <a:r>
              <a:rPr lang="en-US" sz="1800" dirty="0"/>
              <a:t> -a https://137.222.204.27:5005/xmlrpc/geni/3/ -V3 </a:t>
            </a:r>
            <a:r>
              <a:rPr lang="en-US" sz="1800" dirty="0" smtClean="0"/>
              <a:t>provision </a:t>
            </a:r>
            <a:r>
              <a:rPr lang="en-US" sz="1800" dirty="0"/>
              <a:t>&lt;SLICENAME</a:t>
            </a:r>
            <a:r>
              <a:rPr lang="en-US" sz="1800" dirty="0" smtClean="0"/>
              <a:t>&gt;</a:t>
            </a:r>
          </a:p>
          <a:p>
            <a:pPr marL="0" lvl="1" indent="0">
              <a:buSzPct val="80000"/>
              <a:buNone/>
            </a:pPr>
            <a:r>
              <a:rPr lang="en-US" sz="2500" dirty="0" smtClean="0"/>
              <a:t>Then wait for approval </a:t>
            </a:r>
            <a:r>
              <a:rPr lang="en-US" sz="2500" dirty="0" smtClean="0">
                <a:sym typeface="Wingdings" panose="05000000000000000000" pitchFamily="2" charset="2"/>
              </a:rPr>
              <a:t>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Software: OpenFlow controllers’ overview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Platform / Framework that allow experimenters to develop components / applications to control the behavior of their data flows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200" b="1" dirty="0" smtClean="0">
                <a:hlinkClick r:id="rId2"/>
              </a:rPr>
              <a:t>NOX</a:t>
            </a:r>
            <a:r>
              <a:rPr lang="en-US" sz="2200" b="1" dirty="0" smtClean="0"/>
              <a:t>, </a:t>
            </a:r>
            <a:r>
              <a:rPr lang="en-US" sz="2000" b="1" dirty="0" smtClean="0">
                <a:hlinkClick r:id="rId3"/>
              </a:rPr>
              <a:t>POX</a:t>
            </a:r>
            <a:endParaRPr lang="en-US" sz="2200" b="1" dirty="0" smtClean="0"/>
          </a:p>
          <a:p>
            <a:pPr lvl="1"/>
            <a:r>
              <a:rPr lang="en-US" sz="1800" dirty="0" smtClean="0"/>
              <a:t>NOX: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 controller</a:t>
            </a:r>
          </a:p>
          <a:p>
            <a:pPr lvl="1"/>
            <a:r>
              <a:rPr lang="en-US" sz="1838" dirty="0" smtClean="0"/>
              <a:t>POX: high-level SDN API</a:t>
            </a:r>
          </a:p>
          <a:p>
            <a:pPr lvl="1"/>
            <a:r>
              <a:rPr lang="en-US" sz="1800" dirty="0" smtClean="0"/>
              <a:t>Supported protocol(s): </a:t>
            </a:r>
            <a:r>
              <a:rPr lang="en-US" sz="1800" dirty="0" err="1" smtClean="0"/>
              <a:t>OpenFlow</a:t>
            </a:r>
            <a:r>
              <a:rPr lang="en-US" sz="1800" dirty="0" smtClean="0"/>
              <a:t> 1.0</a:t>
            </a:r>
          </a:p>
          <a:p>
            <a:pPr lvl="1"/>
            <a:r>
              <a:rPr lang="en-US" sz="1800" dirty="0" smtClean="0"/>
              <a:t>Supported language(s):</a:t>
            </a:r>
            <a:r>
              <a:rPr lang="en-US" sz="1800" b="1" dirty="0" smtClean="0"/>
              <a:t> </a:t>
            </a:r>
            <a:r>
              <a:rPr lang="en-US" sz="1800" dirty="0" smtClean="0"/>
              <a:t>C++ (NOX), Python (POX)</a:t>
            </a:r>
          </a:p>
          <a:p>
            <a:pPr lvl="1"/>
            <a:r>
              <a:rPr lang="en-US" sz="1800" i="1" dirty="0" smtClean="0"/>
              <a:t>https://github.com/noxrepo/nox-classic/wiki/Developing-in-NOX </a:t>
            </a:r>
          </a:p>
          <a:p>
            <a:pPr lvl="1"/>
            <a:r>
              <a:rPr lang="en-US" sz="1800" i="1" dirty="0" smtClean="0"/>
              <a:t>https://openflow.stanford.edu/display/ONL/POX+Wiki</a:t>
            </a:r>
          </a:p>
          <a:p>
            <a:pPr>
              <a:buNone/>
            </a:pPr>
            <a:endParaRPr lang="en-US" sz="2200" b="1" dirty="0" smtClean="0">
              <a:hlinkClick r:id="rId4"/>
            </a:endParaRPr>
          </a:p>
          <a:p>
            <a:r>
              <a:rPr lang="en-US" sz="2200" b="1" dirty="0" err="1" smtClean="0">
                <a:hlinkClick r:id="rId5"/>
              </a:rPr>
              <a:t>Ryu</a:t>
            </a:r>
            <a:endParaRPr lang="en-US" sz="2200" b="1" dirty="0" smtClean="0"/>
          </a:p>
          <a:p>
            <a:pPr lvl="1"/>
            <a:r>
              <a:rPr lang="en-US" sz="1800" dirty="0" smtClean="0"/>
              <a:t>Open-sourced Network Operating System (NOS)</a:t>
            </a:r>
          </a:p>
          <a:p>
            <a:pPr lvl="1"/>
            <a:r>
              <a:rPr lang="en-US" sz="1800" dirty="0" smtClean="0"/>
              <a:t>Supported protocol(s): OpenFlow 1.0, 1.3, 1.4</a:t>
            </a:r>
          </a:p>
          <a:p>
            <a:pPr lvl="1"/>
            <a:r>
              <a:rPr lang="en-US" sz="1800" dirty="0" smtClean="0"/>
              <a:t>Supported language(s): Python</a:t>
            </a:r>
          </a:p>
          <a:p>
            <a:pPr lvl="1"/>
            <a:r>
              <a:rPr lang="en-US" sz="1800" i="1" dirty="0" smtClean="0"/>
              <a:t>http://ryu.readthedocs.org/en/latest/writing_ryu_app.html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6367" y="6478809"/>
            <a:ext cx="4347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http://yuba.stanford.edu/~casado/of-sw.html</a:t>
            </a:r>
            <a:endParaRPr lang="en-US" sz="1400" i="1" dirty="0"/>
          </a:p>
        </p:txBody>
      </p:sp>
      <p:pic>
        <p:nvPicPr>
          <p:cNvPr id="2050" name="Picture 2" descr="C:\Users\Leo\Documents\docs\fp7\fed4fire\workshops\2014_07 (Ghent)\img\controllers\nox\nox_13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98280" y="1766610"/>
            <a:ext cx="1108800" cy="958736"/>
          </a:xfrm>
          <a:prstGeom prst="rect">
            <a:avLst/>
          </a:prstGeom>
          <a:noFill/>
        </p:spPr>
      </p:pic>
      <p:pic>
        <p:nvPicPr>
          <p:cNvPr id="2051" name="Picture 3" descr="C:\Users\Leo\Documents\docs\fp7\fed4fire\workshops\2014_07 (Ghent)\img\controllers\ryu\LogoSet0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2" y="4392130"/>
            <a:ext cx="1424762" cy="1108572"/>
          </a:xfrm>
          <a:prstGeom prst="rect">
            <a:avLst/>
          </a:prstGeom>
          <a:noFill/>
        </p:spPr>
      </p:pic>
      <p:pic>
        <p:nvPicPr>
          <p:cNvPr id="5121" name="Picture 1" descr="C:\Users\Leo\Documents\docs\fp7\fed4fire\workshops\2014_07_09 (Ghent)\img\controllers\pox\pox_large_shadow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6842" y="2809596"/>
            <a:ext cx="1260000" cy="1119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Software: Flow slicing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1" dirty="0" smtClean="0"/>
              <a:t>The problem</a:t>
            </a:r>
          </a:p>
          <a:p>
            <a:pPr lvl="1"/>
            <a:r>
              <a:rPr lang="en-US" sz="1800" dirty="0" smtClean="0"/>
              <a:t>Each experiment generates a set of data flows</a:t>
            </a:r>
          </a:p>
          <a:p>
            <a:pPr lvl="1"/>
            <a:r>
              <a:rPr lang="en-US" sz="1800" dirty="0" smtClean="0"/>
              <a:t>Multiple experiments running at the same time</a:t>
            </a:r>
          </a:p>
          <a:p>
            <a:pPr lvl="1"/>
            <a:r>
              <a:rPr lang="en-US" sz="1800" dirty="0" smtClean="0"/>
              <a:t>Different data flows (experiments) must be isolated</a:t>
            </a:r>
          </a:p>
          <a:p>
            <a:pPr lvl="1"/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r>
              <a:rPr lang="en-US" sz="2200" b="1" i="1" dirty="0" err="1" smtClean="0"/>
              <a:t>FlowVisor</a:t>
            </a:r>
            <a:endParaRPr lang="en-US" sz="2200" b="1" i="1" dirty="0" smtClean="0"/>
          </a:p>
          <a:p>
            <a:pPr marL="355600" lvl="1" indent="-7938">
              <a:buNone/>
            </a:pPr>
            <a:r>
              <a:rPr lang="en-US" sz="1700" i="1" dirty="0" smtClean="0"/>
              <a:t>Special purpose </a:t>
            </a:r>
            <a:r>
              <a:rPr lang="en-US" sz="1700" i="1" dirty="0" err="1" smtClean="0"/>
              <a:t>OpenFlow</a:t>
            </a:r>
            <a:r>
              <a:rPr lang="en-US" sz="1700" i="1" dirty="0" smtClean="0"/>
              <a:t> controller that acts as a transparent proxy between </a:t>
            </a:r>
            <a:r>
              <a:rPr lang="en-US" sz="1700" i="1" dirty="0" err="1" smtClean="0"/>
              <a:t>OpenFlow</a:t>
            </a:r>
            <a:r>
              <a:rPr lang="en-US" sz="1700" i="1" dirty="0" smtClean="0"/>
              <a:t> switches and multiple </a:t>
            </a:r>
            <a:r>
              <a:rPr lang="en-US" sz="1700" i="1" dirty="0" err="1" smtClean="0"/>
              <a:t>OpenFlow</a:t>
            </a:r>
            <a:r>
              <a:rPr lang="en-US" sz="1700" i="1" dirty="0" smtClean="0"/>
              <a:t> (user) controllers.</a:t>
            </a:r>
          </a:p>
          <a:p>
            <a:pPr marL="355600" lvl="1" indent="-7938">
              <a:buFont typeface="Arial" charset="0"/>
              <a:buChar char="•"/>
            </a:pPr>
            <a:endParaRPr lang="en-US" sz="17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Software: Flow slicing</a:t>
            </a:r>
            <a:endParaRPr lang="en-US" sz="3000" dirty="0"/>
          </a:p>
        </p:txBody>
      </p:sp>
      <p:pic>
        <p:nvPicPr>
          <p:cNvPr id="1026" name="Picture 2" descr="C:\Users\Leo\Documents\docs\fp7\fed4fire\workshops\2014_07 (Ghent)\img\flowvisor\emmersonsdnf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3382110"/>
            <a:ext cx="5143536" cy="3118724"/>
          </a:xfrm>
          <a:prstGeom prst="rect">
            <a:avLst/>
          </a:prstGeom>
          <a:noFill/>
        </p:spPr>
      </p:pic>
      <p:pic>
        <p:nvPicPr>
          <p:cNvPr id="1027" name="Picture 3" descr="C:\Users\Leo\Documents\docs\fp7\fed4fire\workshops\2014_07 (Ghent)\img\flowvisor\Screen Shot 2013-01-17 at 1.17.24 P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9938" b="3467"/>
          <a:stretch>
            <a:fillRect/>
          </a:stretch>
        </p:blipFill>
        <p:spPr bwMode="auto">
          <a:xfrm>
            <a:off x="500034" y="1573743"/>
            <a:ext cx="7121582" cy="342689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FlowVisor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cs typeface="Arial" pitchFamily="34" charset="0"/>
              </a:rPr>
              <a:t>OpenFlow testbeds: UNIVBRIS</a:t>
            </a:r>
            <a:endParaRPr lang="nl-BE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796598"/>
            <a:ext cx="4746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 x Packet Switches (NEC IP8800)</a:t>
            </a:r>
          </a:p>
          <a:p>
            <a:r>
              <a:rPr lang="en-US" sz="1400" dirty="0" smtClean="0"/>
              <a:t>2 x dedicated virtualization servers</a:t>
            </a:r>
          </a:p>
          <a:p>
            <a:r>
              <a:rPr lang="en-US" sz="1400" dirty="0" smtClean="0"/>
              <a:t>3 x fixed WDM optical switches (</a:t>
            </a:r>
            <a:r>
              <a:rPr lang="en-US" sz="1400" dirty="0"/>
              <a:t>ADVA </a:t>
            </a:r>
            <a:r>
              <a:rPr lang="en-US" sz="1400" dirty="0" smtClean="0"/>
              <a:t>FSP3000)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0171"/>
            <a:ext cx="7200800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2900"/>
            <a:ext cx="7841303" cy="524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cs typeface="Arial" pitchFamily="34" charset="0"/>
              </a:rPr>
              <a:t>OpenFlow testbeds: i2CAT</a:t>
            </a:r>
            <a:endParaRPr lang="nl-BE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764704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 x NEC IP8800/S3640-24T2XW, 24 ports (1/10GE)</a:t>
            </a:r>
          </a:p>
          <a:p>
            <a:r>
              <a:rPr lang="en-US" sz="1400" dirty="0" smtClean="0"/>
              <a:t>3 x dedicated physical servers</a:t>
            </a:r>
          </a:p>
        </p:txBody>
      </p:sp>
    </p:spTree>
    <p:extLst>
      <p:ext uri="{BB962C8B-B14F-4D97-AF65-F5344CB8AC3E}">
        <p14:creationId xmlns:p14="http://schemas.microsoft.com/office/powerpoint/2010/main" val="2527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329006"/>
            <a:ext cx="3971925" cy="2743200"/>
          </a:xfrm>
          <a:prstGeom prst="rect">
            <a:avLst/>
          </a:prstGeom>
        </p:spPr>
      </p:pic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Connectivity in Fed4FIRE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"/>
            <a:ext cx="8568952" cy="733832"/>
          </a:xfrm>
        </p:spPr>
        <p:txBody>
          <a:bodyPr>
            <a:normAutofit/>
          </a:bodyPr>
          <a:lstStyle/>
          <a:p>
            <a:r>
              <a:rPr lang="en-US" sz="3000" dirty="0" smtClean="0">
                <a:cs typeface="Arial" pitchFamily="34" charset="0"/>
              </a:rPr>
              <a:t>OF testbeds in federation environments</a:t>
            </a:r>
            <a:endParaRPr lang="nl-BE" sz="3000" dirty="0"/>
          </a:p>
        </p:txBody>
      </p:sp>
      <p:sp>
        <p:nvSpPr>
          <p:cNvPr id="127" name="Rectangle 41"/>
          <p:cNvSpPr/>
          <p:nvPr/>
        </p:nvSpPr>
        <p:spPr bwMode="auto">
          <a:xfrm>
            <a:off x="107503" y="3524058"/>
            <a:ext cx="3392927" cy="254814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  <a:ea typeface="ＭＳ Ｐゴシック" charset="-128"/>
              </a:rPr>
              <a:t>UNIVBRIS</a:t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ＭＳ Ｐゴシック" charset="-128"/>
            </a:endParaRPr>
          </a:p>
        </p:txBody>
      </p:sp>
      <p:cxnSp>
        <p:nvCxnSpPr>
          <p:cNvPr id="129" name="52 Conector recto"/>
          <p:cNvCxnSpPr>
            <a:cxnSpLocks noChangeShapeType="1"/>
          </p:cNvCxnSpPr>
          <p:nvPr/>
        </p:nvCxnSpPr>
        <p:spPr bwMode="auto">
          <a:xfrm flipH="1">
            <a:off x="3497010" y="4798132"/>
            <a:ext cx="1002982" cy="118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7" name="52 Conector recto"/>
          <p:cNvCxnSpPr>
            <a:cxnSpLocks noChangeShapeType="1"/>
          </p:cNvCxnSpPr>
          <p:nvPr/>
        </p:nvCxnSpPr>
        <p:spPr bwMode="auto">
          <a:xfrm rot="5400000">
            <a:off x="7493100" y="2178438"/>
            <a:ext cx="500066" cy="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pic>
        <p:nvPicPr>
          <p:cNvPr id="28" name="Picture 3" descr="C:\Users\Leo\Documents\docs\fp7\fed4fire\workshops\2014_07 (Ghent)\img\testbeds\ofelia__i2cat_bristol_connectivity.png"/>
          <p:cNvPicPr>
            <a:picLocks noChangeAspect="1" noChangeArrowheads="1"/>
          </p:cNvPicPr>
          <p:nvPr/>
        </p:nvPicPr>
        <p:blipFill>
          <a:blip r:embed="rId3"/>
          <a:srcRect r="53309"/>
          <a:stretch>
            <a:fillRect/>
          </a:stretch>
        </p:blipFill>
        <p:spPr bwMode="auto">
          <a:xfrm>
            <a:off x="5528952" y="3524058"/>
            <a:ext cx="3435536" cy="2548148"/>
          </a:xfrm>
          <a:prstGeom prst="rect">
            <a:avLst/>
          </a:prstGeom>
          <a:noFill/>
        </p:spPr>
      </p:pic>
      <p:sp>
        <p:nvSpPr>
          <p:cNvPr id="29" name="Rectangle 41"/>
          <p:cNvSpPr/>
          <p:nvPr/>
        </p:nvSpPr>
        <p:spPr bwMode="auto">
          <a:xfrm>
            <a:off x="5671828" y="3666934"/>
            <a:ext cx="3214710" cy="2286016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700" b="1" dirty="0" smtClean="0">
                <a:solidFill>
                  <a:schemeClr val="accent3">
                    <a:lumMod val="75000"/>
                  </a:schemeClr>
                </a:solidFill>
                <a:ea typeface="ＭＳ Ｐゴシック" charset="-128"/>
              </a:rPr>
              <a:t>i2CAT</a:t>
            </a:r>
            <a:endParaRPr lang="en-US" b="1" dirty="0">
              <a:solidFill>
                <a:schemeClr val="accent3">
                  <a:lumMod val="75000"/>
                </a:schemeClr>
              </a:solidFill>
              <a:ea typeface="ＭＳ Ｐゴシック" charset="-128"/>
            </a:endParaRPr>
          </a:p>
        </p:txBody>
      </p: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7029150" y="1071546"/>
            <a:ext cx="1428760" cy="857256"/>
          </a:xfrm>
          <a:custGeom>
            <a:avLst/>
            <a:gdLst>
              <a:gd name="T0" fmla="*/ 4500 w 21600"/>
              <a:gd name="T1" fmla="*/ 280168 h 21600"/>
              <a:gd name="T2" fmla="*/ 725448 w 21600"/>
              <a:gd name="T3" fmla="*/ 559738 h 21600"/>
              <a:gd name="T4" fmla="*/ 1449687 w 21600"/>
              <a:gd name="T5" fmla="*/ 280168 h 21600"/>
              <a:gd name="T6" fmla="*/ 725448 w 21600"/>
              <a:gd name="T7" fmla="*/ 320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 err="1" smtClean="0">
                <a:latin typeface="+mn-lt"/>
                <a:ea typeface="+mn-ea"/>
              </a:rPr>
              <a:t>Public</a:t>
            </a:r>
            <a:r>
              <a:rPr lang="es-ES" sz="1300" dirty="0" smtClean="0">
                <a:latin typeface="+mn-lt"/>
                <a:ea typeface="+mn-ea"/>
              </a:rPr>
              <a:t> Internet</a:t>
            </a:r>
            <a:endParaRPr lang="es-ES" sz="1300" dirty="0">
              <a:latin typeface="+mn-lt"/>
              <a:ea typeface="+mn-ea"/>
            </a:endParaRPr>
          </a:p>
        </p:txBody>
      </p:sp>
      <p:cxnSp>
        <p:nvCxnSpPr>
          <p:cNvPr id="31" name="52 Conector recto"/>
          <p:cNvCxnSpPr>
            <a:cxnSpLocks noChangeShapeType="1"/>
          </p:cNvCxnSpPr>
          <p:nvPr/>
        </p:nvCxnSpPr>
        <p:spPr bwMode="auto">
          <a:xfrm rot="5400000" flipH="1" flipV="1">
            <a:off x="7314108" y="3285330"/>
            <a:ext cx="715174" cy="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32" name="Cloud"/>
          <p:cNvSpPr>
            <a:spLocks noChangeAspect="1" noEditPoints="1" noChangeArrowheads="1"/>
          </p:cNvSpPr>
          <p:nvPr/>
        </p:nvSpPr>
        <p:spPr bwMode="auto">
          <a:xfrm>
            <a:off x="6886274" y="2414278"/>
            <a:ext cx="1643074" cy="586094"/>
          </a:xfrm>
          <a:custGeom>
            <a:avLst/>
            <a:gdLst>
              <a:gd name="T0" fmla="*/ 4500 w 21600"/>
              <a:gd name="T1" fmla="*/ 280168 h 21600"/>
              <a:gd name="T2" fmla="*/ 725448 w 21600"/>
              <a:gd name="T3" fmla="*/ 559738 h 21600"/>
              <a:gd name="T4" fmla="*/ 1449687 w 21600"/>
              <a:gd name="T5" fmla="*/ 280168 h 21600"/>
              <a:gd name="T6" fmla="*/ 725448 w 21600"/>
              <a:gd name="T7" fmla="*/ 320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 err="1" smtClean="0">
                <a:latin typeface="+mn-lt"/>
                <a:ea typeface="+mn-ea"/>
              </a:rPr>
              <a:t>VirtualWall</a:t>
            </a:r>
            <a:endParaRPr lang="es-ES" sz="1300" dirty="0">
              <a:latin typeface="+mn-lt"/>
              <a:ea typeface="+mn-ea"/>
            </a:endParaRPr>
          </a:p>
        </p:txBody>
      </p:sp>
      <p:cxnSp>
        <p:nvCxnSpPr>
          <p:cNvPr id="133" name="52 Conector recto"/>
          <p:cNvCxnSpPr>
            <a:cxnSpLocks noChangeShapeType="1"/>
          </p:cNvCxnSpPr>
          <p:nvPr/>
        </p:nvCxnSpPr>
        <p:spPr bwMode="auto">
          <a:xfrm rot="10800000">
            <a:off x="5171762" y="4809942"/>
            <a:ext cx="500066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33" name="Cloud"/>
          <p:cNvSpPr>
            <a:spLocks noChangeAspect="1" noEditPoints="1" noChangeArrowheads="1"/>
          </p:cNvSpPr>
          <p:nvPr/>
        </p:nvSpPr>
        <p:spPr bwMode="auto">
          <a:xfrm>
            <a:off x="3934758" y="4524190"/>
            <a:ext cx="1357322" cy="586094"/>
          </a:xfrm>
          <a:custGeom>
            <a:avLst/>
            <a:gdLst>
              <a:gd name="T0" fmla="*/ 4500 w 21600"/>
              <a:gd name="T1" fmla="*/ 280168 h 21600"/>
              <a:gd name="T2" fmla="*/ 725448 w 21600"/>
              <a:gd name="T3" fmla="*/ 559738 h 21600"/>
              <a:gd name="T4" fmla="*/ 1449687 w 21600"/>
              <a:gd name="T5" fmla="*/ 280168 h 21600"/>
              <a:gd name="T6" fmla="*/ 725448 w 21600"/>
              <a:gd name="T7" fmla="*/ 320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 smtClean="0">
                <a:latin typeface="+mn-lt"/>
                <a:ea typeface="+mn-ea"/>
              </a:rPr>
              <a:t>L2 VPN</a:t>
            </a:r>
            <a:endParaRPr lang="es-ES" sz="13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3875</TotalTime>
  <Words>1644</Words>
  <Application>Microsoft Office PowerPoint</Application>
  <PresentationFormat>On-screen Show (4:3)</PresentationFormat>
  <Paragraphs>429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Aspect</vt:lpstr>
      <vt:lpstr>Tutorial on OpenFlow Fed4FIRE – Open Tutorial Day</vt:lpstr>
      <vt:lpstr>Introduction</vt:lpstr>
      <vt:lpstr>Definition: OpenFlow</vt:lpstr>
      <vt:lpstr>Software: OpenFlow controllers’ overview</vt:lpstr>
      <vt:lpstr>Software: Flow slicing</vt:lpstr>
      <vt:lpstr>Software: Flow slicing</vt:lpstr>
      <vt:lpstr>OpenFlow testbeds: UNIVBRIS</vt:lpstr>
      <vt:lpstr>OpenFlow testbeds: i2CAT</vt:lpstr>
      <vt:lpstr>OF testbeds in federation environments</vt:lpstr>
      <vt:lpstr>Running an experiment</vt:lpstr>
      <vt:lpstr>Running an experiment</vt:lpstr>
      <vt:lpstr>Running an experiment</vt:lpstr>
      <vt:lpstr>Let’s Create a Slice</vt:lpstr>
      <vt:lpstr>Supporting files</vt:lpstr>
      <vt:lpstr>VT AM Request</vt:lpstr>
      <vt:lpstr>OF AM Request</vt:lpstr>
      <vt:lpstr>Creating a Node on vwall2 using jFed</vt:lpstr>
      <vt:lpstr>Creating VM at i2CAT</vt:lpstr>
      <vt:lpstr>Reserving the FS at i2CAT</vt:lpstr>
      <vt:lpstr>Access &amp; Configure the OFELIA VMs </vt:lpstr>
      <vt:lpstr>Access &amp; Configure the OFELIA VMs </vt:lpstr>
      <vt:lpstr>Access and configure the Controller</vt:lpstr>
      <vt:lpstr>Try ping between nodes</vt:lpstr>
      <vt:lpstr>POX overview</vt:lpstr>
      <vt:lpstr>Useful links</vt:lpstr>
      <vt:lpstr>Questions?</vt:lpstr>
      <vt:lpstr>Acknowledgement</vt:lpstr>
      <vt:lpstr>Backup slides</vt:lpstr>
      <vt:lpstr>My first App</vt:lpstr>
      <vt:lpstr>POX tricks – Listen events</vt:lpstr>
      <vt:lpstr>POX tricks – Parse packets</vt:lpstr>
      <vt:lpstr>POX tricks – Send messages</vt:lpstr>
      <vt:lpstr>Advices</vt:lpstr>
      <vt:lpstr>UnivBris OF AM Request</vt:lpstr>
      <vt:lpstr>UnivBris VT AM Request</vt:lpstr>
      <vt:lpstr>Request Resources from VTAM (GeniV3)</vt:lpstr>
      <vt:lpstr>Requesting OFAM Resources (GeniV3)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X</dc:title>
  <dc:creator>wimvdber</dc:creator>
  <cp:lastModifiedBy>Carlos Bermudo Abad</cp:lastModifiedBy>
  <cp:revision>263</cp:revision>
  <dcterms:created xsi:type="dcterms:W3CDTF">2014-07-06T18:55:14Z</dcterms:created>
  <dcterms:modified xsi:type="dcterms:W3CDTF">2014-12-04T13:46:07Z</dcterms:modified>
</cp:coreProperties>
</file>