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64" r:id="rId3"/>
    <p:sldId id="411" r:id="rId4"/>
    <p:sldId id="412" r:id="rId5"/>
    <p:sldId id="391" r:id="rId6"/>
    <p:sldId id="421" r:id="rId7"/>
    <p:sldId id="422" r:id="rId8"/>
    <p:sldId id="420" r:id="rId9"/>
    <p:sldId id="449" r:id="rId10"/>
    <p:sldId id="392" r:id="rId11"/>
    <p:sldId id="393" r:id="rId12"/>
    <p:sldId id="394" r:id="rId13"/>
    <p:sldId id="395" r:id="rId14"/>
    <p:sldId id="396" r:id="rId15"/>
    <p:sldId id="416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787878"/>
    <a:srgbClr val="FFB500"/>
    <a:srgbClr val="003865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0" autoAdjust="0"/>
    <p:restoredTop sz="94630" autoAdjust="0"/>
  </p:normalViewPr>
  <p:slideViewPr>
    <p:cSldViewPr snapToGrid="0">
      <p:cViewPr varScale="1">
        <p:scale>
          <a:sx n="62" d="100"/>
          <a:sy n="62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808C5-5EA0-46BB-A88A-E6C0C83F7E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B965C-A6F0-4641-BC2E-7696C3040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about/versions/android-4.4.html#ExternalStorage" TargetMode="External"/><Relationship Id="rId2" Type="http://schemas.openxmlformats.org/officeDocument/2006/relationships/hyperlink" Target="https://developer.android.com/guide/topics/data/install-location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internal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4482" y="3093461"/>
            <a:ext cx="11123036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aContext.getFilesDir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File(folder, "my-file.txt");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OutputStreamWriter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OutputStreamWriter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content of the file.");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writer.close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203374" y="1444337"/>
            <a:ext cx="3366654" cy="1163782"/>
          </a:xfrm>
          <a:prstGeom prst="cloudCallout">
            <a:avLst>
              <a:gd name="adj1" fmla="val -50947"/>
              <a:gd name="adj2" fmla="val 8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getCacheDir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internal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3087313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aContext.getFilesDir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File(folder, "my-file.txt");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from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45285" y="1496292"/>
            <a:ext cx="3366654" cy="1163782"/>
          </a:xfrm>
          <a:prstGeom prst="cloudCallout">
            <a:avLst>
              <a:gd name="adj1" fmla="val -50947"/>
              <a:gd name="adj2" fmla="val 8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getCacheDir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external storage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19545" y="1690688"/>
            <a:ext cx="11152909" cy="8853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state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Environment.getExternalStorageState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canIWrite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Environment.MEDIA_MOUNTED.equals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85562"/>
            <a:ext cx="10515600" cy="3060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Path to external storage varies by Android version.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&amp; 2: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&amp; 5: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/shell/emulated/0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   : /storage/emulated/0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Never use hardcoded paths!</a:t>
            </a:r>
          </a:p>
        </p:txBody>
      </p:sp>
    </p:spTree>
    <p:extLst>
      <p:ext uri="{BB962C8B-B14F-4D97-AF65-F5344CB8AC3E}">
        <p14:creationId xmlns:p14="http://schemas.microsoft.com/office/powerpoint/2010/main" val="4965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external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72055" y="3385583"/>
            <a:ext cx="11247889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aContext.getExternalFilesDir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Environment.DIRECTORY_MUSIC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File(folder, "my-file.txt");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OutputStreamWriter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OutputStreamWriter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content of the file.");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writer.close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5465618" y="2192749"/>
            <a:ext cx="5611091" cy="823502"/>
          </a:xfrm>
          <a:prstGeom prst="cloudCallout">
            <a:avLst>
              <a:gd name="adj1" fmla="val -44651"/>
              <a:gd name="adj2" fmla="val 97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getExternalCacheDir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7241" y="1690688"/>
            <a:ext cx="116575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android.permission.WRITE_EXTERNAL_STORAGE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01057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external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824203"/>
            <a:ext cx="10515600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aContext.getExternalDir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Environment.DIRECTORY_MUSIC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File(folder, "my-file.txt");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from </a:t>
            </a:r>
            <a:r>
              <a:rPr lang="en-US" sz="20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3990109" y="1569024"/>
            <a:ext cx="5611092" cy="876971"/>
          </a:xfrm>
          <a:prstGeom prst="cloudCallout">
            <a:avLst>
              <a:gd name="adj1" fmla="val -43663"/>
              <a:gd name="adj2" fmla="val 95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getExternalCacheDir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external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318495"/>
            <a:ext cx="10515600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Environment.getExternalStoragePublicDirectory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Environment.DIRECTORY_MUSIC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Folders shared by all applications on external storage.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File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Peter Larsson-Green</a:t>
            </a:r>
          </a:p>
          <a:p>
            <a:r>
              <a:rPr lang="en-US" dirty="0">
                <a:latin typeface="+mn-lt"/>
              </a:rPr>
              <a:t>Jönköping University</a:t>
            </a:r>
          </a:p>
          <a:p>
            <a:r>
              <a:rPr lang="en-US" dirty="0">
                <a:latin typeface="+mn-lt"/>
              </a:rPr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3010334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preferences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(MODE_PRIVATE);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168468" cy="10214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Key/value pairs of String/primitive data types stored in files.</a:t>
            </a:r>
          </a:p>
          <a:p>
            <a:r>
              <a:rPr lang="en-US" dirty="0">
                <a:latin typeface="Georgia" panose="02040502050405020303" pitchFamily="18" charset="0"/>
              </a:rPr>
              <a:t>Inside an activity (Activity specific):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3579055"/>
            <a:ext cx="10168469" cy="49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Inside an activity (Activity independent):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198" y="4236461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preferences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getSharedPreferences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"the-name",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MODE_PRIVATE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EEF1E05-4488-40F3-8ED0-92728FB5778F}"/>
              </a:ext>
            </a:extLst>
          </p:cNvPr>
          <p:cNvSpPr/>
          <p:nvPr/>
        </p:nvSpPr>
        <p:spPr>
          <a:xfrm>
            <a:off x="8415130" y="4943563"/>
            <a:ext cx="3776870" cy="1381539"/>
          </a:xfrm>
          <a:prstGeom prst="cloudCallout">
            <a:avLst>
              <a:gd name="adj1" fmla="val -7149"/>
              <a:gd name="adj2" fmla="val -161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Older versions of Android supported different modes.</a:t>
            </a:r>
          </a:p>
        </p:txBody>
      </p:sp>
    </p:spTree>
    <p:extLst>
      <p:ext uri="{BB962C8B-B14F-4D97-AF65-F5344CB8AC3E}">
        <p14:creationId xmlns:p14="http://schemas.microsoft.com/office/powerpoint/2010/main" val="32553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build="p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344033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editor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preferences.edit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editor.putInt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7);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editor.putString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"Hello");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editor.apply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Save changes asynchronously or...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editor.commit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...save change synchronously.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9" y="5203328"/>
            <a:ext cx="1051560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preferences.getInt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-1);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preferences.getString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"???");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230591" cy="470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Write: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693227"/>
            <a:ext cx="9230591" cy="470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Read: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4776B6D4-0C0A-4AD0-854B-85FF824CE2DC}"/>
              </a:ext>
            </a:extLst>
          </p:cNvPr>
          <p:cNvSpPr/>
          <p:nvPr/>
        </p:nvSpPr>
        <p:spPr>
          <a:xfrm>
            <a:off x="10283687" y="5566294"/>
            <a:ext cx="1444487" cy="950937"/>
          </a:xfrm>
          <a:prstGeom prst="cloudCallout">
            <a:avLst>
              <a:gd name="adj1" fmla="val -75956"/>
              <a:gd name="adj2" fmla="val -5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Default value.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A74CA6F-DC2B-4EE9-B104-5C05E6CF747C}"/>
              </a:ext>
            </a:extLst>
          </p:cNvPr>
          <p:cNvSpPr/>
          <p:nvPr/>
        </p:nvSpPr>
        <p:spPr>
          <a:xfrm>
            <a:off x="10283687" y="5566293"/>
            <a:ext cx="1444487" cy="950937"/>
          </a:xfrm>
          <a:prstGeom prst="cloudCallout">
            <a:avLst>
              <a:gd name="adj1" fmla="val -144763"/>
              <a:gd name="adj2" fmla="val -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Default value.</a:t>
            </a:r>
          </a:p>
        </p:txBody>
      </p:sp>
    </p:spTree>
    <p:extLst>
      <p:ext uri="{BB962C8B-B14F-4D97-AF65-F5344CB8AC3E}">
        <p14:creationId xmlns:p14="http://schemas.microsoft.com/office/powerpoint/2010/main" val="10264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7808843" cy="474847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Android is built on Linux.</a:t>
            </a:r>
          </a:p>
          <a:p>
            <a:r>
              <a:rPr lang="en-US" dirty="0">
                <a:latin typeface="Georgia" panose="02040502050405020303" pitchFamily="18" charset="0"/>
              </a:rPr>
              <a:t>File system consist of folders and files.</a:t>
            </a:r>
            <a:endParaRPr lang="en-US" sz="100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Additional security measures has been added: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Each app has a "private" folder.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Only your app can read/write files from/to it.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The user can't see files inside of it.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Each app has a "public" folder.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Other apps can read/write files from/to it.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The user can see the files inside it, but typically shouldn't.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There also exists a shared "public" folder.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Any app can read/write files from/to it.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The user can see the files inside of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B2F06-C355-4720-B7D3-A3B7B4AD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99" y="1690688"/>
            <a:ext cx="3357826" cy="39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- History lesson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198087" cy="480387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In the beginning, there were two different storages:</a:t>
            </a:r>
          </a:p>
          <a:p>
            <a:r>
              <a:rPr lang="en-US" dirty="0">
                <a:latin typeface="Georgia" panose="02040502050405020303" pitchFamily="18" charset="0"/>
              </a:rPr>
              <a:t>Internal storage.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This is where applications are installed, and the "private" folders are stored.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On-board memory, always available.</a:t>
            </a:r>
          </a:p>
          <a:p>
            <a:r>
              <a:rPr lang="en-US" dirty="0">
                <a:latin typeface="Georgia" panose="02040502050405020303" pitchFamily="18" charset="0"/>
              </a:rPr>
              <a:t>External storage.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This is where the "public" folders are stored.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Can be a memory card ⇒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can be removed ⇒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not always available.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Can be connected to computer with USB cable </a:t>
            </a:r>
            <a:r>
              <a:rPr lang="en-US" dirty="0"/>
              <a:t>⇒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not always available.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Some OEMs then skipped the memory card.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on-board memory contains both internal and external storage.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Users think they don't have an external storage; "</a:t>
            </a:r>
            <a:r>
              <a:rPr lang="en-US" sz="1800" i="1" dirty="0">
                <a:latin typeface="Georgia" panose="02040502050405020303" pitchFamily="18" charset="0"/>
              </a:rPr>
              <a:t>There's no memory card :S</a:t>
            </a:r>
            <a:r>
              <a:rPr lang="en-US" dirty="0">
                <a:latin typeface="Georgia" panose="02040502050405020303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296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- History lesson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353801" cy="46376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From API level 8: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Apps can be installed on external storage.</a:t>
            </a:r>
          </a:p>
          <a:p>
            <a:pPr lvl="2"/>
            <a:r>
              <a:rPr lang="en-US" sz="1200" dirty="0">
                <a:latin typeface="Georgia" panose="02040502050405020303" pitchFamily="18" charset="0"/>
                <a:hlinkClick r:id="rId2"/>
              </a:rPr>
              <a:t>https://developer.android.com/guide/topics/data/install-location.html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API level 3: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The permission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WRITE_EXTERNAL_STORAGE</a:t>
            </a:r>
            <a:r>
              <a:rPr lang="en-US" sz="2000" dirty="0">
                <a:latin typeface="Georgia" panose="02040502050405020303" pitchFamily="18" charset="0"/>
              </a:rPr>
              <a:t> is required to write to any "public" folder.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API level 16: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The permission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READ_EXTERNAL_STORAGE</a:t>
            </a:r>
            <a:r>
              <a:rPr lang="en-US" sz="2000" dirty="0">
                <a:latin typeface="Georgia" panose="02040502050405020303" pitchFamily="18" charset="0"/>
              </a:rPr>
              <a:t> is required to read from any "public" folder.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API level 19: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Your own public folder does not require the permissions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READ_EXTERNAL_STORAGE</a:t>
            </a:r>
            <a:r>
              <a:rPr lang="en-US" sz="2000" dirty="0">
                <a:latin typeface="Georgia" panose="02040502050405020303" pitchFamily="18" charset="0"/>
              </a:rPr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WRITE_EXTERNAL_STORAGE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Android started to support "secondary external storage".</a:t>
            </a:r>
          </a:p>
          <a:p>
            <a:pPr lvl="2"/>
            <a:r>
              <a:rPr lang="en-US" sz="1200" dirty="0">
                <a:latin typeface="Georgia" panose="02040502050405020303" pitchFamily="18" charset="0"/>
                <a:hlinkClick r:id="rId3"/>
              </a:rPr>
              <a:t>https://developer.android.com/about/versions/android-4.4.html#ExternalStorage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4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03467"/>
              </p:ext>
            </p:extLst>
          </p:nvPr>
        </p:nvGraphicFramePr>
        <p:xfrm>
          <a:off x="422563" y="1790725"/>
          <a:ext cx="1458313" cy="1615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Internal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External</a:t>
                      </a:r>
                      <a:br>
                        <a:rPr lang="en-US" sz="2200" dirty="0">
                          <a:latin typeface="Georgia" panose="02040502050405020303" pitchFamily="18" charset="0"/>
                        </a:rPr>
                      </a:b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287189" y="3877134"/>
            <a:ext cx="2972845" cy="1440300"/>
          </a:xfrm>
          <a:prstGeom prst="cloudCallout">
            <a:avLst>
              <a:gd name="adj1" fmla="val -23028"/>
              <a:gd name="adj2" fmla="val -9469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Files can belong to your app or the user.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737239"/>
              </p:ext>
            </p:extLst>
          </p:nvPr>
        </p:nvGraphicFramePr>
        <p:xfrm>
          <a:off x="8775214" y="1790725"/>
          <a:ext cx="298219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Delete on uninstall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latin typeface="Georgia" panose="02040502050405020303" pitchFamily="18" charset="0"/>
                        </a:rPr>
                        <a:t>Your folder</a:t>
                      </a:r>
                      <a:br>
                        <a:rPr lang="en-US" sz="2200" baseline="0" dirty="0">
                          <a:latin typeface="Georgia" panose="02040502050405020303" pitchFamily="18" charset="0"/>
                        </a:rPr>
                      </a:b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59168"/>
              </p:ext>
            </p:extLst>
          </p:nvPr>
        </p:nvGraphicFramePr>
        <p:xfrm>
          <a:off x="6011232" y="1790725"/>
          <a:ext cx="27639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Always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Not necessarily always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798556"/>
              </p:ext>
            </p:extLst>
          </p:nvPr>
        </p:nvGraphicFramePr>
        <p:xfrm>
          <a:off x="4826669" y="1790725"/>
          <a:ext cx="118456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Yes</a:t>
                      </a:r>
                      <a:br>
                        <a:rPr lang="en-US" sz="2200" dirty="0">
                          <a:latin typeface="Georgia" panose="02040502050405020303" pitchFamily="18" charset="0"/>
                        </a:rPr>
                      </a:b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039630"/>
              </p:ext>
            </p:extLst>
          </p:nvPr>
        </p:nvGraphicFramePr>
        <p:xfrm>
          <a:off x="1868845" y="1790725"/>
          <a:ext cx="295782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Read/Write</a:t>
                      </a:r>
                      <a:r>
                        <a:rPr lang="en-US" sz="2200" baseline="0" dirty="0">
                          <a:latin typeface="Georgia" panose="02040502050405020303" pitchFamily="18" charset="0"/>
                        </a:rPr>
                        <a:t> access</a:t>
                      </a: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Your 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All applications</a:t>
                      </a:r>
                      <a:r>
                        <a:rPr lang="en-US" sz="2200" baseline="0" dirty="0">
                          <a:latin typeface="Georgia" panose="02040502050405020303" pitchFamily="18" charset="0"/>
                        </a:rPr>
                        <a:t> &amp; Other devices</a:t>
                      </a: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loud Callout 6"/>
          <p:cNvSpPr/>
          <p:nvPr/>
        </p:nvSpPr>
        <p:spPr>
          <a:xfrm>
            <a:off x="3441808" y="4055165"/>
            <a:ext cx="3954284" cy="1759227"/>
          </a:xfrm>
          <a:prstGeom prst="cloudCallout">
            <a:avLst>
              <a:gd name="adj1" fmla="val -26817"/>
              <a:gd name="adj2" fmla="val -9568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At most 1024 open files on some devices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(all applications!).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8158618" y="3877134"/>
            <a:ext cx="3277298" cy="1440300"/>
          </a:xfrm>
          <a:prstGeom prst="cloudCallout">
            <a:avLst>
              <a:gd name="adj1" fmla="val -54130"/>
              <a:gd name="adj2" fmla="val -957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SD Card removed.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Connected to PC.</a:t>
            </a:r>
          </a:p>
        </p:txBody>
      </p:sp>
    </p:spTree>
    <p:extLst>
      <p:ext uri="{BB962C8B-B14F-4D97-AF65-F5344CB8AC3E}">
        <p14:creationId xmlns:p14="http://schemas.microsoft.com/office/powerpoint/2010/main" val="28358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7EBDD-B006-40FF-B585-D65A08C6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83" y="1327730"/>
            <a:ext cx="2877033" cy="53970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BF4E1-3385-4A34-A97B-8A6267DD995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345550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Think of it like this:</a:t>
            </a:r>
            <a:endParaRPr 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14112</TotalTime>
  <Words>908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BentonSans Medium</vt:lpstr>
      <vt:lpstr>BentonSans Regular</vt:lpstr>
      <vt:lpstr>Calibri</vt:lpstr>
      <vt:lpstr>Courier New</vt:lpstr>
      <vt:lpstr>Garamond</vt:lpstr>
      <vt:lpstr>Georgia</vt:lpstr>
      <vt:lpstr>JU Grå</vt:lpstr>
      <vt:lpstr>PowerPoint Presentation</vt:lpstr>
      <vt:lpstr>Android File System</vt:lpstr>
      <vt:lpstr>Shared Preferences</vt:lpstr>
      <vt:lpstr>Shared preferences</vt:lpstr>
      <vt:lpstr>The file system</vt:lpstr>
      <vt:lpstr>The file system - History lesson</vt:lpstr>
      <vt:lpstr>The file system - History lesson</vt:lpstr>
      <vt:lpstr>The file system</vt:lpstr>
      <vt:lpstr>The file system</vt:lpstr>
      <vt:lpstr>Write to internal storage</vt:lpstr>
      <vt:lpstr>Read from internal storage</vt:lpstr>
      <vt:lpstr>Checking external storage</vt:lpstr>
      <vt:lpstr>Write to external storage</vt:lpstr>
      <vt:lpstr>Read from external storage</vt:lpstr>
      <vt:lpstr>Shared external storage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290</cp:revision>
  <dcterms:created xsi:type="dcterms:W3CDTF">2015-07-17T09:22:03Z</dcterms:created>
  <dcterms:modified xsi:type="dcterms:W3CDTF">2020-02-07T11:34:14Z</dcterms:modified>
</cp:coreProperties>
</file>