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5" r:id="rId3"/>
    <p:sldId id="362" r:id="rId4"/>
    <p:sldId id="414" r:id="rId5"/>
    <p:sldId id="363" r:id="rId6"/>
    <p:sldId id="421" r:id="rId7"/>
    <p:sldId id="364" r:id="rId8"/>
    <p:sldId id="420" r:id="rId9"/>
    <p:sldId id="365" r:id="rId10"/>
    <p:sldId id="366" r:id="rId11"/>
    <p:sldId id="367" r:id="rId12"/>
    <p:sldId id="368" r:id="rId13"/>
    <p:sldId id="370" r:id="rId14"/>
    <p:sldId id="371" r:id="rId15"/>
    <p:sldId id="372" r:id="rId16"/>
    <p:sldId id="422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FFB500"/>
    <a:srgbClr val="961B81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4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2019-01-01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dom.html#the-document-object" TargetMode="External"/><Relationship Id="rId2" Type="http://schemas.openxmlformats.org/officeDocument/2006/relationships/hyperlink" Target="https://html.spec.whatwg.org/multipage/tables.html#the-table-ele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150005" cy="4834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330283" y="691376"/>
            <a:ext cx="3501483" cy="1739590"/>
          </a:xfrm>
          <a:prstGeom prst="cloudCallout">
            <a:avLst>
              <a:gd name="adj1" fmla="val -48580"/>
              <a:gd name="adj2" fmla="val 103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before the browser have read the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/>
              <a:t>!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413202" y="3523404"/>
            <a:ext cx="5974638" cy="78226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</p:txBody>
      </p:sp>
      <p:sp>
        <p:nvSpPr>
          <p:cNvPr id="4" name="Isosceles Triangle 3"/>
          <p:cNvSpPr/>
          <p:nvPr/>
        </p:nvSpPr>
        <p:spPr>
          <a:xfrm rot="16200000">
            <a:off x="2507164" y="3391936"/>
            <a:ext cx="774571" cy="10375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413202" y="3523403"/>
            <a:ext cx="5974638" cy="774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413202" y="3523403"/>
            <a:ext cx="5974638" cy="7745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150005" cy="4834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11808" y="1920400"/>
            <a:ext cx="6320352" cy="32137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Isosceles Triangle 3"/>
          <p:cNvSpPr/>
          <p:nvPr/>
        </p:nvSpPr>
        <p:spPr>
          <a:xfrm rot="16200000">
            <a:off x="3106467" y="2792632"/>
            <a:ext cx="774571" cy="22361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5971" y="1517690"/>
            <a:ext cx="562438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="file.js"&gt;&lt;/script&gt;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859702" y="1517690"/>
            <a:ext cx="6291658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text!"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48249" y="5595959"/>
            <a:ext cx="2102708" cy="377026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51911" y="4846315"/>
            <a:ext cx="2102708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file.js</a:t>
            </a:r>
          </a:p>
        </p:txBody>
      </p:sp>
    </p:spTree>
    <p:extLst>
      <p:ext uri="{BB962C8B-B14F-4D97-AF65-F5344CB8AC3E}">
        <p14:creationId xmlns:p14="http://schemas.microsoft.com/office/powerpoint/2010/main" val="2364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55331" y="1517690"/>
            <a:ext cx="562438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="file.js"&gt;&lt;/script&gt;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07280" y="1027906"/>
            <a:ext cx="7217582" cy="564513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document.body.firstElementChild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oldCount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b.innerHTML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newCount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oldCount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b.innerHTML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newCount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42028" y="4852404"/>
            <a:ext cx="753762" cy="490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0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704820" y="4852624"/>
            <a:ext cx="753762" cy="490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1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669160" y="4852404"/>
            <a:ext cx="753762" cy="490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5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More about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00719" cy="34378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/>
              <a:t>There exists many of them:</a:t>
            </a:r>
          </a:p>
          <a:p>
            <a:r>
              <a:rPr lang="en-US" sz="1800" dirty="0">
                <a:hlinkClick r:id="rId2"/>
              </a:rPr>
              <a:t>https://developer.mozilla.org/en-US/docs/Web/Events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sv-SE" dirty="0"/>
              <a:t>Not all elements support all events, but some common:</a:t>
            </a:r>
          </a:p>
          <a:p>
            <a:r>
              <a:rPr lang="sv-SE" dirty="0">
                <a:latin typeface="Courier"/>
              </a:rPr>
              <a:t>DOMContentLoaded</a:t>
            </a:r>
            <a:r>
              <a:rPr lang="sv-SE" dirty="0"/>
              <a:t> (for the </a:t>
            </a:r>
            <a:r>
              <a:rPr lang="sv-SE" dirty="0">
                <a:latin typeface="Courier"/>
              </a:rPr>
              <a:t>document</a:t>
            </a:r>
            <a:r>
              <a:rPr lang="sv-SE" dirty="0"/>
              <a:t> object).</a:t>
            </a:r>
          </a:p>
          <a:p>
            <a:r>
              <a:rPr lang="sv-SE" dirty="0">
                <a:latin typeface="Courier"/>
              </a:rPr>
              <a:t>keydown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keypress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keyup</a:t>
            </a:r>
            <a:r>
              <a:rPr lang="sv-SE" dirty="0"/>
              <a:t> (for elements that can have focus).</a:t>
            </a:r>
          </a:p>
          <a:p>
            <a:r>
              <a:rPr lang="sv-SE" dirty="0">
                <a:latin typeface="Courier"/>
              </a:rPr>
              <a:t>click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mousemove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mouseenter</a:t>
            </a:r>
            <a:r>
              <a:rPr lang="sv-SE" dirty="0"/>
              <a:t> (for elements that are shown).</a:t>
            </a:r>
          </a:p>
          <a:p>
            <a:r>
              <a:rPr lang="sv-SE" dirty="0">
                <a:latin typeface="Courier"/>
              </a:rPr>
              <a:t>reset</a:t>
            </a:r>
            <a:r>
              <a:rPr lang="sv-SE" dirty="0">
                <a:latin typeface="+mn-lt"/>
              </a:rPr>
              <a:t>, </a:t>
            </a:r>
            <a:r>
              <a:rPr lang="sv-SE" dirty="0">
                <a:latin typeface="Courier"/>
              </a:rPr>
              <a:t>submit</a:t>
            </a:r>
            <a:r>
              <a:rPr lang="sv-SE" dirty="0"/>
              <a:t> (for </a:t>
            </a:r>
            <a:r>
              <a:rPr lang="sv-SE" dirty="0">
                <a:latin typeface="Courier"/>
              </a:rPr>
              <a:t>&lt;form&gt;</a:t>
            </a:r>
            <a:r>
              <a:rPr lang="sv-S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92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431191"/>
            <a:ext cx="10515600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id="form"&gt;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&lt;input id="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="text"&gt;&lt;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&lt;input id="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="Login"&gt;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577852"/>
            <a:ext cx="10515600" cy="32060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('form')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22036" y="674050"/>
            <a:ext cx="3388721" cy="14486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8622036" y="705340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622036" y="1105450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745884" y="1572038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1320" y="763293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21320" y="1147025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15937" y="788007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Zelda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37960" y="1188117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20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Typical</a:t>
            </a:r>
            <a:r>
              <a:rPr lang="sv-SE" dirty="0"/>
              <a:t> </a:t>
            </a:r>
            <a:r>
              <a:rPr lang="sv-SE" dirty="0" err="1"/>
              <a:t>structure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44ED62-5F0A-49AB-9E0C-B12489515A00}"/>
              </a:ext>
            </a:extLst>
          </p:cNvPr>
          <p:cNvSpPr txBox="1">
            <a:spLocks/>
          </p:cNvSpPr>
          <p:nvPr/>
        </p:nvSpPr>
        <p:spPr>
          <a:xfrm>
            <a:off x="838200" y="2003052"/>
            <a:ext cx="10515600" cy="15927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1. Change what the page looks like in the beginning.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2. Add listeners for different events on the elements.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948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Document Object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00178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&lt;h1&gt;Hello!&lt;/h1&gt;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41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7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71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3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70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7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5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5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5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81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81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81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3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3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8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7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81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8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91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6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3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13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4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Document Object Model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00178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&lt;h1&gt;Hello!&lt;/h1&gt;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103344" y="1591535"/>
            <a:ext cx="5250455" cy="41549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+-head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  +-title - Hi!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+-body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+-h1 - Hello!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+-p - Nice to meet you.</a:t>
            </a:r>
          </a:p>
        </p:txBody>
      </p:sp>
    </p:spTree>
    <p:extLst>
      <p:ext uri="{BB962C8B-B14F-4D97-AF65-F5344CB8AC3E}">
        <p14:creationId xmlns:p14="http://schemas.microsoft.com/office/powerpoint/2010/main" val="37162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39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5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69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1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68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5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3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3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3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79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79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79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29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6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5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79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6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2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89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1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459495" cy="450071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Web browsers give us access to the</a:t>
            </a:r>
          </a:p>
          <a:p>
            <a:pPr marL="0" indent="0">
              <a:buNone/>
            </a:pPr>
            <a:r>
              <a:rPr lang="en-US" dirty="0"/>
              <a:t>tree through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/>
              <a:t> variable.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document.head</a:t>
            </a:r>
            <a:r>
              <a:rPr lang="en-US" sz="2400" dirty="0"/>
              <a:t> refers to the object representing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2400" dirty="0"/>
              <a:t> element.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sz="2400" dirty="0"/>
              <a:t> refers to the object representing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sz="2400" dirty="0"/>
              <a:t> element.</a:t>
            </a:r>
          </a:p>
          <a:p>
            <a:r>
              <a:rPr lang="en-US" sz="2400" dirty="0" err="1">
                <a:latin typeface="Courier"/>
              </a:rPr>
              <a:t>anHTMLElement.children</a:t>
            </a:r>
            <a:r>
              <a:rPr lang="en-US" sz="2400" dirty="0"/>
              <a:t> is an "array" containing the children of </a:t>
            </a:r>
            <a:r>
              <a:rPr lang="en-US" sz="2400" dirty="0" err="1">
                <a:latin typeface="Courier"/>
              </a:rPr>
              <a:t>anHTMLElement</a:t>
            </a:r>
            <a:r>
              <a:rPr lang="en-US" sz="2400" dirty="0"/>
              <a:t>.</a:t>
            </a:r>
          </a:p>
          <a:p>
            <a:r>
              <a:rPr lang="en-US" sz="2400" dirty="0" err="1">
                <a:latin typeface="Courier"/>
              </a:rPr>
              <a:t>anHTMLElement.parentNode</a:t>
            </a:r>
            <a:r>
              <a:rPr lang="en-US" sz="2400" dirty="0"/>
              <a:t> refers to the object representing the parent element of </a:t>
            </a:r>
            <a:r>
              <a:rPr lang="en-US" sz="2400" dirty="0" err="1">
                <a:latin typeface="Courier"/>
              </a:rPr>
              <a:t>anHTMLElement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3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39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5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69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1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68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5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3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3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3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79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79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79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29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6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5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79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6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2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89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1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716156" cy="443967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Different ways to obtain references to objects representing the HTML elements: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000" dirty="0"/>
          </a:p>
          <a:p>
            <a:pPr lvl="1"/>
            <a:r>
              <a:rPr lang="en-US" sz="1800" dirty="0">
                <a:latin typeface="Courier"/>
              </a:rPr>
              <a:t>id="</a:t>
            </a:r>
            <a:r>
              <a:rPr lang="en-US" sz="1800" dirty="0" err="1">
                <a:latin typeface="Courier"/>
              </a:rPr>
              <a:t>theId</a:t>
            </a:r>
            <a:r>
              <a:rPr lang="en-US" sz="1800" dirty="0">
                <a:latin typeface="Courier"/>
              </a:rPr>
              <a:t>"</a:t>
            </a:r>
          </a:p>
          <a:p>
            <a:r>
              <a:rPr lang="en-US" sz="2000" dirty="0" err="1">
                <a:latin typeface="Courier"/>
              </a:rPr>
              <a:t>document.getElementsByTagName</a:t>
            </a:r>
            <a:r>
              <a:rPr lang="en-US" sz="2000" dirty="0">
                <a:latin typeface="Courier"/>
              </a:rPr>
              <a:t>("name")</a:t>
            </a:r>
          </a:p>
          <a:p>
            <a:pPr lvl="1"/>
            <a:r>
              <a:rPr lang="en-US" sz="1800" dirty="0">
                <a:latin typeface="Courier"/>
              </a:rPr>
              <a:t>&lt;name ...&gt;...&lt;/name&gt;</a:t>
            </a:r>
          </a:p>
          <a:p>
            <a:r>
              <a:rPr lang="en-US" sz="2000" dirty="0" err="1">
                <a:latin typeface="Courier"/>
              </a:rPr>
              <a:t>document.getElementsByClassName</a:t>
            </a:r>
            <a:r>
              <a:rPr lang="en-US" sz="2000" dirty="0">
                <a:latin typeface="Courier"/>
              </a:rPr>
              <a:t>("name")</a:t>
            </a:r>
          </a:p>
          <a:p>
            <a:pPr lvl="1"/>
            <a:r>
              <a:rPr lang="en-US" sz="1800" dirty="0">
                <a:latin typeface="Courier"/>
              </a:rPr>
              <a:t>class="name"</a:t>
            </a:r>
          </a:p>
          <a:p>
            <a:r>
              <a:rPr lang="en-US" sz="2000" dirty="0" err="1">
                <a:latin typeface="Courier"/>
              </a:rPr>
              <a:t>document.querySelector</a:t>
            </a:r>
            <a:r>
              <a:rPr lang="en-US" sz="2000" dirty="0">
                <a:latin typeface="Courier"/>
              </a:rPr>
              <a:t>("</a:t>
            </a:r>
            <a:r>
              <a:rPr lang="en-US" sz="2000" dirty="0" err="1">
                <a:latin typeface="Courier"/>
              </a:rPr>
              <a:t>aCSSSelctor</a:t>
            </a:r>
            <a:r>
              <a:rPr lang="en-US" sz="2000" dirty="0">
                <a:latin typeface="Courier"/>
              </a:rPr>
              <a:t>")</a:t>
            </a:r>
          </a:p>
          <a:p>
            <a:pPr lvl="1"/>
            <a:r>
              <a:rPr lang="en-US" sz="1800" dirty="0">
                <a:latin typeface="+mn-lt"/>
              </a:rPr>
              <a:t>First one matching </a:t>
            </a:r>
            <a:r>
              <a:rPr lang="en-US" sz="1800" dirty="0" err="1">
                <a:latin typeface="Courier"/>
              </a:rPr>
              <a:t>aCSSSelector</a:t>
            </a:r>
            <a:r>
              <a:rPr lang="en-US" sz="1800" dirty="0">
                <a:latin typeface="+mn-lt"/>
              </a:rPr>
              <a:t>.</a:t>
            </a:r>
          </a:p>
          <a:p>
            <a:r>
              <a:rPr lang="en-US" sz="2000" dirty="0" err="1">
                <a:latin typeface="Courier"/>
              </a:rPr>
              <a:t>document.querySelectorAll</a:t>
            </a:r>
            <a:r>
              <a:rPr lang="en-US" sz="2000" dirty="0">
                <a:latin typeface="Courier"/>
              </a:rPr>
              <a:t>("</a:t>
            </a:r>
            <a:r>
              <a:rPr lang="en-US" sz="2000" dirty="0" err="1">
                <a:latin typeface="Courier"/>
              </a:rPr>
              <a:t>aCSSSelector</a:t>
            </a:r>
            <a:r>
              <a:rPr lang="en-US" sz="2000" dirty="0">
                <a:latin typeface="Courier"/>
              </a:rPr>
              <a:t>")</a:t>
            </a:r>
          </a:p>
          <a:p>
            <a:pPr lvl="1"/>
            <a:r>
              <a:rPr lang="en-US" sz="1600" dirty="0">
                <a:latin typeface="+mn-lt"/>
              </a:rPr>
              <a:t>All matching </a:t>
            </a:r>
            <a:r>
              <a:rPr lang="en-US" sz="1600" dirty="0" err="1">
                <a:latin typeface="Courier"/>
              </a:rPr>
              <a:t>aCSSSelector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7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39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5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69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1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68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5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3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3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3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79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79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79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29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6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5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79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6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2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89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1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735837" cy="427809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Some common properties for the objects representing elements: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theObject.innerHTML</a:t>
            </a:r>
            <a:br>
              <a:rPr lang="en-US" sz="2400" dirty="0"/>
            </a:br>
            <a:r>
              <a:rPr lang="en-US" sz="2400" dirty="0"/>
              <a:t>   (what's inside the element).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theObject.innerText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(what's inside the element - HTML code).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</a:t>
            </a:r>
            <a:br>
              <a:rPr lang="en-US" sz="2400" dirty="0"/>
            </a:br>
            <a:r>
              <a:rPr lang="en-US" sz="2400" dirty="0"/>
              <a:t>   (the classes of the element).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theObject.classList.toggle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070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3698" y="3570760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404589" y="1320576"/>
            <a:ext cx="1898247" cy="5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EventTarget</a:t>
            </a:r>
            <a:endParaRPr lang="en-US" sz="2400" dirty="0"/>
          </a:p>
        </p:txBody>
      </p:sp>
      <p:sp>
        <p:nvSpPr>
          <p:cNvPr id="28" name="Up Arrow 27"/>
          <p:cNvSpPr/>
          <p:nvPr/>
        </p:nvSpPr>
        <p:spPr>
          <a:xfrm>
            <a:off x="4698208" y="3011176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>
            <a:off x="5607025" y="3018136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5100398" y="1875723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55007" y="3570760"/>
            <a:ext cx="1495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Element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04587" y="2447820"/>
            <a:ext cx="1898247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Node</a:t>
            </a:r>
            <a:endParaRPr lang="en-US" sz="2400" dirty="0"/>
          </a:p>
        </p:txBody>
      </p:sp>
      <p:sp>
        <p:nvSpPr>
          <p:cNvPr id="10" name="Up Arrow 9"/>
          <p:cNvSpPr/>
          <p:nvPr/>
        </p:nvSpPr>
        <p:spPr>
          <a:xfrm>
            <a:off x="6049519" y="4134367"/>
            <a:ext cx="506627" cy="891651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55007" y="5026427"/>
            <a:ext cx="2300902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HTMLElement</a:t>
            </a:r>
            <a:endParaRPr lang="en-US" sz="2400" dirty="0"/>
          </a:p>
        </p:txBody>
      </p:sp>
      <p:sp>
        <p:nvSpPr>
          <p:cNvPr id="13" name="Up Arrow 12"/>
          <p:cNvSpPr/>
          <p:nvPr/>
        </p:nvSpPr>
        <p:spPr>
          <a:xfrm>
            <a:off x="5764041" y="5577270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53698" y="6154051"/>
            <a:ext cx="2996276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HTMLInputElement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12674" y="6154051"/>
            <a:ext cx="2996276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HTMLTableElement</a:t>
            </a:r>
            <a:endParaRPr lang="en-US" sz="2400" dirty="0"/>
          </a:p>
        </p:txBody>
      </p:sp>
      <p:sp>
        <p:nvSpPr>
          <p:cNvPr id="16" name="Up Arrow 15"/>
          <p:cNvSpPr/>
          <p:nvPr/>
        </p:nvSpPr>
        <p:spPr>
          <a:xfrm>
            <a:off x="7037883" y="5577678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544510" y="5887396"/>
            <a:ext cx="4694611" cy="244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hlinkClick r:id="rId2"/>
              </a:rPr>
              <a:t>https://html.spec.whatwg.org/multipage/tables.html#the-table-element</a:t>
            </a:r>
            <a:r>
              <a:rPr lang="en-US" sz="1100" dirty="0"/>
              <a:t>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4267" y="4996873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20" name="Up Arrow 27"/>
          <p:cNvSpPr/>
          <p:nvPr/>
        </p:nvSpPr>
        <p:spPr>
          <a:xfrm>
            <a:off x="4150704" y="4153471"/>
            <a:ext cx="506627" cy="841785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2047" y="5537424"/>
            <a:ext cx="4866977" cy="244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hlinkClick r:id="rId3"/>
              </a:rPr>
              <a:t>https://html.spec.whatwg.org/multipage/dom.html#the-document-object</a:t>
            </a:r>
            <a:r>
              <a:rPr lang="en-US" sz="1100" dirty="0"/>
              <a:t>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FB4C10-0622-4D34-B9E6-103E86293DD4}"/>
              </a:ext>
            </a:extLst>
          </p:cNvPr>
          <p:cNvCxnSpPr/>
          <p:nvPr/>
        </p:nvCxnSpPr>
        <p:spPr>
          <a:xfrm>
            <a:off x="3324548" y="4646416"/>
            <a:ext cx="679704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B2E10B6-4CFA-4AA2-A677-6346CF3F22E8}"/>
              </a:ext>
            </a:extLst>
          </p:cNvPr>
          <p:cNvSpPr/>
          <p:nvPr/>
        </p:nvSpPr>
        <p:spPr>
          <a:xfrm>
            <a:off x="8013397" y="3923498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 Specification</a:t>
            </a:r>
            <a:br>
              <a:rPr lang="en-US" dirty="0"/>
            </a:br>
            <a:r>
              <a:rPr lang="en-US" dirty="0">
                <a:hlinkClick r:id="rId4"/>
              </a:rPr>
              <a:t>https://dom.spec.whatwg.org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FE5C0-498E-424B-BEBA-3BE61C47AF9C}"/>
              </a:ext>
            </a:extLst>
          </p:cNvPr>
          <p:cNvSpPr/>
          <p:nvPr/>
        </p:nvSpPr>
        <p:spPr>
          <a:xfrm>
            <a:off x="8013397" y="4644595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HTML Specification</a:t>
            </a:r>
          </a:p>
          <a:p>
            <a:r>
              <a:rPr lang="en-US" dirty="0">
                <a:hlinkClick r:id="rId5"/>
              </a:rPr>
              <a:t>https://html.spec.whatwg.org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7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8" grpId="0" animBg="1"/>
      <p:bldP spid="31" grpId="0" animBg="1"/>
      <p:bldP spid="30" grpId="0" animBg="1"/>
      <p:bldP spid="9" grpId="0" animBg="1"/>
      <p:bldP spid="6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 animBg="1"/>
      <p:bldP spid="21" grpId="0"/>
      <p:bldP spid="24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28775" y="1690688"/>
            <a:ext cx="4780156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02313" y="1690688"/>
            <a:ext cx="6015368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</p:txBody>
      </p:sp>
    </p:spTree>
    <p:extLst>
      <p:ext uri="{BB962C8B-B14F-4D97-AF65-F5344CB8AC3E}">
        <p14:creationId xmlns:p14="http://schemas.microsoft.com/office/powerpoint/2010/main" val="8661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7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27456</TotalTime>
  <Words>1123</Words>
  <Application>Microsoft Office PowerPoint</Application>
  <PresentationFormat>Widescreen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Georgia</vt:lpstr>
      <vt:lpstr>JU Grå</vt:lpstr>
      <vt:lpstr>PowerPoint Presentation</vt:lpstr>
      <vt:lpstr>Document Object Model</vt:lpstr>
      <vt:lpstr>The Document Object Model</vt:lpstr>
      <vt:lpstr>The Document Object Model</vt:lpstr>
      <vt:lpstr>The Document Object Model</vt:lpstr>
      <vt:lpstr>The Document Object Model</vt:lpstr>
      <vt:lpstr>The Document Object Model</vt:lpstr>
      <vt:lpstr>The interfaces</vt:lpstr>
      <vt:lpstr>Example</vt:lpstr>
      <vt:lpstr>Example</vt:lpstr>
      <vt:lpstr>Example</vt:lpstr>
      <vt:lpstr>Example</vt:lpstr>
      <vt:lpstr>Example</vt:lpstr>
      <vt:lpstr>More about events</vt:lpstr>
      <vt:lpstr>Example</vt:lpstr>
      <vt:lpstr>Typical structure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430</cp:revision>
  <dcterms:created xsi:type="dcterms:W3CDTF">2015-07-17T09:22:03Z</dcterms:created>
  <dcterms:modified xsi:type="dcterms:W3CDTF">2019-01-01T21:44:46Z</dcterms:modified>
</cp:coreProperties>
</file>