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546" r:id="rId3"/>
    <p:sldId id="308" r:id="rId4"/>
    <p:sldId id="377" r:id="rId5"/>
    <p:sldId id="380" r:id="rId6"/>
    <p:sldId id="381" r:id="rId7"/>
    <p:sldId id="376" r:id="rId8"/>
    <p:sldId id="335" r:id="rId9"/>
    <p:sldId id="543" r:id="rId10"/>
    <p:sldId id="544" r:id="rId11"/>
    <p:sldId id="382" r:id="rId12"/>
    <p:sldId id="545" r:id="rId13"/>
    <p:sldId id="309" r:id="rId14"/>
    <p:sldId id="310" r:id="rId15"/>
    <p:sldId id="315" r:id="rId16"/>
    <p:sldId id="316" r:id="rId17"/>
    <p:sldId id="317" r:id="rId18"/>
    <p:sldId id="318" r:id="rId19"/>
    <p:sldId id="319" r:id="rId20"/>
    <p:sldId id="312" r:id="rId21"/>
    <p:sldId id="321" r:id="rId2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865"/>
    <a:srgbClr val="C0C0C0"/>
    <a:srgbClr val="F2F2F2"/>
    <a:srgbClr val="EAEAEA"/>
    <a:srgbClr val="787878"/>
    <a:srgbClr val="FFB500"/>
    <a:srgbClr val="961B81"/>
    <a:srgbClr val="FBFBFB"/>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5501" autoAdjust="0"/>
  </p:normalViewPr>
  <p:slideViewPr>
    <p:cSldViewPr snapToGrid="0">
      <p:cViewPr varScale="1">
        <p:scale>
          <a:sx n="64" d="100"/>
          <a:sy n="64" d="100"/>
        </p:scale>
        <p:origin x="52" y="40"/>
      </p:cViewPr>
      <p:guideLst/>
    </p:cSldViewPr>
  </p:slideViewPr>
  <p:outlineViewPr>
    <p:cViewPr>
      <p:scale>
        <a:sx n="33" d="100"/>
        <a:sy n="33" d="100"/>
      </p:scale>
      <p:origin x="0" y="-1188"/>
    </p:cViewPr>
  </p:outlin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5AE1-1D5F-483D-90B5-92A2A708F59B}" type="datetimeFigureOut">
              <a:rPr lang="en-US" smtClean="0"/>
              <a:t>2018-08-29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19B2B-FBA9-4EA3-BAD3-94A21FB4DC70}" type="slidenum">
              <a:rPr lang="en-US" smtClean="0"/>
              <a:t>‹#›</a:t>
            </a:fld>
            <a:endParaRPr lang="en-US" dirty="0"/>
          </a:p>
        </p:txBody>
      </p:sp>
    </p:spTree>
    <p:extLst>
      <p:ext uri="{BB962C8B-B14F-4D97-AF65-F5344CB8AC3E}">
        <p14:creationId xmlns:p14="http://schemas.microsoft.com/office/powerpoint/2010/main" val="158094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919B2B-FBA9-4EA3-BAD3-94A21FB4DC70}" type="slidenum">
              <a:rPr lang="en-US" smtClean="0"/>
              <a:t>5</a:t>
            </a:fld>
            <a:endParaRPr lang="en-US" dirty="0"/>
          </a:p>
        </p:txBody>
      </p:sp>
    </p:spTree>
    <p:extLst>
      <p:ext uri="{BB962C8B-B14F-4D97-AF65-F5344CB8AC3E}">
        <p14:creationId xmlns:p14="http://schemas.microsoft.com/office/powerpoint/2010/main" val="2232967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JU Intro">
    <p:bg>
      <p:bgPr>
        <a:solidFill>
          <a:srgbClr val="787878"/>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2018-08-29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pic>
        <p:nvPicPr>
          <p:cNvPr id="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8029" y="2514600"/>
            <a:ext cx="3295941" cy="1834462"/>
          </a:xfrm>
          <a:prstGeom prst="rect">
            <a:avLst/>
          </a:prstGeom>
        </p:spPr>
      </p:pic>
    </p:spTree>
    <p:extLst>
      <p:ext uri="{BB962C8B-B14F-4D97-AF65-F5344CB8AC3E}">
        <p14:creationId xmlns:p14="http://schemas.microsoft.com/office/powerpoint/2010/main" val="105180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2018-08-29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38430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2018-08-29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cxnSp>
        <p:nvCxnSpPr>
          <p:cNvPr id="12"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55688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solidFill>
                  <a:srgbClr val="787878"/>
                </a:solidFill>
              </a:defRPr>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2018-08-29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solidFill>
                  <a:srgbClr val="787878"/>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cxnSp>
        <p:nvCxnSpPr>
          <p:cNvPr id="12"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842880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fo boxes rectang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97247"/>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819472"/>
          </a:xfrm>
          <a:prstGeom prst="round2DiagRect">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2018-08-29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021952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o boxes rectangle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67019"/>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789244"/>
          </a:xfrm>
          <a:prstGeom prst="round2DiagRect">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2018-08-29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734543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fo boxes teardrop">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50092" y="1175275"/>
            <a:ext cx="3798000" cy="3797247"/>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2018-08-29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084977" y="2817853"/>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7854"/>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612547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fo boxes teardrop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112" y="1175274"/>
            <a:ext cx="3798000" cy="3798000"/>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2018-08-29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893997" y="2818606"/>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8606"/>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025033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2018-08-29</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742360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2018-08-29</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229799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2018-08-29</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01922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tart Grey">
    <p:bg>
      <p:bgPr>
        <a:solidFill>
          <a:srgbClr val="787878"/>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8079" y="1122363"/>
            <a:ext cx="11501792" cy="2387600"/>
          </a:xfrm>
        </p:spPr>
        <p:txBody>
          <a:bodyPr anchor="b"/>
          <a:lstStyle>
            <a:lvl1pPr algn="l">
              <a:defRPr sz="6000"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Subtitle 2"/>
          <p:cNvSpPr>
            <a:spLocks noGrp="1"/>
          </p:cNvSpPr>
          <p:nvPr>
            <p:ph type="subTitle" idx="1"/>
          </p:nvPr>
        </p:nvSpPr>
        <p:spPr>
          <a:xfrm>
            <a:off x="408079" y="3602038"/>
            <a:ext cx="11501792" cy="1655762"/>
          </a:xfrm>
        </p:spPr>
        <p:txBody>
          <a:bodyPr/>
          <a:lstStyle>
            <a:lvl1pPr marL="0" indent="0" algn="l">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2018-08-29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cxnSp>
        <p:nvCxnSpPr>
          <p:cNvPr id="11"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150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hite">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2018-08-29</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7"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196273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2018-08-29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60657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2018-08-29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548947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out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2018-08-29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6745495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without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2018-08-29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98182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Orange">
    <p:bg>
      <p:bgPr>
        <a:solidFill>
          <a:srgbClr val="FFB500"/>
        </a:solidFill>
        <a:effectLst/>
      </p:bgPr>
    </p:bg>
    <p:spTree>
      <p:nvGrpSpPr>
        <p:cNvPr id="1" name=""/>
        <p:cNvGrpSpPr/>
        <p:nvPr/>
      </p:nvGrpSpPr>
      <p:grpSpPr>
        <a:xfrm>
          <a:off x="0" y="0"/>
          <a:ext cx="0" cy="0"/>
          <a:chOff x="0" y="0"/>
          <a:chExt cx="0" cy="0"/>
        </a:xfrm>
      </p:grpSpPr>
      <p:sp>
        <p:nvSpPr>
          <p:cNvPr id="35" name="Title 1"/>
          <p:cNvSpPr>
            <a:spLocks noGrp="1"/>
          </p:cNvSpPr>
          <p:nvPr>
            <p:ph type="ctrTitle" hasCustomPrompt="1"/>
          </p:nvPr>
        </p:nvSpPr>
        <p:spPr>
          <a:xfrm>
            <a:off x="408079" y="1122363"/>
            <a:ext cx="11501792" cy="2387600"/>
          </a:xfrm>
        </p:spPr>
        <p:txBody>
          <a:bodyPr anchor="b"/>
          <a:lstStyle>
            <a:lvl1pPr algn="l">
              <a:defRPr sz="6000" cap="all" baseline="0">
                <a:solidFill>
                  <a:schemeClr val="tx1"/>
                </a:solidFill>
              </a:defRPr>
            </a:lvl1pPr>
          </a:lstStyle>
          <a:p>
            <a:r>
              <a:rPr lang="en-US" dirty="0"/>
              <a:t>CLICK TO EDIT MASTER TITLE STYLE</a:t>
            </a:r>
            <a:endParaRPr lang="sv-SE" dirty="0"/>
          </a:p>
        </p:txBody>
      </p:sp>
      <p:sp>
        <p:nvSpPr>
          <p:cNvPr id="36" name="Subtitle 2"/>
          <p:cNvSpPr>
            <a:spLocks noGrp="1"/>
          </p:cNvSpPr>
          <p:nvPr>
            <p:ph type="subTitle" idx="1"/>
          </p:nvPr>
        </p:nvSpPr>
        <p:spPr>
          <a:xfrm>
            <a:off x="408079" y="3602038"/>
            <a:ext cx="11501792"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45575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White">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2018-08-29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sp>
        <p:nvSpPr>
          <p:cNvPr id="32" name="Title 1"/>
          <p:cNvSpPr>
            <a:spLocks noGrp="1"/>
          </p:cNvSpPr>
          <p:nvPr>
            <p:ph type="ctrTitle" hasCustomPrompt="1"/>
          </p:nvPr>
        </p:nvSpPr>
        <p:spPr>
          <a:xfrm>
            <a:off x="408079" y="1122363"/>
            <a:ext cx="11501792" cy="2387600"/>
          </a:xfrm>
        </p:spPr>
        <p:txBody>
          <a:bodyPr anchor="b"/>
          <a:lstStyle>
            <a:lvl1pPr algn="l">
              <a:defRPr sz="6000" cap="all" baseline="0">
                <a:solidFill>
                  <a:srgbClr val="787878"/>
                </a:solidFill>
              </a:defRPr>
            </a:lvl1pPr>
          </a:lstStyle>
          <a:p>
            <a:r>
              <a:rPr lang="en-US" dirty="0"/>
              <a:t>CLICK TO EDIT MASTER TITLE STYLE</a:t>
            </a:r>
            <a:endParaRPr lang="sv-SE" dirty="0"/>
          </a:p>
        </p:txBody>
      </p:sp>
      <p:sp>
        <p:nvSpPr>
          <p:cNvPr id="33" name="Subtitle 2"/>
          <p:cNvSpPr>
            <a:spLocks noGrp="1"/>
          </p:cNvSpPr>
          <p:nvPr>
            <p:ph type="subTitle" idx="1"/>
          </p:nvPr>
        </p:nvSpPr>
        <p:spPr>
          <a:xfrm>
            <a:off x="408079" y="3602038"/>
            <a:ext cx="11501792" cy="1655762"/>
          </a:xfrm>
        </p:spPr>
        <p:txBody>
          <a:bodyPr/>
          <a:lstStyle>
            <a:lvl1pPr marL="0" indent="0" algn="l">
              <a:buNone/>
              <a:defRPr sz="2400">
                <a:solidFill>
                  <a:srgbClr val="78787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10108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Blue">
    <p:bg>
      <p:bgPr>
        <a:solidFill>
          <a:srgbClr val="003865"/>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2018-08-29</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26479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rt Purple">
    <p:bg>
      <p:bgPr>
        <a:solidFill>
          <a:srgbClr val="961B8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2018-08-29</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37811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2018-08-29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78373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2018-08-29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28319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2018-08-29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4757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8787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sv-SE"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859CC-B640-4DB3-BB6F-301CDED75AAD}" type="datetimeFigureOut">
              <a:rPr lang="sv-SE" smtClean="0"/>
              <a:t>2018-08-29</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A12D1-4D5F-4C8C-82B1-BE6DCCEF57B9}" type="slidenum">
              <a:rPr lang="sv-SE" smtClean="0"/>
              <a:t>‹#›</a:t>
            </a:fld>
            <a:endParaRPr lang="sv-SE"/>
          </a:p>
        </p:txBody>
      </p:sp>
    </p:spTree>
    <p:extLst>
      <p:ext uri="{BB962C8B-B14F-4D97-AF65-F5344CB8AC3E}">
        <p14:creationId xmlns:p14="http://schemas.microsoft.com/office/powerpoint/2010/main" val="1054189662"/>
      </p:ext>
    </p:extLst>
  </p:cSld>
  <p:clrMap bg1="lt1" tx1="dk1" bg2="lt2" tx2="dk2" accent1="accent1" accent2="accent2" accent3="accent3" accent4="accent4" accent5="accent5" accent6="accent6" hlink="hlink" folHlink="folHlink"/>
  <p:sldLayoutIdLst>
    <p:sldLayoutId id="2147483688" r:id="rId1"/>
    <p:sldLayoutId id="2147483649" r:id="rId2"/>
    <p:sldLayoutId id="2147483674" r:id="rId3"/>
    <p:sldLayoutId id="2147483681" r:id="rId4"/>
    <p:sldLayoutId id="2147483673" r:id="rId5"/>
    <p:sldLayoutId id="2147483672" r:id="rId6"/>
    <p:sldLayoutId id="2147483650" r:id="rId7"/>
    <p:sldLayoutId id="2147483682" r:id="rId8"/>
    <p:sldLayoutId id="2147483652" r:id="rId9"/>
    <p:sldLayoutId id="2147483683" r:id="rId10"/>
    <p:sldLayoutId id="2147483689" r:id="rId11"/>
    <p:sldLayoutId id="2147483690" r:id="rId12"/>
    <p:sldLayoutId id="2147483675" r:id="rId13"/>
    <p:sldLayoutId id="2147483676" r:id="rId14"/>
    <p:sldLayoutId id="2147483686" r:id="rId15"/>
    <p:sldLayoutId id="2147483687" r:id="rId16"/>
    <p:sldLayoutId id="2147483654" r:id="rId17"/>
    <p:sldLayoutId id="2147483684" r:id="rId18"/>
    <p:sldLayoutId id="2147483655" r:id="rId19"/>
    <p:sldLayoutId id="2147483685" r:id="rId20"/>
    <p:sldLayoutId id="2147483677" r:id="rId21"/>
    <p:sldLayoutId id="2147483678" r:id="rId22"/>
    <p:sldLayoutId id="2147483680" r:id="rId23"/>
    <p:sldLayoutId id="2147483679" r:id="rId24"/>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pages.apigee.com/rs/apigee/images/api-design-ebook-2012-03.pdf"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www.restapitutorial.com/httpstatuscodes.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52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1353800" cy="1325563"/>
          </a:xfrm>
        </p:spPr>
        <p:txBody>
          <a:bodyPr/>
          <a:lstStyle/>
          <a:p>
            <a:r>
              <a:rPr lang="en-US" dirty="0"/>
              <a:t>What does REST mean?</a:t>
            </a:r>
            <a:endParaRPr lang="en-US" noProof="0" dirty="0"/>
          </a:p>
        </p:txBody>
      </p:sp>
      <p:sp>
        <p:nvSpPr>
          <p:cNvPr id="6" name="Freeform: Shape 5">
            <a:extLst>
              <a:ext uri="{FF2B5EF4-FFF2-40B4-BE49-F238E27FC236}">
                <a16:creationId xmlns:a16="http://schemas.microsoft.com/office/drawing/2014/main" id="{634AE706-FF32-41E1-A3E9-7F8202EA28F1}"/>
              </a:ext>
            </a:extLst>
          </p:cNvPr>
          <p:cNvSpPr/>
          <p:nvPr/>
        </p:nvSpPr>
        <p:spPr>
          <a:xfrm flipH="1">
            <a:off x="8031103" y="1472965"/>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7" name="TextBox 6">
            <a:extLst>
              <a:ext uri="{FF2B5EF4-FFF2-40B4-BE49-F238E27FC236}">
                <a16:creationId xmlns:a16="http://schemas.microsoft.com/office/drawing/2014/main" id="{292DBFC4-A771-47EB-AC90-5B046FFE4284}"/>
              </a:ext>
            </a:extLst>
          </p:cNvPr>
          <p:cNvSpPr txBox="1"/>
          <p:nvPr/>
        </p:nvSpPr>
        <p:spPr>
          <a:xfrm>
            <a:off x="7961529" y="2831071"/>
            <a:ext cx="867910" cy="369332"/>
          </a:xfrm>
          <a:prstGeom prst="rect">
            <a:avLst/>
          </a:prstGeom>
          <a:noFill/>
        </p:spPr>
        <p:txBody>
          <a:bodyPr wrap="square" rtlCol="0">
            <a:spAutoFit/>
          </a:bodyPr>
          <a:lstStyle/>
          <a:p>
            <a:pPr algn="ctr"/>
            <a:r>
              <a:rPr lang="en-US" dirty="0">
                <a:solidFill>
                  <a:schemeClr val="bg1"/>
                </a:solidFill>
              </a:rPr>
              <a:t>Server</a:t>
            </a:r>
          </a:p>
        </p:txBody>
      </p:sp>
      <p:sp>
        <p:nvSpPr>
          <p:cNvPr id="2" name="Flowchart: Magnetic Disk 1">
            <a:extLst>
              <a:ext uri="{FF2B5EF4-FFF2-40B4-BE49-F238E27FC236}">
                <a16:creationId xmlns:a16="http://schemas.microsoft.com/office/drawing/2014/main" id="{9950CA16-DD7B-4AE5-84C1-2A2293C8C523}"/>
              </a:ext>
            </a:extLst>
          </p:cNvPr>
          <p:cNvSpPr/>
          <p:nvPr/>
        </p:nvSpPr>
        <p:spPr>
          <a:xfrm>
            <a:off x="9578111" y="365125"/>
            <a:ext cx="2219637" cy="2971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C95481A-30E8-422D-83F1-79877DF2DB92}"/>
              </a:ext>
            </a:extLst>
          </p:cNvPr>
          <p:cNvGraphicFramePr>
            <a:graphicFrameLocks noGrp="1"/>
          </p:cNvGraphicFramePr>
          <p:nvPr>
            <p:extLst>
              <p:ext uri="{D42A27DB-BD31-4B8C-83A1-F6EECF244321}">
                <p14:modId xmlns:p14="http://schemas.microsoft.com/office/powerpoint/2010/main" val="3175742567"/>
              </p:ext>
            </p:extLst>
          </p:nvPr>
        </p:nvGraphicFramePr>
        <p:xfrm>
          <a:off x="9999923" y="136108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8" name="TextBox 7">
            <a:extLst>
              <a:ext uri="{FF2B5EF4-FFF2-40B4-BE49-F238E27FC236}">
                <a16:creationId xmlns:a16="http://schemas.microsoft.com/office/drawing/2014/main" id="{9DA01F9D-9FB6-4199-8510-87CC82C51AD5}"/>
              </a:ext>
            </a:extLst>
          </p:cNvPr>
          <p:cNvSpPr txBox="1"/>
          <p:nvPr/>
        </p:nvSpPr>
        <p:spPr>
          <a:xfrm>
            <a:off x="10207545" y="2794786"/>
            <a:ext cx="1106552" cy="369332"/>
          </a:xfrm>
          <a:prstGeom prst="rect">
            <a:avLst/>
          </a:prstGeom>
          <a:noFill/>
        </p:spPr>
        <p:txBody>
          <a:bodyPr wrap="square" rtlCol="0">
            <a:spAutoFit/>
          </a:bodyPr>
          <a:lstStyle/>
          <a:p>
            <a:pPr algn="ctr"/>
            <a:r>
              <a:rPr lang="en-US" dirty="0">
                <a:solidFill>
                  <a:schemeClr val="bg1"/>
                </a:solidFill>
              </a:rPr>
              <a:t>Users</a:t>
            </a:r>
          </a:p>
        </p:txBody>
      </p:sp>
      <p:grpSp>
        <p:nvGrpSpPr>
          <p:cNvPr id="11" name="Group 10">
            <a:extLst>
              <a:ext uri="{FF2B5EF4-FFF2-40B4-BE49-F238E27FC236}">
                <a16:creationId xmlns:a16="http://schemas.microsoft.com/office/drawing/2014/main" id="{0648B611-CDD8-4160-A0E1-3D92F47EC146}"/>
              </a:ext>
            </a:extLst>
          </p:cNvPr>
          <p:cNvGrpSpPr/>
          <p:nvPr/>
        </p:nvGrpSpPr>
        <p:grpSpPr>
          <a:xfrm>
            <a:off x="1374912" y="987364"/>
            <a:ext cx="2236304" cy="2209800"/>
            <a:chOff x="2345635" y="1690688"/>
            <a:chExt cx="2236304" cy="2209800"/>
          </a:xfrm>
        </p:grpSpPr>
        <p:sp>
          <p:nvSpPr>
            <p:cNvPr id="12" name="Rectangle 11">
              <a:extLst>
                <a:ext uri="{FF2B5EF4-FFF2-40B4-BE49-F238E27FC236}">
                  <a16:creationId xmlns:a16="http://schemas.microsoft.com/office/drawing/2014/main" id="{27933C83-7AF1-40CB-BE15-D73651E0A0B3}"/>
                </a:ext>
              </a:extLst>
            </p:cNvPr>
            <p:cNvSpPr/>
            <p:nvPr/>
          </p:nvSpPr>
          <p:spPr>
            <a:xfrm>
              <a:off x="3220278" y="2208832"/>
              <a:ext cx="1242391" cy="900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aphic 18" descr="Computer">
              <a:extLst>
                <a:ext uri="{FF2B5EF4-FFF2-40B4-BE49-F238E27FC236}">
                  <a16:creationId xmlns:a16="http://schemas.microsoft.com/office/drawing/2014/main" id="{DB025DB3-E8A5-472D-B45A-D58D39F3E4DA}"/>
                </a:ext>
              </a:extLst>
            </p:cNvPr>
            <p:cNvGrpSpPr/>
            <p:nvPr/>
          </p:nvGrpSpPr>
          <p:grpSpPr>
            <a:xfrm flipH="1">
              <a:off x="2345635" y="1690688"/>
              <a:ext cx="2236304" cy="2209800"/>
              <a:chOff x="3429000" y="2173356"/>
              <a:chExt cx="2209800" cy="2209800"/>
            </a:xfrm>
          </p:grpSpPr>
          <p:sp>
            <p:nvSpPr>
              <p:cNvPr id="14" name="Freeform: Shape 13">
                <a:extLst>
                  <a:ext uri="{FF2B5EF4-FFF2-40B4-BE49-F238E27FC236}">
                    <a16:creationId xmlns:a16="http://schemas.microsoft.com/office/drawing/2014/main" id="{7B000BEF-D479-4014-AA11-77824BD42D60}"/>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15" name="Freeform: Shape 14">
                <a:extLst>
                  <a:ext uri="{FF2B5EF4-FFF2-40B4-BE49-F238E27FC236}">
                    <a16:creationId xmlns:a16="http://schemas.microsoft.com/office/drawing/2014/main" id="{CC821834-7093-45D8-9233-03C60518AAE7}"/>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grpSp>
      </p:grpSp>
      <p:sp>
        <p:nvSpPr>
          <p:cNvPr id="16" name="TextBox 15">
            <a:extLst>
              <a:ext uri="{FF2B5EF4-FFF2-40B4-BE49-F238E27FC236}">
                <a16:creationId xmlns:a16="http://schemas.microsoft.com/office/drawing/2014/main" id="{520BBEE9-1DC8-4F97-B1FA-A35F61AA7B12}"/>
              </a:ext>
            </a:extLst>
          </p:cNvPr>
          <p:cNvSpPr txBox="1"/>
          <p:nvPr/>
        </p:nvSpPr>
        <p:spPr>
          <a:xfrm>
            <a:off x="1393838" y="2831071"/>
            <a:ext cx="2213007" cy="369332"/>
          </a:xfrm>
          <a:prstGeom prst="rect">
            <a:avLst/>
          </a:prstGeom>
          <a:noFill/>
        </p:spPr>
        <p:txBody>
          <a:bodyPr wrap="square" rtlCol="0">
            <a:spAutoFit/>
          </a:bodyPr>
          <a:lstStyle/>
          <a:p>
            <a:pPr algn="ctr"/>
            <a:r>
              <a:rPr lang="en-US" dirty="0">
                <a:solidFill>
                  <a:schemeClr val="bg1"/>
                </a:solidFill>
              </a:rPr>
              <a:t>Client</a:t>
            </a:r>
          </a:p>
        </p:txBody>
      </p:sp>
      <p:cxnSp>
        <p:nvCxnSpPr>
          <p:cNvPr id="17" name="Straight Connector 16">
            <a:extLst>
              <a:ext uri="{FF2B5EF4-FFF2-40B4-BE49-F238E27FC236}">
                <a16:creationId xmlns:a16="http://schemas.microsoft.com/office/drawing/2014/main" id="{A944EC70-5F25-46F4-9FEB-BB50497076BE}"/>
              </a:ext>
            </a:extLst>
          </p:cNvPr>
          <p:cNvCxnSpPr/>
          <p:nvPr/>
        </p:nvCxnSpPr>
        <p:spPr>
          <a:xfrm>
            <a:off x="2500341" y="3200403"/>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857AF2-C86F-41D3-BE0C-2710711AC75C}"/>
              </a:ext>
            </a:extLst>
          </p:cNvPr>
          <p:cNvCxnSpPr/>
          <p:nvPr/>
        </p:nvCxnSpPr>
        <p:spPr>
          <a:xfrm>
            <a:off x="8377916" y="3200403"/>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0E478FB-F001-48F0-B7E9-8C3A9C337A2E}"/>
              </a:ext>
            </a:extLst>
          </p:cNvPr>
          <p:cNvCxnSpPr>
            <a:cxnSpLocks/>
          </p:cNvCxnSpPr>
          <p:nvPr/>
        </p:nvCxnSpPr>
        <p:spPr>
          <a:xfrm>
            <a:off x="2792897" y="3429000"/>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E16B5652-5C1D-41C6-80F9-C82A2D724680}"/>
              </a:ext>
            </a:extLst>
          </p:cNvPr>
          <p:cNvSpPr txBox="1">
            <a:spLocks/>
          </p:cNvSpPr>
          <p:nvPr/>
        </p:nvSpPr>
        <p:spPr>
          <a:xfrm>
            <a:off x="2930985" y="2835556"/>
            <a:ext cx="2662082"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r>
              <a:rPr lang="en-US" sz="2000" dirty="0">
                <a:solidFill>
                  <a:schemeClr val="tx1"/>
                </a:solidFill>
              </a:rPr>
              <a:t> /users/2</a:t>
            </a:r>
            <a:br>
              <a:rPr lang="en-US" sz="2000" dirty="0">
                <a:solidFill>
                  <a:schemeClr val="tx1"/>
                </a:solidFill>
              </a:rPr>
            </a:br>
            <a:r>
              <a:rPr lang="en-US" sz="2000" dirty="0">
                <a:solidFill>
                  <a:schemeClr val="tx1"/>
                </a:solidFill>
              </a:rPr>
              <a:t>...</a:t>
            </a:r>
          </a:p>
        </p:txBody>
      </p:sp>
      <p:sp>
        <p:nvSpPr>
          <p:cNvPr id="21" name="Content Placeholder 2">
            <a:extLst>
              <a:ext uri="{FF2B5EF4-FFF2-40B4-BE49-F238E27FC236}">
                <a16:creationId xmlns:a16="http://schemas.microsoft.com/office/drawing/2014/main" id="{5B174D53-06C1-4D53-8189-7A83F96A8DE7}"/>
              </a:ext>
            </a:extLst>
          </p:cNvPr>
          <p:cNvSpPr txBox="1">
            <a:spLocks/>
          </p:cNvSpPr>
          <p:nvPr/>
        </p:nvSpPr>
        <p:spPr>
          <a:xfrm>
            <a:off x="4483952" y="3886818"/>
            <a:ext cx="3982783" cy="37702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latin typeface="Courier New" panose="02070309020205020404" pitchFamily="49" charset="0"/>
                <a:cs typeface="Courier New" panose="02070309020205020404" pitchFamily="49" charset="0"/>
              </a:rPr>
              <a:t>{"id": 2, "name": "Bob"}</a:t>
            </a:r>
          </a:p>
        </p:txBody>
      </p:sp>
      <p:cxnSp>
        <p:nvCxnSpPr>
          <p:cNvPr id="22" name="Straight Arrow Connector 21">
            <a:extLst>
              <a:ext uri="{FF2B5EF4-FFF2-40B4-BE49-F238E27FC236}">
                <a16:creationId xmlns:a16="http://schemas.microsoft.com/office/drawing/2014/main" id="{1A97CF95-804E-49C8-A4AA-5928D18129CF}"/>
              </a:ext>
            </a:extLst>
          </p:cNvPr>
          <p:cNvCxnSpPr>
            <a:cxnSpLocks/>
          </p:cNvCxnSpPr>
          <p:nvPr/>
        </p:nvCxnSpPr>
        <p:spPr>
          <a:xfrm flipH="1">
            <a:off x="2792898" y="3755950"/>
            <a:ext cx="5307494" cy="794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BB6D60-7F2B-4591-9441-37901187807E}"/>
              </a:ext>
            </a:extLst>
          </p:cNvPr>
          <p:cNvCxnSpPr/>
          <p:nvPr/>
        </p:nvCxnSpPr>
        <p:spPr>
          <a:xfrm>
            <a:off x="2395331" y="3965672"/>
            <a:ext cx="0" cy="770042"/>
          </a:xfrm>
          <a:prstGeom prst="line">
            <a:avLst/>
          </a:prstGeom>
          <a:ln w="19050"/>
        </p:spPr>
        <p:style>
          <a:lnRef idx="2">
            <a:schemeClr val="dk1"/>
          </a:lnRef>
          <a:fillRef idx="0">
            <a:schemeClr val="dk1"/>
          </a:fillRef>
          <a:effectRef idx="1">
            <a:schemeClr val="dk1"/>
          </a:effectRef>
          <a:fontRef idx="minor">
            <a:schemeClr val="tx1"/>
          </a:fontRef>
        </p:style>
      </p:cxnSp>
      <p:sp>
        <p:nvSpPr>
          <p:cNvPr id="25" name="Content Placeholder 2">
            <a:extLst>
              <a:ext uri="{FF2B5EF4-FFF2-40B4-BE49-F238E27FC236}">
                <a16:creationId xmlns:a16="http://schemas.microsoft.com/office/drawing/2014/main" id="{92AA3A9D-1367-40FA-8636-A38FEBB6EAEE}"/>
              </a:ext>
            </a:extLst>
          </p:cNvPr>
          <p:cNvSpPr txBox="1">
            <a:spLocks/>
          </p:cNvSpPr>
          <p:nvPr/>
        </p:nvSpPr>
        <p:spPr>
          <a:xfrm>
            <a:off x="228611" y="4073948"/>
            <a:ext cx="2483927" cy="1059264"/>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Changes state.</a:t>
            </a:r>
          </a:p>
          <a:p>
            <a:pPr marL="0" indent="0">
              <a:buNone/>
            </a:pPr>
            <a:r>
              <a:rPr lang="en-US" sz="2000" dirty="0">
                <a:solidFill>
                  <a:schemeClr val="tx1"/>
                </a:solidFill>
                <a:latin typeface="Courier New" panose="02070309020205020404" pitchFamily="49" charset="0"/>
                <a:cs typeface="Courier New" panose="02070309020205020404" pitchFamily="49" charset="0"/>
              </a:rPr>
              <a:t>{"id": 2, "name": "Obi"}</a:t>
            </a:r>
          </a:p>
        </p:txBody>
      </p:sp>
      <p:sp>
        <p:nvSpPr>
          <p:cNvPr id="26" name="Content Placeholder 2">
            <a:extLst>
              <a:ext uri="{FF2B5EF4-FFF2-40B4-BE49-F238E27FC236}">
                <a16:creationId xmlns:a16="http://schemas.microsoft.com/office/drawing/2014/main" id="{89A25AA2-2865-4C0E-BB46-62D5517FE528}"/>
              </a:ext>
            </a:extLst>
          </p:cNvPr>
          <p:cNvSpPr txBox="1">
            <a:spLocks/>
          </p:cNvSpPr>
          <p:nvPr/>
        </p:nvSpPr>
        <p:spPr>
          <a:xfrm>
            <a:off x="2721209" y="5057878"/>
            <a:ext cx="5156475" cy="65402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tx1"/>
                </a:solidFill>
              </a:rPr>
              <a:t>PUT</a:t>
            </a:r>
            <a:r>
              <a:rPr lang="en-US" sz="2000" dirty="0">
                <a:solidFill>
                  <a:schemeClr val="tx1"/>
                </a:solidFill>
              </a:rPr>
              <a:t> /users/2</a:t>
            </a:r>
            <a:br>
              <a:rPr lang="en-US" sz="2000" dirty="0">
                <a:solidFill>
                  <a:schemeClr val="tx1"/>
                </a:solidFill>
              </a:rPr>
            </a:br>
            <a:r>
              <a:rPr lang="en-US" sz="2000" dirty="0">
                <a:solidFill>
                  <a:schemeClr val="tx1"/>
                </a:solidFill>
                <a:latin typeface="Courier New" panose="02070309020205020404" pitchFamily="49" charset="0"/>
                <a:cs typeface="Courier New" panose="02070309020205020404" pitchFamily="49" charset="0"/>
              </a:rPr>
              <a:t>{"id": 2, "name": "Obi"}</a:t>
            </a:r>
          </a:p>
        </p:txBody>
      </p:sp>
      <p:cxnSp>
        <p:nvCxnSpPr>
          <p:cNvPr id="27" name="Straight Arrow Connector 26">
            <a:extLst>
              <a:ext uri="{FF2B5EF4-FFF2-40B4-BE49-F238E27FC236}">
                <a16:creationId xmlns:a16="http://schemas.microsoft.com/office/drawing/2014/main" id="{EBC8E498-C5CC-4077-8D4C-D0211EBF8460}"/>
              </a:ext>
            </a:extLst>
          </p:cNvPr>
          <p:cNvCxnSpPr>
            <a:cxnSpLocks/>
          </p:cNvCxnSpPr>
          <p:nvPr/>
        </p:nvCxnSpPr>
        <p:spPr>
          <a:xfrm>
            <a:off x="2789387" y="4878974"/>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4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2" grpId="0" animBg="1"/>
      <p:bldP spid="8" grpId="0"/>
      <p:bldP spid="16" grpId="0"/>
      <p:bldP spid="20" grpId="0"/>
      <p:bldP spid="21" grpId="0"/>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794435" cy="1325563"/>
          </a:xfrm>
        </p:spPr>
        <p:txBody>
          <a:bodyPr>
            <a:normAutofit/>
          </a:bodyPr>
          <a:lstStyle/>
          <a:p>
            <a:r>
              <a:rPr lang="en-US" sz="4000" dirty="0"/>
              <a:t>Using HTTP as the uniform interface</a:t>
            </a:r>
          </a:p>
        </p:txBody>
      </p:sp>
      <p:sp>
        <p:nvSpPr>
          <p:cNvPr id="3" name="Content Placeholder 2"/>
          <p:cNvSpPr>
            <a:spLocks noGrp="1"/>
          </p:cNvSpPr>
          <p:nvPr>
            <p:ph idx="1"/>
          </p:nvPr>
        </p:nvSpPr>
        <p:spPr>
          <a:xfrm>
            <a:off x="838200" y="1690688"/>
            <a:ext cx="8295861" cy="4500719"/>
          </a:xfrm>
        </p:spPr>
        <p:txBody>
          <a:bodyPr wrap="square">
            <a:spAutoFit/>
          </a:bodyPr>
          <a:lstStyle/>
          <a:p>
            <a:r>
              <a:rPr lang="en-US" dirty="0"/>
              <a:t>Use URIs to identify resources.</a:t>
            </a:r>
          </a:p>
          <a:p>
            <a:r>
              <a:rPr lang="en-US" dirty="0"/>
              <a:t>Use HTTP methods to specify operation:</a:t>
            </a:r>
          </a:p>
          <a:p>
            <a:pPr lvl="1"/>
            <a:r>
              <a:rPr lang="en-US" sz="2600" dirty="0"/>
              <a:t>Create: POST (</a:t>
            </a:r>
            <a:r>
              <a:rPr lang="en-US" sz="2000" dirty="0"/>
              <a:t>or PUT</a:t>
            </a:r>
            <a:r>
              <a:rPr lang="en-US" sz="2600" dirty="0"/>
              <a:t>)</a:t>
            </a:r>
          </a:p>
          <a:p>
            <a:pPr lvl="1"/>
            <a:r>
              <a:rPr lang="en-US" sz="2600" dirty="0"/>
              <a:t>Retrieve: GET</a:t>
            </a:r>
          </a:p>
          <a:p>
            <a:pPr lvl="1"/>
            <a:r>
              <a:rPr lang="en-US" sz="2600" dirty="0"/>
              <a:t>Update: PUT (</a:t>
            </a:r>
            <a:r>
              <a:rPr lang="en-US" sz="2000" dirty="0"/>
              <a:t>or PATCH</a:t>
            </a:r>
            <a:r>
              <a:rPr lang="en-US" sz="2600" dirty="0"/>
              <a:t>)</a:t>
            </a:r>
          </a:p>
          <a:p>
            <a:pPr lvl="1"/>
            <a:r>
              <a:rPr lang="en-US" sz="2600" dirty="0"/>
              <a:t>Delete: DELETE</a:t>
            </a:r>
          </a:p>
          <a:p>
            <a:r>
              <a:rPr lang="en-US" dirty="0"/>
              <a:t>Use HTTP headers</a:t>
            </a:r>
            <a:br>
              <a:rPr lang="en-US" dirty="0"/>
            </a:br>
            <a:r>
              <a:rPr lang="en-US" dirty="0">
                <a:latin typeface="Courier New" panose="02070309020205020404" pitchFamily="49" charset="0"/>
                <a:cs typeface="Courier New" panose="02070309020205020404" pitchFamily="49" charset="0"/>
              </a:rPr>
              <a:t>Content-Type</a:t>
            </a:r>
            <a:r>
              <a:rPr lang="en-US" dirty="0"/>
              <a:t> and </a:t>
            </a:r>
            <a:r>
              <a:rPr lang="en-US" dirty="0">
                <a:latin typeface="Courier New" panose="02070309020205020404" pitchFamily="49" charset="0"/>
                <a:cs typeface="Courier New" panose="02070309020205020404" pitchFamily="49" charset="0"/>
              </a:rPr>
              <a:t>Accept</a:t>
            </a:r>
            <a:br>
              <a:rPr lang="en-US" dirty="0"/>
            </a:br>
            <a:r>
              <a:rPr lang="en-US" dirty="0"/>
              <a:t>to specify data format for the resources.</a:t>
            </a:r>
          </a:p>
          <a:p>
            <a:r>
              <a:rPr lang="en-US" dirty="0"/>
              <a:t>Use HTTP status code to indicate success/failure.</a:t>
            </a:r>
          </a:p>
        </p:txBody>
      </p:sp>
      <p:sp>
        <p:nvSpPr>
          <p:cNvPr id="4" name="Content Placeholder 2"/>
          <p:cNvSpPr txBox="1">
            <a:spLocks/>
          </p:cNvSpPr>
          <p:nvPr/>
        </p:nvSpPr>
        <p:spPr>
          <a:xfrm>
            <a:off x="4981154" y="2906417"/>
            <a:ext cx="3785153" cy="17235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a:t>Bad</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/login</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/create-book</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GET /get-top-10-books</a:t>
            </a:r>
          </a:p>
        </p:txBody>
      </p:sp>
      <p:sp>
        <p:nvSpPr>
          <p:cNvPr id="5" name="Content Placeholder 2"/>
          <p:cNvSpPr txBox="1">
            <a:spLocks/>
          </p:cNvSpPr>
          <p:nvPr/>
        </p:nvSpPr>
        <p:spPr>
          <a:xfrm>
            <a:off x="8666918" y="2905462"/>
            <a:ext cx="3606243" cy="17235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a:t>Good</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/login-sessions</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/books</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GET /top-10-books</a:t>
            </a:r>
          </a:p>
        </p:txBody>
      </p:sp>
    </p:spTree>
    <p:extLst>
      <p:ext uri="{BB962C8B-B14F-4D97-AF65-F5344CB8AC3E}">
        <p14:creationId xmlns:p14="http://schemas.microsoft.com/office/powerpoint/2010/main" val="232448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99913" cy="1325563"/>
          </a:xfrm>
        </p:spPr>
        <p:txBody>
          <a:bodyPr>
            <a:normAutofit/>
          </a:bodyPr>
          <a:lstStyle/>
          <a:p>
            <a:r>
              <a:rPr lang="en-US" sz="4000" dirty="0"/>
              <a:t>Using HTTP as the uniform interface</a:t>
            </a:r>
          </a:p>
        </p:txBody>
      </p:sp>
      <p:sp>
        <p:nvSpPr>
          <p:cNvPr id="3" name="Content Placeholder 2"/>
          <p:cNvSpPr>
            <a:spLocks noGrp="1"/>
          </p:cNvSpPr>
          <p:nvPr>
            <p:ph idx="1"/>
          </p:nvPr>
        </p:nvSpPr>
        <p:spPr>
          <a:xfrm>
            <a:off x="838200" y="1690688"/>
            <a:ext cx="10515600" cy="3742563"/>
          </a:xfrm>
        </p:spPr>
        <p:txBody>
          <a:bodyPr wrap="square">
            <a:spAutoFit/>
          </a:bodyPr>
          <a:lstStyle/>
          <a:p>
            <a:pPr marL="0" indent="0">
              <a:buNone/>
            </a:pPr>
            <a:r>
              <a:rPr lang="en-US" dirty="0"/>
              <a:t>REST is an architectural style, not a specification.</a:t>
            </a:r>
          </a:p>
          <a:p>
            <a:r>
              <a:rPr lang="en-US" dirty="0"/>
              <a:t>In practice, it can be used in many different ways.</a:t>
            </a:r>
          </a:p>
          <a:p>
            <a:pPr lvl="1"/>
            <a:r>
              <a:rPr lang="en-US" dirty="0"/>
              <a:t>But some are better than others.</a:t>
            </a:r>
          </a:p>
          <a:p>
            <a:pPr marL="0" indent="0">
              <a:buNone/>
            </a:pPr>
            <a:endParaRPr lang="en-US" dirty="0"/>
          </a:p>
          <a:p>
            <a:pPr marL="0" indent="0">
              <a:buNone/>
            </a:pPr>
            <a:r>
              <a:rPr lang="en-US" dirty="0"/>
              <a:t>Good recommendations:</a:t>
            </a:r>
          </a:p>
          <a:p>
            <a:r>
              <a:rPr lang="en-US" sz="2400" dirty="0"/>
              <a:t>Web API Design - Crafting Interfaces that Developers Love</a:t>
            </a:r>
          </a:p>
          <a:p>
            <a:pPr lvl="1"/>
            <a:r>
              <a:rPr lang="en-US" sz="2000" u="sng" dirty="0">
                <a:hlinkClick r:id="rId2"/>
              </a:rPr>
              <a:t>https://pages.apigee.com/rs/apigee/images/api-design-ebook-2012-03.pdf</a:t>
            </a:r>
            <a:endParaRPr lang="en-US" sz="2000" u="sng" dirty="0"/>
          </a:p>
          <a:p>
            <a:endParaRPr lang="en-US" dirty="0"/>
          </a:p>
        </p:txBody>
      </p:sp>
    </p:spTree>
    <p:extLst>
      <p:ext uri="{BB962C8B-B14F-4D97-AF65-F5344CB8AC3E}">
        <p14:creationId xmlns:p14="http://schemas.microsoft.com/office/powerpoint/2010/main" val="212643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515600" cy="4168321"/>
          </a:xfrm>
        </p:spPr>
        <p:txBody>
          <a:bodyPr>
            <a:spAutoFit/>
          </a:bodyPr>
          <a:lstStyle/>
          <a:p>
            <a:pPr marL="0" indent="0">
              <a:buNone/>
            </a:pPr>
            <a:r>
              <a:rPr lang="en-US" dirty="0">
                <a:latin typeface="Georgia" panose="02040502050405020303" pitchFamily="18" charset="0"/>
              </a:rPr>
              <a:t>A server with information about users.</a:t>
            </a:r>
          </a:p>
          <a:p>
            <a:r>
              <a:rPr lang="en-US" dirty="0"/>
              <a:t>The GET method is used to retrieve resources.</a:t>
            </a:r>
          </a:p>
          <a:p>
            <a:pPr lvl="1"/>
            <a:r>
              <a:rPr lang="en-US" dirty="0">
                <a:latin typeface="Courier New" panose="02070309020205020404" pitchFamily="49" charset="0"/>
                <a:cs typeface="Courier New" panose="02070309020205020404" pitchFamily="49" charset="0"/>
              </a:rPr>
              <a:t>GET /users</a:t>
            </a:r>
          </a:p>
          <a:p>
            <a:pPr lvl="1"/>
            <a:r>
              <a:rPr lang="en-US" dirty="0">
                <a:latin typeface="Courier New" panose="02070309020205020404" pitchFamily="49" charset="0"/>
                <a:cs typeface="Courier New" panose="02070309020205020404" pitchFamily="49" charset="0"/>
              </a:rPr>
              <a:t>GET /users/2</a:t>
            </a:r>
          </a:p>
          <a:p>
            <a:pPr lvl="1"/>
            <a:r>
              <a:rPr lang="en-US" dirty="0">
                <a:latin typeface="Courier New" panose="02070309020205020404" pitchFamily="49" charset="0"/>
                <a:cs typeface="Courier New" panose="02070309020205020404" pitchFamily="49" charset="0"/>
              </a:rPr>
              <a:t>GET /users/pages/1</a:t>
            </a:r>
          </a:p>
          <a:p>
            <a:pPr lvl="1"/>
            <a:r>
              <a:rPr lang="en-US" dirty="0">
                <a:latin typeface="Courier New" panose="02070309020205020404" pitchFamily="49" charset="0"/>
                <a:cs typeface="Courier New" panose="02070309020205020404" pitchFamily="49" charset="0"/>
              </a:rPr>
              <a:t>GET /users/gender/female</a:t>
            </a:r>
          </a:p>
          <a:p>
            <a:pPr lvl="1"/>
            <a:r>
              <a:rPr lang="en-US" dirty="0">
                <a:latin typeface="Courier New" panose="02070309020205020404" pitchFamily="49" charset="0"/>
                <a:cs typeface="Courier New" panose="02070309020205020404" pitchFamily="49" charset="0"/>
              </a:rPr>
              <a:t>GET /users/age/18</a:t>
            </a:r>
          </a:p>
          <a:p>
            <a:pPr lvl="1"/>
            <a:r>
              <a:rPr lang="en-US" dirty="0">
                <a:latin typeface="Courier New" panose="02070309020205020404" pitchFamily="49" charset="0"/>
                <a:cs typeface="Courier New" panose="02070309020205020404" pitchFamily="49" charset="0"/>
              </a:rPr>
              <a:t>GET /users/???</a:t>
            </a:r>
          </a:p>
          <a:p>
            <a:pPr lvl="1"/>
            <a:r>
              <a:rPr lang="en-US" dirty="0">
                <a:latin typeface="Courier New" panose="02070309020205020404" pitchFamily="49" charset="0"/>
                <a:cs typeface="Courier New" panose="02070309020205020404" pitchFamily="49" charset="0"/>
              </a:rPr>
              <a:t>GET /users/2/name</a:t>
            </a:r>
          </a:p>
          <a:p>
            <a:pPr lvl="1"/>
            <a:r>
              <a:rPr lang="en-US" dirty="0">
                <a:latin typeface="Courier New" panose="02070309020205020404" pitchFamily="49" charset="0"/>
                <a:cs typeface="Courier New" panose="02070309020205020404" pitchFamily="49" charset="0"/>
              </a:rPr>
              <a:t>GET /users/2/pets</a:t>
            </a:r>
          </a:p>
        </p:txBody>
      </p:sp>
      <p:sp>
        <p:nvSpPr>
          <p:cNvPr id="4" name="Content Placeholder 2"/>
          <p:cNvSpPr txBox="1">
            <a:spLocks/>
          </p:cNvSpPr>
          <p:nvPr/>
        </p:nvSpPr>
        <p:spPr>
          <a:xfrm>
            <a:off x="5609573" y="3447370"/>
            <a:ext cx="6507271" cy="161428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users?page</a:t>
            </a:r>
            <a:r>
              <a:rPr lang="en-US" dirty="0">
                <a:latin typeface="Courier New" panose="02070309020205020404" pitchFamily="49" charset="0"/>
                <a:cs typeface="Courier New" panose="02070309020205020404" pitchFamily="49" charset="0"/>
              </a:rPr>
              <a:t>=1</a:t>
            </a:r>
          </a:p>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users?gender</a:t>
            </a:r>
            <a:r>
              <a:rPr lang="en-US" dirty="0">
                <a:latin typeface="Courier New" panose="02070309020205020404" pitchFamily="49" charset="0"/>
                <a:cs typeface="Courier New" panose="02070309020205020404" pitchFamily="49" charset="0"/>
              </a:rPr>
              <a:t>=female</a:t>
            </a:r>
          </a:p>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users?age</a:t>
            </a:r>
            <a:r>
              <a:rPr lang="en-US" dirty="0">
                <a:latin typeface="Courier New" panose="02070309020205020404" pitchFamily="49" charset="0"/>
                <a:cs typeface="Courier New" panose="02070309020205020404" pitchFamily="49" charset="0"/>
              </a:rPr>
              <a:t>=18</a:t>
            </a:r>
          </a:p>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users?gender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female&amp;age</a:t>
            </a:r>
            <a:r>
              <a:rPr lang="en-US" dirty="0">
                <a:latin typeface="Courier New" panose="02070309020205020404" pitchFamily="49" charset="0"/>
                <a:cs typeface="Courier New" panose="02070309020205020404" pitchFamily="49" charset="0"/>
              </a:rPr>
              <a:t>=18</a:t>
            </a:r>
          </a:p>
        </p:txBody>
      </p:sp>
      <p:sp>
        <p:nvSpPr>
          <p:cNvPr id="8" name="Flowchart: Magnetic Disk 7">
            <a:extLst>
              <a:ext uri="{FF2B5EF4-FFF2-40B4-BE49-F238E27FC236}">
                <a16:creationId xmlns:a16="http://schemas.microsoft.com/office/drawing/2014/main" id="{3B562A93-8B79-49B8-ACB4-2A4AE926A7CC}"/>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585FB76A-DCD9-4A15-931E-5132DED934EB}"/>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4C807AD1-3A8D-44E7-AD6F-92D7C79DC283}"/>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74843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515600" cy="1392689"/>
          </a:xfrm>
        </p:spPr>
        <p:txBody>
          <a:bodyPr>
            <a:spAutoFit/>
          </a:bodyPr>
          <a:lstStyle/>
          <a:p>
            <a:pPr marL="0" indent="0">
              <a:buNone/>
            </a:pPr>
            <a:r>
              <a:rPr lang="en-US" dirty="0">
                <a:latin typeface="Georgia" panose="02040502050405020303" pitchFamily="18" charset="0"/>
              </a:rPr>
              <a:t>A server with information about users.</a:t>
            </a:r>
          </a:p>
          <a:p>
            <a:r>
              <a:rPr lang="en-US" dirty="0"/>
              <a:t>The GET method is used to retrieve resources.</a:t>
            </a:r>
          </a:p>
          <a:p>
            <a:pPr lvl="1"/>
            <a:r>
              <a:rPr lang="en-US" dirty="0"/>
              <a:t>Which data format? Specified by the </a:t>
            </a:r>
            <a:r>
              <a:rPr lang="en-US" dirty="0">
                <a:latin typeface="Courier New" panose="02070309020205020404" pitchFamily="49" charset="0"/>
                <a:cs typeface="Courier New" panose="02070309020205020404" pitchFamily="49" charset="0"/>
              </a:rPr>
              <a:t>Accept</a:t>
            </a:r>
            <a:r>
              <a:rPr lang="en-US" dirty="0"/>
              <a:t> header!</a:t>
            </a:r>
          </a:p>
        </p:txBody>
      </p:sp>
      <p:sp>
        <p:nvSpPr>
          <p:cNvPr id="5" name="Content Placeholder 3"/>
          <p:cNvSpPr txBox="1">
            <a:spLocks/>
          </p:cNvSpPr>
          <p:nvPr/>
        </p:nvSpPr>
        <p:spPr>
          <a:xfrm>
            <a:off x="1373583" y="3218828"/>
            <a:ext cx="4375864" cy="1103635"/>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GET /users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p:txBody>
      </p:sp>
      <p:sp>
        <p:nvSpPr>
          <p:cNvPr id="6" name="Content Placeholder 3"/>
          <p:cNvSpPr txBox="1">
            <a:spLocks/>
          </p:cNvSpPr>
          <p:nvPr/>
        </p:nvSpPr>
        <p:spPr>
          <a:xfrm>
            <a:off x="6150279" y="3218828"/>
            <a:ext cx="5203521" cy="298440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HTTP/1.1 200 OK</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66</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a:t>
            </a:r>
          </a:p>
          <a:p>
            <a:pPr marL="0" indent="0">
              <a:buNone/>
            </a:pPr>
            <a:r>
              <a:rPr lang="en-US" sz="1800" dirty="0">
                <a:solidFill>
                  <a:schemeClr val="tx1"/>
                </a:solidFill>
                <a:latin typeface="Courier New" panose="02070309020205020404" pitchFamily="49" charset="0"/>
                <a:cs typeface="Courier New" panose="02070309020205020404" pitchFamily="49" charset="0"/>
              </a:rPr>
              <a:t>  {"id": 1, "name": "Alice"},</a:t>
            </a:r>
          </a:p>
          <a:p>
            <a:pPr marL="0" indent="0">
              <a:buNone/>
            </a:pPr>
            <a:r>
              <a:rPr lang="en-US" sz="1800" dirty="0">
                <a:solidFill>
                  <a:schemeClr val="tx1"/>
                </a:solidFill>
                <a:latin typeface="Courier New" panose="02070309020205020404" pitchFamily="49" charset="0"/>
                <a:cs typeface="Courier New" panose="02070309020205020404" pitchFamily="49" charset="0"/>
              </a:rPr>
              <a:t>  {"id": 2, "name": "Bob"}</a:t>
            </a:r>
          </a:p>
          <a:p>
            <a:pPr marL="0" indent="0">
              <a:buNone/>
            </a:pPr>
            <a:r>
              <a:rPr lang="en-US" sz="1800" dirty="0">
                <a:solidFill>
                  <a:schemeClr val="tx1"/>
                </a:solidFill>
                <a:latin typeface="Courier New" panose="02070309020205020404" pitchFamily="49" charset="0"/>
                <a:cs typeface="Courier New" panose="02070309020205020404" pitchFamily="49" charset="0"/>
              </a:rPr>
              <a:t>]</a:t>
            </a:r>
          </a:p>
        </p:txBody>
      </p:sp>
      <p:sp>
        <p:nvSpPr>
          <p:cNvPr id="7" name="Cloud Callout 6"/>
          <p:cNvSpPr/>
          <p:nvPr/>
        </p:nvSpPr>
        <p:spPr>
          <a:xfrm>
            <a:off x="2162433" y="4843846"/>
            <a:ext cx="3435178" cy="1569309"/>
          </a:xfrm>
          <a:prstGeom prst="cloudCallout">
            <a:avLst>
              <a:gd name="adj1" fmla="val -941"/>
              <a:gd name="adj2" fmla="val -8357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application/xml</a:t>
            </a:r>
            <a:r>
              <a:rPr lang="en-US" dirty="0">
                <a:cs typeface="Courier New" panose="02070309020205020404" pitchFamily="49" charset="0"/>
              </a:rPr>
              <a:t> was popular before JSON.</a:t>
            </a:r>
          </a:p>
        </p:txBody>
      </p:sp>
      <p:sp>
        <p:nvSpPr>
          <p:cNvPr id="8" name="Flowchart: Magnetic Disk 7">
            <a:extLst>
              <a:ext uri="{FF2B5EF4-FFF2-40B4-BE49-F238E27FC236}">
                <a16:creationId xmlns:a16="http://schemas.microsoft.com/office/drawing/2014/main" id="{745C155F-FE51-4FCD-9AE3-59E79919CF33}"/>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023537E5-0DD1-4990-8246-BE71C5962C08}"/>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6FB5E280-5A9E-4B9B-99D3-21EFDC8215C1}"/>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49286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uiExpand="1" build="p"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1392689"/>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POST method is used to create resources.</a:t>
            </a:r>
          </a:p>
          <a:p>
            <a:pPr lvl="1"/>
            <a:r>
              <a:rPr lang="en-US" dirty="0"/>
              <a:t>Which data format? Specified by the </a:t>
            </a:r>
            <a:r>
              <a:rPr lang="en-US" dirty="0">
                <a:latin typeface="Courier New" panose="02070309020205020404" pitchFamily="49" charset="0"/>
                <a:cs typeface="Courier New" panose="02070309020205020404" pitchFamily="49" charset="0"/>
              </a:rPr>
              <a:t>Accept</a:t>
            </a:r>
            <a:r>
              <a:rPr lang="en-US" dirty="0"/>
              <a:t> and </a:t>
            </a:r>
            <a:r>
              <a:rPr lang="en-US" dirty="0">
                <a:latin typeface="Courier New" panose="02070309020205020404" pitchFamily="49" charset="0"/>
                <a:cs typeface="Courier New" panose="02070309020205020404" pitchFamily="49" charset="0"/>
              </a:rPr>
              <a:t>Content-Type</a:t>
            </a:r>
            <a:r>
              <a:rPr lang="en-US" dirty="0"/>
              <a:t> header!</a:t>
            </a:r>
          </a:p>
        </p:txBody>
      </p:sp>
      <p:sp>
        <p:nvSpPr>
          <p:cNvPr id="5" name="Content Placeholder 3"/>
          <p:cNvSpPr txBox="1">
            <a:spLocks/>
          </p:cNvSpPr>
          <p:nvPr/>
        </p:nvSpPr>
        <p:spPr>
          <a:xfrm>
            <a:off x="1373583" y="3119438"/>
            <a:ext cx="4375864" cy="3368871"/>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POST /users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49</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&lt;name&gt;Claire&lt;/name&gt;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3119438"/>
            <a:ext cx="5203521" cy="2229328"/>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HTTP/1.1 201 Created</a:t>
            </a:r>
          </a:p>
          <a:p>
            <a:pPr marL="0" indent="0">
              <a:buNone/>
            </a:pPr>
            <a:r>
              <a:rPr lang="en-US" sz="1800" dirty="0">
                <a:solidFill>
                  <a:schemeClr val="tx1"/>
                </a:solidFill>
                <a:latin typeface="Courier New" panose="02070309020205020404" pitchFamily="49" charset="0"/>
                <a:cs typeface="Courier New" panose="02070309020205020404" pitchFamily="49" charset="0"/>
              </a:rPr>
              <a:t>Location: /users/3</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28</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{"id": 3, "name": "Claire"}</a:t>
            </a:r>
          </a:p>
        </p:txBody>
      </p:sp>
      <p:sp>
        <p:nvSpPr>
          <p:cNvPr id="7" name="Flowchart: Magnetic Disk 6">
            <a:extLst>
              <a:ext uri="{FF2B5EF4-FFF2-40B4-BE49-F238E27FC236}">
                <a16:creationId xmlns:a16="http://schemas.microsoft.com/office/drawing/2014/main" id="{BD73A223-8B3A-4B94-9483-E8921A49FA58}"/>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D6432BA1-DABD-493E-ADA6-B551CC19FA6A}"/>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9" name="TextBox 8">
            <a:extLst>
              <a:ext uri="{FF2B5EF4-FFF2-40B4-BE49-F238E27FC236}">
                <a16:creationId xmlns:a16="http://schemas.microsoft.com/office/drawing/2014/main" id="{4EBE9D10-9573-4B31-9B69-3C22BC8DDC76}"/>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423172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bg/>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PUT method is used to update an entire resource.</a:t>
            </a:r>
          </a:p>
        </p:txBody>
      </p:sp>
      <p:sp>
        <p:nvSpPr>
          <p:cNvPr id="5" name="Content Placeholder 3"/>
          <p:cNvSpPr txBox="1">
            <a:spLocks/>
          </p:cNvSpPr>
          <p:nvPr/>
        </p:nvSpPr>
        <p:spPr>
          <a:xfrm>
            <a:off x="1373583" y="2761631"/>
            <a:ext cx="4375864" cy="3361946"/>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PUT /users/3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52</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&lt;id&gt;3&lt;/id&gt;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&lt;name&gt;Cecilia&lt;/name&gt;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276163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7" name="Cloud 6"/>
          <p:cNvSpPr/>
          <p:nvPr/>
        </p:nvSpPr>
        <p:spPr>
          <a:xfrm>
            <a:off x="6407027" y="3449911"/>
            <a:ext cx="4946773" cy="2098276"/>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PUT can also be used to create a resource if you know which URI it should have in advance.</a:t>
            </a:r>
          </a:p>
        </p:txBody>
      </p:sp>
      <p:sp>
        <p:nvSpPr>
          <p:cNvPr id="8" name="Flowchart: Magnetic Disk 7">
            <a:extLst>
              <a:ext uri="{FF2B5EF4-FFF2-40B4-BE49-F238E27FC236}">
                <a16:creationId xmlns:a16="http://schemas.microsoft.com/office/drawing/2014/main" id="{33F19FDC-3667-4FD7-90A6-7F21F3A11524}"/>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C39DADE9-7726-4483-A351-A86C2F76B2A8}"/>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21C61F38-D149-49BB-B9F5-B6A47B6963BF}"/>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64548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DELETE method is used to delete a resource.</a:t>
            </a:r>
          </a:p>
        </p:txBody>
      </p:sp>
      <p:sp>
        <p:nvSpPr>
          <p:cNvPr id="5" name="Content Placeholder 3"/>
          <p:cNvSpPr txBox="1">
            <a:spLocks/>
          </p:cNvSpPr>
          <p:nvPr/>
        </p:nvSpPr>
        <p:spPr>
          <a:xfrm>
            <a:off x="1373583" y="2860481"/>
            <a:ext cx="4375864" cy="719171"/>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DELETE /users/2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p:txBody>
      </p:sp>
      <p:sp>
        <p:nvSpPr>
          <p:cNvPr id="6" name="Content Placeholder 3"/>
          <p:cNvSpPr txBox="1">
            <a:spLocks/>
          </p:cNvSpPr>
          <p:nvPr/>
        </p:nvSpPr>
        <p:spPr>
          <a:xfrm>
            <a:off x="6150279" y="286048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7" name="Flowchart: Magnetic Disk 6">
            <a:extLst>
              <a:ext uri="{FF2B5EF4-FFF2-40B4-BE49-F238E27FC236}">
                <a16:creationId xmlns:a16="http://schemas.microsoft.com/office/drawing/2014/main" id="{1E158D7D-7998-4555-8886-AAA50EA65750}"/>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D77B31CA-38EE-45A2-A0DF-3449D758A947}"/>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9" name="TextBox 8">
            <a:extLst>
              <a:ext uri="{FF2B5EF4-FFF2-40B4-BE49-F238E27FC236}">
                <a16:creationId xmlns:a16="http://schemas.microsoft.com/office/drawing/2014/main" id="{698D7539-0A85-4E0B-892F-EE8A2DC466A9}"/>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3210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PATCH method is used to update parts of a resource.</a:t>
            </a:r>
          </a:p>
        </p:txBody>
      </p:sp>
      <p:sp>
        <p:nvSpPr>
          <p:cNvPr id="5" name="Content Placeholder 3"/>
          <p:cNvSpPr txBox="1">
            <a:spLocks/>
          </p:cNvSpPr>
          <p:nvPr/>
        </p:nvSpPr>
        <p:spPr>
          <a:xfrm>
            <a:off x="1373583" y="2848121"/>
            <a:ext cx="4375864" cy="298440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PATCH /users/1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37</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&lt;name&gt;Amanda&lt;/human&gt;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284812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8" name="Cloud 7"/>
          <p:cNvSpPr/>
          <p:nvPr/>
        </p:nvSpPr>
        <p:spPr>
          <a:xfrm>
            <a:off x="6649278" y="3641714"/>
            <a:ext cx="3693669" cy="2098276"/>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The PATCH method is only a proposed standard.</a:t>
            </a:r>
          </a:p>
        </p:txBody>
      </p:sp>
      <p:sp>
        <p:nvSpPr>
          <p:cNvPr id="7" name="Flowchart: Magnetic Disk 6">
            <a:extLst>
              <a:ext uri="{FF2B5EF4-FFF2-40B4-BE49-F238E27FC236}">
                <a16:creationId xmlns:a16="http://schemas.microsoft.com/office/drawing/2014/main" id="{E17348AB-7B23-47E4-A316-6F7C5CC52D03}"/>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EC7A8705-BE99-4B25-BCF3-900F720AA030}"/>
              </a:ext>
            </a:extLst>
          </p:cNvPr>
          <p:cNvGraphicFramePr>
            <a:graphicFrameLocks noGrp="1"/>
          </p:cNvGraphicFramePr>
          <p:nvPr>
            <p:extLst>
              <p:ext uri="{D42A27DB-BD31-4B8C-83A1-F6EECF244321}">
                <p14:modId xmlns:p14="http://schemas.microsoft.com/office/powerpoint/2010/main" val="2431156686"/>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64B27805-AEF2-463B-BB2D-DDBB62CBD401}"/>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10024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1392689"/>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What if something goes wrong?</a:t>
            </a:r>
          </a:p>
          <a:p>
            <a:pPr lvl="1"/>
            <a:r>
              <a:rPr lang="en-US" dirty="0"/>
              <a:t>Use the HTTP status codes to indicate success/failure.</a:t>
            </a:r>
          </a:p>
        </p:txBody>
      </p:sp>
      <p:sp>
        <p:nvSpPr>
          <p:cNvPr id="5" name="Content Placeholder 3"/>
          <p:cNvSpPr txBox="1">
            <a:spLocks/>
          </p:cNvSpPr>
          <p:nvPr/>
        </p:nvSpPr>
        <p:spPr>
          <a:xfrm>
            <a:off x="1373583" y="3196709"/>
            <a:ext cx="4375864" cy="1096710"/>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GET /users/999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p:txBody>
      </p:sp>
      <p:sp>
        <p:nvSpPr>
          <p:cNvPr id="6" name="Content Placeholder 3"/>
          <p:cNvSpPr txBox="1">
            <a:spLocks/>
          </p:cNvSpPr>
          <p:nvPr/>
        </p:nvSpPr>
        <p:spPr>
          <a:xfrm>
            <a:off x="6150279" y="3196709"/>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HTTP/1.1 404 Not Found</a:t>
            </a:r>
          </a:p>
        </p:txBody>
      </p:sp>
      <p:sp>
        <p:nvSpPr>
          <p:cNvPr id="7" name="Content Placeholder 2"/>
          <p:cNvSpPr txBox="1">
            <a:spLocks/>
          </p:cNvSpPr>
          <p:nvPr/>
        </p:nvSpPr>
        <p:spPr>
          <a:xfrm>
            <a:off x="838200" y="4495732"/>
            <a:ext cx="10888362" cy="116236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Read more about the different status codes at:</a:t>
            </a:r>
          </a:p>
          <a:p>
            <a:pPr lvl="2"/>
            <a:r>
              <a:rPr lang="en-US" dirty="0">
                <a:hlinkClick r:id="rId2">
                  <a:extLst>
                    <a:ext uri="{A12FA001-AC4F-418D-AE19-62706E023703}">
                      <ahyp:hlinkClr xmlns:ahyp="http://schemas.microsoft.com/office/drawing/2018/hyperlinkcolor" val="tx"/>
                    </a:ext>
                  </a:extLst>
                </a:hlinkClick>
              </a:rPr>
              <a:t>http://www.restapitutorial.com/httpstatuscodes.html</a:t>
            </a:r>
            <a:r>
              <a:rPr lang="en-US" dirty="0"/>
              <a:t> </a:t>
            </a:r>
          </a:p>
          <a:p>
            <a:pPr lvl="1"/>
            <a:r>
              <a:rPr lang="en-US" dirty="0"/>
              <a:t>Optionally include error messages in the response body.</a:t>
            </a:r>
          </a:p>
        </p:txBody>
      </p:sp>
      <p:sp>
        <p:nvSpPr>
          <p:cNvPr id="8" name="Flowchart: Magnetic Disk 7">
            <a:extLst>
              <a:ext uri="{FF2B5EF4-FFF2-40B4-BE49-F238E27FC236}">
                <a16:creationId xmlns:a16="http://schemas.microsoft.com/office/drawing/2014/main" id="{6ABDD2A3-9C9E-4C92-A5AD-C188F3AB8E2C}"/>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86CC3DAB-935E-41F4-BC4C-69C96FEE0146}"/>
              </a:ext>
            </a:extLst>
          </p:cNvPr>
          <p:cNvGraphicFramePr>
            <a:graphicFrameLocks noGrp="1"/>
          </p:cNvGraphicFramePr>
          <p:nvPr>
            <p:extLst>
              <p:ext uri="{D42A27DB-BD31-4B8C-83A1-F6EECF244321}">
                <p14:modId xmlns:p14="http://schemas.microsoft.com/office/powerpoint/2010/main" val="1270752114"/>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B0774E07-6979-4B58-A6B8-47E5B3EDBAE6}"/>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83222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REST </a:t>
            </a:r>
            <a:r>
              <a:rPr lang="en-US" sz="4800"/>
              <a:t>API basics</a:t>
            </a:r>
            <a:endParaRPr lang="en-US" sz="4800" dirty="0"/>
          </a:p>
        </p:txBody>
      </p:sp>
      <p:sp>
        <p:nvSpPr>
          <p:cNvPr id="3" name="Subtitle 2"/>
          <p:cNvSpPr>
            <a:spLocks noGrp="1"/>
          </p:cNvSpPr>
          <p:nvPr>
            <p:ph type="subTitle" idx="1"/>
          </p:nvPr>
        </p:nvSpPr>
        <p:spPr/>
        <p:txBody>
          <a:bodyPr>
            <a:normAutofit/>
          </a:bodyPr>
          <a:lstStyle/>
          <a:p>
            <a:r>
              <a:rPr lang="en-US" b="1" dirty="0"/>
              <a:t>Peter Larsson-Green</a:t>
            </a:r>
          </a:p>
          <a:p>
            <a:r>
              <a:rPr lang="en-US" dirty="0"/>
              <a:t>Jönköping University</a:t>
            </a:r>
          </a:p>
          <a:p>
            <a:r>
              <a:rPr lang="en-US" dirty="0"/>
              <a:t>Autumn 2018</a:t>
            </a:r>
          </a:p>
        </p:txBody>
      </p:sp>
    </p:spTree>
    <p:extLst>
      <p:ext uri="{BB962C8B-B14F-4D97-AF65-F5344CB8AC3E}">
        <p14:creationId xmlns:p14="http://schemas.microsoft.com/office/powerpoint/2010/main" val="1138247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REST api</a:t>
            </a:r>
          </a:p>
        </p:txBody>
      </p:sp>
      <p:sp>
        <p:nvSpPr>
          <p:cNvPr id="3" name="Content Placeholder 2"/>
          <p:cNvSpPr>
            <a:spLocks noGrp="1"/>
          </p:cNvSpPr>
          <p:nvPr>
            <p:ph idx="1"/>
          </p:nvPr>
        </p:nvSpPr>
        <p:spPr>
          <a:xfrm>
            <a:off x="838200" y="1690688"/>
            <a:ext cx="10515600" cy="4010842"/>
          </a:xfrm>
        </p:spPr>
        <p:txBody>
          <a:bodyPr>
            <a:spAutoFit/>
          </a:bodyPr>
          <a:lstStyle/>
          <a:p>
            <a:pPr marL="0" indent="0">
              <a:buNone/>
            </a:pPr>
            <a:r>
              <a:rPr lang="en-US" dirty="0">
                <a:latin typeface="Georgia" panose="02040502050405020303" pitchFamily="18" charset="0"/>
              </a:rPr>
              <a:t>How should you think?</a:t>
            </a:r>
          </a:p>
          <a:p>
            <a:r>
              <a:rPr lang="en-US" dirty="0">
                <a:latin typeface="Georgia" panose="02040502050405020303" pitchFamily="18" charset="0"/>
              </a:rPr>
              <a:t>Make it as easy as possible to use by other programmers.</a:t>
            </a:r>
          </a:p>
          <a:p>
            <a:pPr marL="0" indent="0">
              <a:buNone/>
            </a:pPr>
            <a:endParaRPr lang="en-US" dirty="0"/>
          </a:p>
          <a:p>
            <a:pPr marL="0" indent="0">
              <a:buNone/>
            </a:pPr>
            <a:r>
              <a:rPr lang="en-US" dirty="0">
                <a:latin typeface="Georgia" panose="02040502050405020303" pitchFamily="18" charset="0"/>
              </a:rPr>
              <a:t>Facebook:</a:t>
            </a:r>
          </a:p>
          <a:p>
            <a:pPr lvl="1"/>
            <a:r>
              <a:rPr lang="en-US" dirty="0"/>
              <a:t>Always return 200 OK.</a:t>
            </a:r>
          </a:p>
          <a:p>
            <a:pPr lvl="1"/>
            <a:r>
              <a:rPr lang="en-US" dirty="0">
                <a:latin typeface="Courier New" panose="02070309020205020404" pitchFamily="49" charset="0"/>
                <a:cs typeface="Courier New" panose="02070309020205020404" pitchFamily="49" charset="0"/>
              </a:rPr>
              <a:t>GET /v2.7/{user-id}</a:t>
            </a:r>
          </a:p>
          <a:p>
            <a:pPr lvl="1"/>
            <a:r>
              <a:rPr lang="en-US" dirty="0">
                <a:latin typeface="Courier New" panose="02070309020205020404" pitchFamily="49" charset="0"/>
                <a:cs typeface="Courier New" panose="02070309020205020404" pitchFamily="49" charset="0"/>
              </a:rPr>
              <a:t>GET /v2.7/{post-id}</a:t>
            </a:r>
          </a:p>
          <a:p>
            <a:pPr lvl="1"/>
            <a:r>
              <a:rPr lang="en-US" dirty="0">
                <a:latin typeface="Courier New" panose="02070309020205020404" pitchFamily="49" charset="0"/>
                <a:cs typeface="Courier New" panose="02070309020205020404" pitchFamily="49" charset="0"/>
              </a:rPr>
              <a:t>GET /v2.7/{user-id}/friends</a:t>
            </a:r>
          </a:p>
          <a:p>
            <a:pPr lvl="1"/>
            <a:r>
              <a:rPr lang="en-US" dirty="0">
                <a:latin typeface="Courier New" panose="02070309020205020404" pitchFamily="49" charset="0"/>
                <a:cs typeface="Courier New" panose="02070309020205020404" pitchFamily="49" charset="0"/>
              </a:rPr>
              <a:t>GET /v2.7/{object-id}/likes</a:t>
            </a:r>
          </a:p>
        </p:txBody>
      </p:sp>
    </p:spTree>
    <p:extLst>
      <p:ext uri="{BB962C8B-B14F-4D97-AF65-F5344CB8AC3E}">
        <p14:creationId xmlns:p14="http://schemas.microsoft.com/office/powerpoint/2010/main" val="331555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REST api</a:t>
            </a:r>
          </a:p>
        </p:txBody>
      </p:sp>
      <p:sp>
        <p:nvSpPr>
          <p:cNvPr id="3" name="Content Placeholder 2"/>
          <p:cNvSpPr>
            <a:spLocks noGrp="1"/>
          </p:cNvSpPr>
          <p:nvPr>
            <p:ph idx="1"/>
          </p:nvPr>
        </p:nvSpPr>
        <p:spPr>
          <a:xfrm>
            <a:off x="838199" y="1690688"/>
            <a:ext cx="10844463" cy="3217804"/>
          </a:xfrm>
        </p:spPr>
        <p:txBody>
          <a:bodyPr wrap="square">
            <a:spAutoFit/>
          </a:bodyPr>
          <a:lstStyle/>
          <a:p>
            <a:pPr marL="0" indent="0">
              <a:buNone/>
            </a:pPr>
            <a:r>
              <a:rPr lang="en-US" dirty="0">
                <a:latin typeface="Georgia" panose="02040502050405020303" pitchFamily="18" charset="0"/>
              </a:rPr>
              <a:t>How should you think?</a:t>
            </a:r>
          </a:p>
          <a:p>
            <a:r>
              <a:rPr lang="en-US" dirty="0"/>
              <a:t>Make it as easy as possible to use by other programmers.</a:t>
            </a:r>
          </a:p>
          <a:p>
            <a:pPr marL="0" indent="0">
              <a:buNone/>
            </a:pPr>
            <a:endParaRPr lang="en-US" dirty="0"/>
          </a:p>
          <a:p>
            <a:pPr marL="0" indent="0">
              <a:buNone/>
            </a:pPr>
            <a:r>
              <a:rPr lang="en-US" dirty="0">
                <a:latin typeface="Georgia" panose="02040502050405020303" pitchFamily="18" charset="0"/>
              </a:rPr>
              <a:t>Twitter:</a:t>
            </a:r>
          </a:p>
          <a:p>
            <a:pPr lvl="1"/>
            <a:r>
              <a:rPr lang="en-US" dirty="0"/>
              <a:t>Only use GET and POST.</a:t>
            </a:r>
          </a:p>
          <a:p>
            <a:pPr lvl="1"/>
            <a:r>
              <a:rPr lang="en-US" dirty="0">
                <a:latin typeface="Courier New" panose="02070309020205020404" pitchFamily="49" charset="0"/>
                <a:cs typeface="Courier New" panose="02070309020205020404" pitchFamily="49" charset="0"/>
              </a:rPr>
              <a:t>GET  /1.1/users/</a:t>
            </a:r>
            <a:r>
              <a:rPr lang="en-US" dirty="0" err="1">
                <a:latin typeface="Courier New" panose="02070309020205020404" pitchFamily="49" charset="0"/>
                <a:cs typeface="Courier New" panose="02070309020205020404" pitchFamily="49" charset="0"/>
              </a:rPr>
              <a:t>show.json?user_id</a:t>
            </a:r>
            <a:r>
              <a:rPr lang="en-US" dirty="0">
                <a:latin typeface="Courier New" panose="02070309020205020404" pitchFamily="49" charset="0"/>
                <a:cs typeface="Courier New" panose="02070309020205020404" pitchFamily="49" charset="0"/>
              </a:rPr>
              <a:t>=2244994945</a:t>
            </a:r>
          </a:p>
          <a:p>
            <a:pPr lvl="1"/>
            <a:r>
              <a:rPr lang="en-US" dirty="0">
                <a:latin typeface="Courier New" panose="02070309020205020404" pitchFamily="49" charset="0"/>
                <a:cs typeface="Courier New" panose="02070309020205020404" pitchFamily="49" charset="0"/>
              </a:rPr>
              <a:t>POST /1.1/favorites/</a:t>
            </a:r>
            <a:r>
              <a:rPr lang="en-US" dirty="0" err="1">
                <a:latin typeface="Courier New" panose="02070309020205020404" pitchFamily="49" charset="0"/>
                <a:cs typeface="Courier New" panose="02070309020205020404" pitchFamily="49" charset="0"/>
              </a:rPr>
              <a:t>destroy.json?id</a:t>
            </a:r>
            <a:r>
              <a:rPr lang="en-US" dirty="0">
                <a:latin typeface="Courier New" panose="02070309020205020404" pitchFamily="49" charset="0"/>
                <a:cs typeface="Courier New" panose="02070309020205020404" pitchFamily="49" charset="0"/>
              </a:rPr>
              <a:t>=243138128959913986</a:t>
            </a:r>
          </a:p>
        </p:txBody>
      </p:sp>
    </p:spTree>
    <p:extLst>
      <p:ext uri="{BB962C8B-B14F-4D97-AF65-F5344CB8AC3E}">
        <p14:creationId xmlns:p14="http://schemas.microsoft.com/office/powerpoint/2010/main" val="143811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applications</a:t>
            </a:r>
          </a:p>
        </p:txBody>
      </p:sp>
      <p:grpSp>
        <p:nvGrpSpPr>
          <p:cNvPr id="25" name="Group 24">
            <a:extLst>
              <a:ext uri="{FF2B5EF4-FFF2-40B4-BE49-F238E27FC236}">
                <a16:creationId xmlns:a16="http://schemas.microsoft.com/office/drawing/2014/main" id="{9BF87CDC-B486-494A-ACC8-03C89E88152F}"/>
              </a:ext>
            </a:extLst>
          </p:cNvPr>
          <p:cNvGrpSpPr/>
          <p:nvPr/>
        </p:nvGrpSpPr>
        <p:grpSpPr>
          <a:xfrm>
            <a:off x="1573696" y="1066393"/>
            <a:ext cx="2236304" cy="2209800"/>
            <a:chOff x="2345635" y="1690688"/>
            <a:chExt cx="2236304" cy="2209800"/>
          </a:xfrm>
        </p:grpSpPr>
        <p:sp>
          <p:nvSpPr>
            <p:cNvPr id="24" name="Rectangle 23">
              <a:extLst>
                <a:ext uri="{FF2B5EF4-FFF2-40B4-BE49-F238E27FC236}">
                  <a16:creationId xmlns:a16="http://schemas.microsoft.com/office/drawing/2014/main" id="{7B000BC2-1E72-4DDF-94BB-7BB2323904BB}"/>
                </a:ext>
              </a:extLst>
            </p:cNvPr>
            <p:cNvSpPr/>
            <p:nvPr/>
          </p:nvSpPr>
          <p:spPr>
            <a:xfrm>
              <a:off x="3220278" y="2208832"/>
              <a:ext cx="1242391" cy="900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aphic 18" descr="Computer">
              <a:extLst>
                <a:ext uri="{FF2B5EF4-FFF2-40B4-BE49-F238E27FC236}">
                  <a16:creationId xmlns:a16="http://schemas.microsoft.com/office/drawing/2014/main" id="{DD596ADE-C525-4BE7-8CF5-60ECD26C9AC6}"/>
                </a:ext>
              </a:extLst>
            </p:cNvPr>
            <p:cNvGrpSpPr/>
            <p:nvPr/>
          </p:nvGrpSpPr>
          <p:grpSpPr>
            <a:xfrm flipH="1">
              <a:off x="2345635" y="1690688"/>
              <a:ext cx="2236304" cy="2209800"/>
              <a:chOff x="3429000" y="2173356"/>
              <a:chExt cx="2209800" cy="2209800"/>
            </a:xfrm>
          </p:grpSpPr>
          <p:sp>
            <p:nvSpPr>
              <p:cNvPr id="21" name="Freeform: Shape 20">
                <a:extLst>
                  <a:ext uri="{FF2B5EF4-FFF2-40B4-BE49-F238E27FC236}">
                    <a16:creationId xmlns:a16="http://schemas.microsoft.com/office/drawing/2014/main" id="{1EB6B1B1-BF8C-4B99-B409-0F3224D6A70E}"/>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22" name="Freeform: Shape 21">
                <a:extLst>
                  <a:ext uri="{FF2B5EF4-FFF2-40B4-BE49-F238E27FC236}">
                    <a16:creationId xmlns:a16="http://schemas.microsoft.com/office/drawing/2014/main" id="{32A575B7-7B1B-49E9-A0DA-E7ABD74AA4D7}"/>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grpSp>
      </p:grpSp>
      <p:sp>
        <p:nvSpPr>
          <p:cNvPr id="23" name="Freeform: Shape 22">
            <a:extLst>
              <a:ext uri="{FF2B5EF4-FFF2-40B4-BE49-F238E27FC236}">
                <a16:creationId xmlns:a16="http://schemas.microsoft.com/office/drawing/2014/main" id="{BF0DE6EF-2B6F-4E87-A8E2-4D4509AC531A}"/>
              </a:ext>
            </a:extLst>
          </p:cNvPr>
          <p:cNvSpPr/>
          <p:nvPr/>
        </p:nvSpPr>
        <p:spPr>
          <a:xfrm flipH="1">
            <a:off x="7918277" y="1584537"/>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31" name="TextBox 30">
            <a:extLst>
              <a:ext uri="{FF2B5EF4-FFF2-40B4-BE49-F238E27FC236}">
                <a16:creationId xmlns:a16="http://schemas.microsoft.com/office/drawing/2014/main" id="{05102172-D590-495D-A047-AD976D031D77}"/>
              </a:ext>
            </a:extLst>
          </p:cNvPr>
          <p:cNvSpPr txBox="1"/>
          <p:nvPr/>
        </p:nvSpPr>
        <p:spPr>
          <a:xfrm>
            <a:off x="1592622" y="2910100"/>
            <a:ext cx="2213007" cy="369332"/>
          </a:xfrm>
          <a:prstGeom prst="rect">
            <a:avLst/>
          </a:prstGeom>
          <a:noFill/>
        </p:spPr>
        <p:txBody>
          <a:bodyPr wrap="square" rtlCol="0">
            <a:spAutoFit/>
          </a:bodyPr>
          <a:lstStyle/>
          <a:p>
            <a:pPr algn="ctr"/>
            <a:r>
              <a:rPr lang="en-US" dirty="0">
                <a:solidFill>
                  <a:schemeClr val="bg1"/>
                </a:solidFill>
              </a:rPr>
              <a:t>Client</a:t>
            </a:r>
          </a:p>
        </p:txBody>
      </p:sp>
      <p:sp>
        <p:nvSpPr>
          <p:cNvPr id="32" name="TextBox 31">
            <a:extLst>
              <a:ext uri="{FF2B5EF4-FFF2-40B4-BE49-F238E27FC236}">
                <a16:creationId xmlns:a16="http://schemas.microsoft.com/office/drawing/2014/main" id="{3B15DDBD-CEE4-4C4A-BB23-C215BDB753BC}"/>
              </a:ext>
            </a:extLst>
          </p:cNvPr>
          <p:cNvSpPr txBox="1"/>
          <p:nvPr/>
        </p:nvSpPr>
        <p:spPr>
          <a:xfrm>
            <a:off x="7845392" y="2910100"/>
            <a:ext cx="867910" cy="369332"/>
          </a:xfrm>
          <a:prstGeom prst="rect">
            <a:avLst/>
          </a:prstGeom>
          <a:noFill/>
        </p:spPr>
        <p:txBody>
          <a:bodyPr wrap="square" rtlCol="0">
            <a:spAutoFit/>
          </a:bodyPr>
          <a:lstStyle/>
          <a:p>
            <a:pPr algn="ctr"/>
            <a:r>
              <a:rPr lang="en-US" dirty="0">
                <a:solidFill>
                  <a:schemeClr val="bg1"/>
                </a:solidFill>
              </a:rPr>
              <a:t>Server</a:t>
            </a:r>
          </a:p>
        </p:txBody>
      </p:sp>
      <p:cxnSp>
        <p:nvCxnSpPr>
          <p:cNvPr id="36" name="Straight Connector 35">
            <a:extLst>
              <a:ext uri="{FF2B5EF4-FFF2-40B4-BE49-F238E27FC236}">
                <a16:creationId xmlns:a16="http://schemas.microsoft.com/office/drawing/2014/main" id="{A2337B0C-DC15-41C2-B2C2-40B9FEC6D3CC}"/>
              </a:ext>
            </a:extLst>
          </p:cNvPr>
          <p:cNvCxnSpPr>
            <a:stCxn id="31" idx="2"/>
          </p:cNvCxnSpPr>
          <p:nvPr/>
        </p:nvCxnSpPr>
        <p:spPr>
          <a:xfrm>
            <a:off x="2699126" y="3279432"/>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63B94F-3D1E-4DDD-B741-12146A70DFB5}"/>
              </a:ext>
            </a:extLst>
          </p:cNvPr>
          <p:cNvCxnSpPr/>
          <p:nvPr/>
        </p:nvCxnSpPr>
        <p:spPr>
          <a:xfrm>
            <a:off x="8265090" y="3279432"/>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7CB7899-5BA1-495B-A7BF-B68C2A754A61}"/>
              </a:ext>
            </a:extLst>
          </p:cNvPr>
          <p:cNvCxnSpPr>
            <a:cxnSpLocks/>
          </p:cNvCxnSpPr>
          <p:nvPr/>
        </p:nvCxnSpPr>
        <p:spPr>
          <a:xfrm>
            <a:off x="2832653" y="3429000"/>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21D9C4FB-A5AB-4A1E-A337-B965DBF55054}"/>
              </a:ext>
            </a:extLst>
          </p:cNvPr>
          <p:cNvSpPr txBox="1">
            <a:spLocks/>
          </p:cNvSpPr>
          <p:nvPr/>
        </p:nvSpPr>
        <p:spPr>
          <a:xfrm>
            <a:off x="3373278" y="2806562"/>
            <a:ext cx="2662082"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r>
              <a:rPr lang="en-US" sz="2000" dirty="0">
                <a:solidFill>
                  <a:schemeClr val="tx1"/>
                </a:solidFill>
              </a:rPr>
              <a:t> /the-resource</a:t>
            </a:r>
            <a:br>
              <a:rPr lang="en-US" sz="2000" dirty="0">
                <a:solidFill>
                  <a:schemeClr val="tx1"/>
                </a:solidFill>
              </a:rPr>
            </a:br>
            <a:r>
              <a:rPr lang="en-US" sz="2000" dirty="0">
                <a:solidFill>
                  <a:schemeClr val="tx1"/>
                </a:solidFill>
              </a:rPr>
              <a:t>...</a:t>
            </a:r>
          </a:p>
        </p:txBody>
      </p:sp>
      <p:cxnSp>
        <p:nvCxnSpPr>
          <p:cNvPr id="43" name="Straight Arrow Connector 42">
            <a:extLst>
              <a:ext uri="{FF2B5EF4-FFF2-40B4-BE49-F238E27FC236}">
                <a16:creationId xmlns:a16="http://schemas.microsoft.com/office/drawing/2014/main" id="{7B0D58F0-4A74-4F6B-8109-F0F2D0BB5343}"/>
              </a:ext>
            </a:extLst>
          </p:cNvPr>
          <p:cNvCxnSpPr>
            <a:cxnSpLocks/>
          </p:cNvCxnSpPr>
          <p:nvPr/>
        </p:nvCxnSpPr>
        <p:spPr>
          <a:xfrm flipH="1">
            <a:off x="2832654" y="3755950"/>
            <a:ext cx="5307494" cy="794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3374E6D5-48B6-4116-866A-D12E2184B7C2}"/>
              </a:ext>
            </a:extLst>
          </p:cNvPr>
          <p:cNvSpPr txBox="1">
            <a:spLocks/>
          </p:cNvSpPr>
          <p:nvPr/>
        </p:nvSpPr>
        <p:spPr>
          <a:xfrm>
            <a:off x="5470840" y="3785669"/>
            <a:ext cx="2801378" cy="77457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200</a:t>
            </a:r>
            <a:r>
              <a:rPr lang="en-US" sz="2000" dirty="0">
                <a:solidFill>
                  <a:schemeClr val="tx1"/>
                </a:solidFill>
              </a:rPr>
              <a:t> OK</a:t>
            </a:r>
          </a:p>
          <a:p>
            <a:pPr marL="0" indent="0">
              <a:buFont typeface="Arial" panose="020B0604020202020204" pitchFamily="34" charset="0"/>
              <a:buNone/>
            </a:pPr>
            <a:r>
              <a:rPr lang="en-US" sz="2000" dirty="0">
                <a:solidFill>
                  <a:schemeClr val="tx1"/>
                </a:solidFill>
              </a:rPr>
              <a:t>&lt;html&gt;Code...&lt;/html&gt;</a:t>
            </a:r>
          </a:p>
        </p:txBody>
      </p:sp>
      <p:cxnSp>
        <p:nvCxnSpPr>
          <p:cNvPr id="48" name="Straight Connector 47">
            <a:extLst>
              <a:ext uri="{FF2B5EF4-FFF2-40B4-BE49-F238E27FC236}">
                <a16:creationId xmlns:a16="http://schemas.microsoft.com/office/drawing/2014/main" id="{54F1E9C1-C4E0-4F7F-83FA-E48726584C94}"/>
              </a:ext>
            </a:extLst>
          </p:cNvPr>
          <p:cNvCxnSpPr/>
          <p:nvPr/>
        </p:nvCxnSpPr>
        <p:spPr>
          <a:xfrm>
            <a:off x="2604052" y="4005471"/>
            <a:ext cx="0" cy="770042"/>
          </a:xfrm>
          <a:prstGeom prst="line">
            <a:avLst/>
          </a:prstGeom>
          <a:ln w="19050"/>
        </p:spPr>
        <p:style>
          <a:lnRef idx="2">
            <a:schemeClr val="dk1"/>
          </a:lnRef>
          <a:fillRef idx="0">
            <a:schemeClr val="dk1"/>
          </a:fillRef>
          <a:effectRef idx="1">
            <a:schemeClr val="dk1"/>
          </a:effectRef>
          <a:fontRef idx="minor">
            <a:schemeClr val="tx1"/>
          </a:fontRef>
        </p:style>
      </p:cxnSp>
      <p:sp>
        <p:nvSpPr>
          <p:cNvPr id="49" name="Content Placeholder 2">
            <a:extLst>
              <a:ext uri="{FF2B5EF4-FFF2-40B4-BE49-F238E27FC236}">
                <a16:creationId xmlns:a16="http://schemas.microsoft.com/office/drawing/2014/main" id="{79D7172B-8C4F-4595-A8CA-73E1F847E623}"/>
              </a:ext>
            </a:extLst>
          </p:cNvPr>
          <p:cNvSpPr txBox="1">
            <a:spLocks/>
          </p:cNvSpPr>
          <p:nvPr/>
        </p:nvSpPr>
        <p:spPr>
          <a:xfrm>
            <a:off x="415657" y="3947728"/>
            <a:ext cx="2276340" cy="9233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Displays the page, then user clicks</a:t>
            </a:r>
            <a:br>
              <a:rPr lang="en-US" sz="2000" dirty="0">
                <a:solidFill>
                  <a:schemeClr val="tx1"/>
                </a:solidFill>
              </a:rPr>
            </a:br>
            <a:r>
              <a:rPr lang="en-US" sz="2000" dirty="0">
                <a:solidFill>
                  <a:schemeClr val="tx1"/>
                </a:solidFill>
              </a:rPr>
              <a:t>on link.</a:t>
            </a:r>
          </a:p>
        </p:txBody>
      </p:sp>
      <p:cxnSp>
        <p:nvCxnSpPr>
          <p:cNvPr id="50" name="Straight Arrow Connector 49">
            <a:extLst>
              <a:ext uri="{FF2B5EF4-FFF2-40B4-BE49-F238E27FC236}">
                <a16:creationId xmlns:a16="http://schemas.microsoft.com/office/drawing/2014/main" id="{9234B9CA-4736-47EA-A2D9-2E4CD6D8EC98}"/>
              </a:ext>
            </a:extLst>
          </p:cNvPr>
          <p:cNvCxnSpPr>
            <a:cxnSpLocks/>
          </p:cNvCxnSpPr>
          <p:nvPr/>
        </p:nvCxnSpPr>
        <p:spPr>
          <a:xfrm>
            <a:off x="2895124" y="4928292"/>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A48FFEB0-4AF2-432A-853A-1B41E0C3AD95}"/>
              </a:ext>
            </a:extLst>
          </p:cNvPr>
          <p:cNvSpPr txBox="1">
            <a:spLocks/>
          </p:cNvSpPr>
          <p:nvPr/>
        </p:nvSpPr>
        <p:spPr>
          <a:xfrm>
            <a:off x="2787371" y="4314178"/>
            <a:ext cx="2897811"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r>
              <a:rPr lang="en-US" sz="2000" dirty="0">
                <a:solidFill>
                  <a:schemeClr val="tx1"/>
                </a:solidFill>
              </a:rPr>
              <a:t> /another-resource</a:t>
            </a:r>
            <a:br>
              <a:rPr lang="en-US" sz="2000" dirty="0">
                <a:solidFill>
                  <a:schemeClr val="tx1"/>
                </a:solidFill>
              </a:rPr>
            </a:br>
            <a:r>
              <a:rPr lang="en-US" sz="2000" dirty="0">
                <a:solidFill>
                  <a:schemeClr val="tx1"/>
                </a:solidFill>
              </a:rPr>
              <a:t>...</a:t>
            </a:r>
          </a:p>
        </p:txBody>
      </p:sp>
      <p:cxnSp>
        <p:nvCxnSpPr>
          <p:cNvPr id="52" name="Straight Arrow Connector 51">
            <a:extLst>
              <a:ext uri="{FF2B5EF4-FFF2-40B4-BE49-F238E27FC236}">
                <a16:creationId xmlns:a16="http://schemas.microsoft.com/office/drawing/2014/main" id="{12333098-F3C9-461B-8C00-718CA57A586B}"/>
              </a:ext>
            </a:extLst>
          </p:cNvPr>
          <p:cNvCxnSpPr>
            <a:cxnSpLocks/>
          </p:cNvCxnSpPr>
          <p:nvPr/>
        </p:nvCxnSpPr>
        <p:spPr>
          <a:xfrm flipH="1">
            <a:off x="2878664" y="5287310"/>
            <a:ext cx="5307494" cy="794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ontent Placeholder 2">
            <a:extLst>
              <a:ext uri="{FF2B5EF4-FFF2-40B4-BE49-F238E27FC236}">
                <a16:creationId xmlns:a16="http://schemas.microsoft.com/office/drawing/2014/main" id="{8C6D1499-45BA-40A9-B23B-B1BF55F99977}"/>
              </a:ext>
            </a:extLst>
          </p:cNvPr>
          <p:cNvSpPr txBox="1">
            <a:spLocks/>
          </p:cNvSpPr>
          <p:nvPr/>
        </p:nvSpPr>
        <p:spPr>
          <a:xfrm>
            <a:off x="5516850" y="5366724"/>
            <a:ext cx="2801378" cy="77457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200</a:t>
            </a:r>
            <a:r>
              <a:rPr lang="en-US" sz="2000" dirty="0">
                <a:solidFill>
                  <a:schemeClr val="tx1"/>
                </a:solidFill>
              </a:rPr>
              <a:t> OK</a:t>
            </a:r>
          </a:p>
          <a:p>
            <a:pPr marL="0" indent="0">
              <a:buFont typeface="Arial" panose="020B0604020202020204" pitchFamily="34" charset="0"/>
              <a:buNone/>
            </a:pPr>
            <a:r>
              <a:rPr lang="en-US" sz="2000" dirty="0">
                <a:solidFill>
                  <a:schemeClr val="tx1"/>
                </a:solidFill>
              </a:rPr>
              <a:t>&lt;html&gt;Code...&lt;/html&gt;</a:t>
            </a:r>
          </a:p>
        </p:txBody>
      </p:sp>
      <p:cxnSp>
        <p:nvCxnSpPr>
          <p:cNvPr id="55" name="Straight Connector 54">
            <a:extLst>
              <a:ext uri="{FF2B5EF4-FFF2-40B4-BE49-F238E27FC236}">
                <a16:creationId xmlns:a16="http://schemas.microsoft.com/office/drawing/2014/main" id="{55664A78-1EA8-4A53-801B-293D9843FDAF}"/>
              </a:ext>
            </a:extLst>
          </p:cNvPr>
          <p:cNvCxnSpPr/>
          <p:nvPr/>
        </p:nvCxnSpPr>
        <p:spPr>
          <a:xfrm>
            <a:off x="2611181" y="5553674"/>
            <a:ext cx="0" cy="770042"/>
          </a:xfrm>
          <a:prstGeom prst="line">
            <a:avLst/>
          </a:prstGeom>
          <a:ln w="19050"/>
        </p:spPr>
        <p:style>
          <a:lnRef idx="2">
            <a:schemeClr val="dk1"/>
          </a:lnRef>
          <a:fillRef idx="0">
            <a:schemeClr val="dk1"/>
          </a:fillRef>
          <a:effectRef idx="1">
            <a:schemeClr val="dk1"/>
          </a:effectRef>
          <a:fontRef idx="minor">
            <a:schemeClr val="tx1"/>
          </a:fontRef>
        </p:style>
      </p:cxnSp>
      <p:sp>
        <p:nvSpPr>
          <p:cNvPr id="56" name="Content Placeholder 2">
            <a:extLst>
              <a:ext uri="{FF2B5EF4-FFF2-40B4-BE49-F238E27FC236}">
                <a16:creationId xmlns:a16="http://schemas.microsoft.com/office/drawing/2014/main" id="{DE332ED9-207C-4741-8DD0-628CBFB097A5}"/>
              </a:ext>
            </a:extLst>
          </p:cNvPr>
          <p:cNvSpPr txBox="1">
            <a:spLocks/>
          </p:cNvSpPr>
          <p:nvPr/>
        </p:nvSpPr>
        <p:spPr>
          <a:xfrm>
            <a:off x="422786" y="5495931"/>
            <a:ext cx="2276340"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Displays the other page, ...</a:t>
            </a:r>
          </a:p>
        </p:txBody>
      </p:sp>
    </p:spTree>
    <p:extLst>
      <p:ext uri="{BB962C8B-B14F-4D97-AF65-F5344CB8AC3E}">
        <p14:creationId xmlns:p14="http://schemas.microsoft.com/office/powerpoint/2010/main" val="203654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p:bldP spid="32" grpId="0"/>
      <p:bldP spid="42" grpId="0"/>
      <p:bldP spid="46" grpId="0"/>
      <p:bldP spid="49" grpId="0"/>
      <p:bldP spid="51" grpId="0"/>
      <p:bldP spid="53"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applications</a:t>
            </a:r>
          </a:p>
        </p:txBody>
      </p:sp>
      <p:sp>
        <p:nvSpPr>
          <p:cNvPr id="26" name="Content Placeholder 2">
            <a:extLst>
              <a:ext uri="{FF2B5EF4-FFF2-40B4-BE49-F238E27FC236}">
                <a16:creationId xmlns:a16="http://schemas.microsoft.com/office/drawing/2014/main" id="{90BF46C0-69BC-4E12-AEAC-203149C3A0DA}"/>
              </a:ext>
            </a:extLst>
          </p:cNvPr>
          <p:cNvSpPr>
            <a:spLocks noGrp="1"/>
          </p:cNvSpPr>
          <p:nvPr>
            <p:ph idx="1"/>
          </p:nvPr>
        </p:nvSpPr>
        <p:spPr>
          <a:xfrm>
            <a:off x="838200" y="1690688"/>
            <a:ext cx="10515600" cy="2978764"/>
          </a:xfrm>
        </p:spPr>
        <p:txBody>
          <a:bodyPr wrap="square">
            <a:spAutoFit/>
          </a:bodyPr>
          <a:lstStyle/>
          <a:p>
            <a:pPr marL="0" indent="0">
              <a:buNone/>
            </a:pPr>
            <a:r>
              <a:rPr lang="en-US" dirty="0"/>
              <a:t>The interface is built on HTML &amp; HTTP.</a:t>
            </a:r>
          </a:p>
          <a:p>
            <a:r>
              <a:rPr lang="en-US" dirty="0"/>
              <a:t>Drawbacks:</a:t>
            </a:r>
          </a:p>
          <a:p>
            <a:pPr lvl="1"/>
            <a:r>
              <a:rPr lang="en-US" dirty="0"/>
              <a:t>The client must understand both HTTP and HTML.</a:t>
            </a:r>
          </a:p>
          <a:p>
            <a:pPr lvl="1"/>
            <a:r>
              <a:rPr lang="en-US" dirty="0"/>
              <a:t>The entire webpage is replaced with another one.</a:t>
            </a:r>
            <a:endParaRPr lang="en-US" dirty="0">
              <a:latin typeface="Georgia" panose="02040502050405020303" pitchFamily="18" charset="0"/>
            </a:endParaRPr>
          </a:p>
          <a:p>
            <a:pPr lvl="2"/>
            <a:r>
              <a:rPr lang="en-US" dirty="0">
                <a:latin typeface="Georgia" panose="02040502050405020303" pitchFamily="18" charset="0"/>
              </a:rPr>
              <a:t>No way to animate transitions between webpages.</a:t>
            </a:r>
          </a:p>
          <a:p>
            <a:pPr lvl="1"/>
            <a:r>
              <a:rPr lang="en-US" dirty="0"/>
              <a:t>Same data is usually sent in multiple responses.</a:t>
            </a:r>
          </a:p>
          <a:p>
            <a:pPr lvl="2"/>
            <a:r>
              <a:rPr lang="en-US" dirty="0"/>
              <a:t>E.g. HTML code for the layout.</a:t>
            </a:r>
          </a:p>
        </p:txBody>
      </p:sp>
    </p:spTree>
    <p:extLst>
      <p:ext uri="{BB962C8B-B14F-4D97-AF65-F5344CB8AC3E}">
        <p14:creationId xmlns:p14="http://schemas.microsoft.com/office/powerpoint/2010/main" val="128164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applications</a:t>
            </a:r>
          </a:p>
        </p:txBody>
      </p:sp>
      <p:grpSp>
        <p:nvGrpSpPr>
          <p:cNvPr id="25" name="Group 24">
            <a:extLst>
              <a:ext uri="{FF2B5EF4-FFF2-40B4-BE49-F238E27FC236}">
                <a16:creationId xmlns:a16="http://schemas.microsoft.com/office/drawing/2014/main" id="{9BF87CDC-B486-494A-ACC8-03C89E88152F}"/>
              </a:ext>
            </a:extLst>
          </p:cNvPr>
          <p:cNvGrpSpPr/>
          <p:nvPr/>
        </p:nvGrpSpPr>
        <p:grpSpPr>
          <a:xfrm>
            <a:off x="1762538" y="1354760"/>
            <a:ext cx="2236304" cy="2209800"/>
            <a:chOff x="2345635" y="1690688"/>
            <a:chExt cx="2236304" cy="2209800"/>
          </a:xfrm>
        </p:grpSpPr>
        <p:sp>
          <p:nvSpPr>
            <p:cNvPr id="24" name="Rectangle 23">
              <a:extLst>
                <a:ext uri="{FF2B5EF4-FFF2-40B4-BE49-F238E27FC236}">
                  <a16:creationId xmlns:a16="http://schemas.microsoft.com/office/drawing/2014/main" id="{7B000BC2-1E72-4DDF-94BB-7BB2323904BB}"/>
                </a:ext>
              </a:extLst>
            </p:cNvPr>
            <p:cNvSpPr/>
            <p:nvPr/>
          </p:nvSpPr>
          <p:spPr>
            <a:xfrm>
              <a:off x="3220278" y="2208832"/>
              <a:ext cx="1242391" cy="900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aphic 18" descr="Computer">
              <a:extLst>
                <a:ext uri="{FF2B5EF4-FFF2-40B4-BE49-F238E27FC236}">
                  <a16:creationId xmlns:a16="http://schemas.microsoft.com/office/drawing/2014/main" id="{DD596ADE-C525-4BE7-8CF5-60ECD26C9AC6}"/>
                </a:ext>
              </a:extLst>
            </p:cNvPr>
            <p:cNvGrpSpPr/>
            <p:nvPr/>
          </p:nvGrpSpPr>
          <p:grpSpPr>
            <a:xfrm flipH="1">
              <a:off x="2345635" y="1690688"/>
              <a:ext cx="2236304" cy="2209800"/>
              <a:chOff x="3429000" y="2173356"/>
              <a:chExt cx="2209800" cy="2209800"/>
            </a:xfrm>
          </p:grpSpPr>
          <p:sp>
            <p:nvSpPr>
              <p:cNvPr id="21" name="Freeform: Shape 20">
                <a:extLst>
                  <a:ext uri="{FF2B5EF4-FFF2-40B4-BE49-F238E27FC236}">
                    <a16:creationId xmlns:a16="http://schemas.microsoft.com/office/drawing/2014/main" id="{1EB6B1B1-BF8C-4B99-B409-0F3224D6A70E}"/>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22" name="Freeform: Shape 21">
                <a:extLst>
                  <a:ext uri="{FF2B5EF4-FFF2-40B4-BE49-F238E27FC236}">
                    <a16:creationId xmlns:a16="http://schemas.microsoft.com/office/drawing/2014/main" id="{32A575B7-7B1B-49E9-A0DA-E7ABD74AA4D7}"/>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grpSp>
      </p:grpSp>
      <p:sp>
        <p:nvSpPr>
          <p:cNvPr id="23" name="Freeform: Shape 22">
            <a:extLst>
              <a:ext uri="{FF2B5EF4-FFF2-40B4-BE49-F238E27FC236}">
                <a16:creationId xmlns:a16="http://schemas.microsoft.com/office/drawing/2014/main" id="{BF0DE6EF-2B6F-4E87-A8E2-4D4509AC531A}"/>
              </a:ext>
            </a:extLst>
          </p:cNvPr>
          <p:cNvSpPr/>
          <p:nvPr/>
        </p:nvSpPr>
        <p:spPr>
          <a:xfrm flipH="1">
            <a:off x="5940636" y="1872904"/>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31" name="TextBox 30">
            <a:extLst>
              <a:ext uri="{FF2B5EF4-FFF2-40B4-BE49-F238E27FC236}">
                <a16:creationId xmlns:a16="http://schemas.microsoft.com/office/drawing/2014/main" id="{05102172-D590-495D-A047-AD976D031D77}"/>
              </a:ext>
            </a:extLst>
          </p:cNvPr>
          <p:cNvSpPr txBox="1"/>
          <p:nvPr/>
        </p:nvSpPr>
        <p:spPr>
          <a:xfrm>
            <a:off x="1781464" y="3198467"/>
            <a:ext cx="2213007" cy="369332"/>
          </a:xfrm>
          <a:prstGeom prst="rect">
            <a:avLst/>
          </a:prstGeom>
          <a:noFill/>
        </p:spPr>
        <p:txBody>
          <a:bodyPr wrap="square" rtlCol="0">
            <a:spAutoFit/>
          </a:bodyPr>
          <a:lstStyle/>
          <a:p>
            <a:pPr algn="ctr"/>
            <a:r>
              <a:rPr lang="en-US" dirty="0">
                <a:solidFill>
                  <a:schemeClr val="bg1"/>
                </a:solidFill>
              </a:rPr>
              <a:t>Client</a:t>
            </a:r>
          </a:p>
        </p:txBody>
      </p:sp>
      <p:sp>
        <p:nvSpPr>
          <p:cNvPr id="32" name="TextBox 31">
            <a:extLst>
              <a:ext uri="{FF2B5EF4-FFF2-40B4-BE49-F238E27FC236}">
                <a16:creationId xmlns:a16="http://schemas.microsoft.com/office/drawing/2014/main" id="{3B15DDBD-CEE4-4C4A-BB23-C215BDB753BC}"/>
              </a:ext>
            </a:extLst>
          </p:cNvPr>
          <p:cNvSpPr txBox="1"/>
          <p:nvPr/>
        </p:nvSpPr>
        <p:spPr>
          <a:xfrm>
            <a:off x="5867751" y="3198467"/>
            <a:ext cx="867910" cy="369332"/>
          </a:xfrm>
          <a:prstGeom prst="rect">
            <a:avLst/>
          </a:prstGeom>
          <a:noFill/>
        </p:spPr>
        <p:txBody>
          <a:bodyPr wrap="square" rtlCol="0">
            <a:spAutoFit/>
          </a:bodyPr>
          <a:lstStyle/>
          <a:p>
            <a:pPr algn="ctr"/>
            <a:r>
              <a:rPr lang="en-US" dirty="0">
                <a:solidFill>
                  <a:schemeClr val="bg1"/>
                </a:solidFill>
              </a:rPr>
              <a:t>Server</a:t>
            </a:r>
          </a:p>
        </p:txBody>
      </p:sp>
      <p:grpSp>
        <p:nvGrpSpPr>
          <p:cNvPr id="5" name="Group 4">
            <a:extLst>
              <a:ext uri="{FF2B5EF4-FFF2-40B4-BE49-F238E27FC236}">
                <a16:creationId xmlns:a16="http://schemas.microsoft.com/office/drawing/2014/main" id="{4325B10F-4C82-4FFD-9819-FF82E04C6CA3}"/>
              </a:ext>
            </a:extLst>
          </p:cNvPr>
          <p:cNvGrpSpPr/>
          <p:nvPr/>
        </p:nvGrpSpPr>
        <p:grpSpPr>
          <a:xfrm>
            <a:off x="8562555" y="2046009"/>
            <a:ext cx="914400" cy="914400"/>
            <a:chOff x="8138491" y="1803437"/>
            <a:chExt cx="914400" cy="914400"/>
          </a:xfrm>
        </p:grpSpPr>
        <p:sp>
          <p:nvSpPr>
            <p:cNvPr id="27" name="Rectangle 26">
              <a:extLst>
                <a:ext uri="{FF2B5EF4-FFF2-40B4-BE49-F238E27FC236}">
                  <a16:creationId xmlns:a16="http://schemas.microsoft.com/office/drawing/2014/main" id="{CFF31770-772C-471A-8DE2-4FE90AD079EA}"/>
                </a:ext>
              </a:extLst>
            </p:cNvPr>
            <p:cNvSpPr/>
            <p:nvPr/>
          </p:nvSpPr>
          <p:spPr>
            <a:xfrm>
              <a:off x="8403534" y="1948105"/>
              <a:ext cx="384313" cy="69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Smart Phone">
              <a:extLst>
                <a:ext uri="{FF2B5EF4-FFF2-40B4-BE49-F238E27FC236}">
                  <a16:creationId xmlns:a16="http://schemas.microsoft.com/office/drawing/2014/main" id="{530DACDA-EA9B-49EC-96B2-26F5D1FA72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8491" y="1803437"/>
              <a:ext cx="914400" cy="914400"/>
            </a:xfrm>
            <a:prstGeom prst="rect">
              <a:avLst/>
            </a:prstGeom>
          </p:spPr>
        </p:pic>
      </p:grpSp>
      <p:sp>
        <p:nvSpPr>
          <p:cNvPr id="6" name="Arrow: Left-Right 5">
            <a:extLst>
              <a:ext uri="{FF2B5EF4-FFF2-40B4-BE49-F238E27FC236}">
                <a16:creationId xmlns:a16="http://schemas.microsoft.com/office/drawing/2014/main" id="{D4D6AB3A-90F6-4C14-BFF3-5DD06C0F91AE}"/>
              </a:ext>
            </a:extLst>
          </p:cNvPr>
          <p:cNvSpPr/>
          <p:nvPr/>
        </p:nvSpPr>
        <p:spPr>
          <a:xfrm>
            <a:off x="4204251" y="2323163"/>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267632C-176A-488E-8D7B-A383949828E9}"/>
              </a:ext>
            </a:extLst>
          </p:cNvPr>
          <p:cNvSpPr txBox="1"/>
          <p:nvPr/>
        </p:nvSpPr>
        <p:spPr>
          <a:xfrm>
            <a:off x="4348922" y="1806136"/>
            <a:ext cx="1221403" cy="646331"/>
          </a:xfrm>
          <a:prstGeom prst="rect">
            <a:avLst/>
          </a:prstGeom>
          <a:noFill/>
        </p:spPr>
        <p:txBody>
          <a:bodyPr wrap="square" rtlCol="0">
            <a:spAutoFit/>
          </a:bodyPr>
          <a:lstStyle/>
          <a:p>
            <a:pPr algn="ctr"/>
            <a:r>
              <a:rPr lang="en-US" dirty="0"/>
              <a:t>HTTP &amp; HTML</a:t>
            </a:r>
          </a:p>
        </p:txBody>
      </p:sp>
      <p:sp>
        <p:nvSpPr>
          <p:cNvPr id="33" name="TextBox 32">
            <a:extLst>
              <a:ext uri="{FF2B5EF4-FFF2-40B4-BE49-F238E27FC236}">
                <a16:creationId xmlns:a16="http://schemas.microsoft.com/office/drawing/2014/main" id="{AA4AF900-A40E-4F75-A36B-AC7376AAF427}"/>
              </a:ext>
            </a:extLst>
          </p:cNvPr>
          <p:cNvSpPr txBox="1"/>
          <p:nvPr/>
        </p:nvSpPr>
        <p:spPr>
          <a:xfrm>
            <a:off x="8507892" y="2960409"/>
            <a:ext cx="995515" cy="369332"/>
          </a:xfrm>
          <a:prstGeom prst="rect">
            <a:avLst/>
          </a:prstGeom>
          <a:noFill/>
        </p:spPr>
        <p:txBody>
          <a:bodyPr wrap="square" rtlCol="0">
            <a:spAutoFit/>
          </a:bodyPr>
          <a:lstStyle/>
          <a:p>
            <a:pPr algn="ctr"/>
            <a:r>
              <a:rPr lang="en-US" dirty="0">
                <a:solidFill>
                  <a:schemeClr val="bg1"/>
                </a:solidFill>
              </a:rPr>
              <a:t>Client</a:t>
            </a:r>
          </a:p>
        </p:txBody>
      </p:sp>
      <p:sp>
        <p:nvSpPr>
          <p:cNvPr id="34" name="Arrow: Left-Right 33">
            <a:extLst>
              <a:ext uri="{FF2B5EF4-FFF2-40B4-BE49-F238E27FC236}">
                <a16:creationId xmlns:a16="http://schemas.microsoft.com/office/drawing/2014/main" id="{7282574E-A7ED-4418-837C-88BD9AE65AB7}"/>
              </a:ext>
            </a:extLst>
          </p:cNvPr>
          <p:cNvSpPr/>
          <p:nvPr/>
        </p:nvSpPr>
        <p:spPr>
          <a:xfrm>
            <a:off x="6910759" y="2323163"/>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4DD29EF-A1E0-4A30-8E4E-6B489F1741A7}"/>
              </a:ext>
            </a:extLst>
          </p:cNvPr>
          <p:cNvSpPr txBox="1"/>
          <p:nvPr/>
        </p:nvSpPr>
        <p:spPr>
          <a:xfrm>
            <a:off x="7055430" y="1944635"/>
            <a:ext cx="1221403" cy="369332"/>
          </a:xfrm>
          <a:prstGeom prst="rect">
            <a:avLst/>
          </a:prstGeom>
          <a:noFill/>
        </p:spPr>
        <p:txBody>
          <a:bodyPr wrap="square" rtlCol="0">
            <a:spAutoFit/>
          </a:bodyPr>
          <a:lstStyle/>
          <a:p>
            <a:pPr algn="ctr"/>
            <a:r>
              <a:rPr lang="en-US" dirty="0"/>
              <a:t>???</a:t>
            </a:r>
          </a:p>
        </p:txBody>
      </p:sp>
      <p:sp>
        <p:nvSpPr>
          <p:cNvPr id="40" name="Content Placeholder 2">
            <a:extLst>
              <a:ext uri="{FF2B5EF4-FFF2-40B4-BE49-F238E27FC236}">
                <a16:creationId xmlns:a16="http://schemas.microsoft.com/office/drawing/2014/main" id="{B31DDA90-BF4C-467B-9ACC-AB77A19CA5FB}"/>
              </a:ext>
            </a:extLst>
          </p:cNvPr>
          <p:cNvSpPr txBox="1">
            <a:spLocks/>
          </p:cNvSpPr>
          <p:nvPr/>
        </p:nvSpPr>
        <p:spPr>
          <a:xfrm>
            <a:off x="838200" y="3600389"/>
            <a:ext cx="10515600" cy="127316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HTTP &amp; HTML can be used, but is not optimal.</a:t>
            </a:r>
          </a:p>
          <a:p>
            <a:pPr lvl="1"/>
            <a:r>
              <a:rPr lang="en-US" dirty="0"/>
              <a:t>The GUI on smartphones does not use HTML.</a:t>
            </a:r>
          </a:p>
          <a:p>
            <a:pPr lvl="1"/>
            <a:r>
              <a:rPr lang="en-US" dirty="0"/>
              <a:t>E.g. </a:t>
            </a:r>
            <a:r>
              <a:rPr lang="en-US" dirty="0">
                <a:latin typeface="Courier New" panose="02070309020205020404" pitchFamily="49" charset="0"/>
                <a:cs typeface="Courier New" panose="02070309020205020404" pitchFamily="49" charset="0"/>
              </a:rPr>
              <a:t>GET /users/3</a:t>
            </a:r>
            <a:r>
              <a:rPr lang="en-US" dirty="0"/>
              <a:t>:</a:t>
            </a:r>
          </a:p>
        </p:txBody>
      </p:sp>
      <p:sp>
        <p:nvSpPr>
          <p:cNvPr id="26" name="Content Placeholder 3">
            <a:extLst>
              <a:ext uri="{FF2B5EF4-FFF2-40B4-BE49-F238E27FC236}">
                <a16:creationId xmlns:a16="http://schemas.microsoft.com/office/drawing/2014/main" id="{B496374D-F583-495A-A3B9-4C3811D3D3EA}"/>
              </a:ext>
            </a:extLst>
          </p:cNvPr>
          <p:cNvSpPr txBox="1">
            <a:spLocks/>
          </p:cNvSpPr>
          <p:nvPr/>
        </p:nvSpPr>
        <p:spPr>
          <a:xfrm>
            <a:off x="1992269" y="4987367"/>
            <a:ext cx="7013380" cy="726096"/>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&lt;h1&gt;Claire&lt;/h1&gt;</a:t>
            </a:r>
          </a:p>
          <a:p>
            <a:pPr marL="0" indent="0">
              <a:buNone/>
            </a:pPr>
            <a:r>
              <a:rPr lang="en-US" sz="1800" dirty="0">
                <a:solidFill>
                  <a:schemeClr val="tx1"/>
                </a:solidFill>
                <a:latin typeface="Courier New" panose="02070309020205020404" pitchFamily="49" charset="0"/>
                <a:cs typeface="Courier New" panose="02070309020205020404" pitchFamily="49" charset="0"/>
              </a:rPr>
              <a:t>&lt;p&gt;Claire is 24 years old and lives in Boston.&lt;/p&gt;</a:t>
            </a:r>
          </a:p>
        </p:txBody>
      </p:sp>
      <p:sp>
        <p:nvSpPr>
          <p:cNvPr id="29" name="Rectangle 28">
            <a:extLst>
              <a:ext uri="{FF2B5EF4-FFF2-40B4-BE49-F238E27FC236}">
                <a16:creationId xmlns:a16="http://schemas.microsoft.com/office/drawing/2014/main" id="{997F32D6-C3B4-4BBB-B1F9-1AAE5D90586D}"/>
              </a:ext>
            </a:extLst>
          </p:cNvPr>
          <p:cNvSpPr/>
          <p:nvPr/>
        </p:nvSpPr>
        <p:spPr>
          <a:xfrm>
            <a:off x="2458711" y="5404618"/>
            <a:ext cx="921025" cy="24257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A518561-A188-49D5-BCB8-070A0082483E}"/>
              </a:ext>
            </a:extLst>
          </p:cNvPr>
          <p:cNvSpPr/>
          <p:nvPr/>
        </p:nvSpPr>
        <p:spPr>
          <a:xfrm>
            <a:off x="7369061" y="5409003"/>
            <a:ext cx="917712" cy="2392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FCEBA31-8604-46FE-9DE2-CF2D58714759}"/>
              </a:ext>
            </a:extLst>
          </p:cNvPr>
          <p:cNvSpPr/>
          <p:nvPr/>
        </p:nvSpPr>
        <p:spPr>
          <a:xfrm>
            <a:off x="3812210" y="5408280"/>
            <a:ext cx="377687" cy="2392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AFC8E46-7B91-4D72-96CA-83DC87382074}"/>
              </a:ext>
            </a:extLst>
          </p:cNvPr>
          <p:cNvSpPr txBox="1"/>
          <p:nvPr/>
        </p:nvSpPr>
        <p:spPr>
          <a:xfrm>
            <a:off x="880240" y="4843714"/>
            <a:ext cx="1030356" cy="369332"/>
          </a:xfrm>
          <a:prstGeom prst="rect">
            <a:avLst/>
          </a:prstGeom>
          <a:noFill/>
        </p:spPr>
        <p:txBody>
          <a:bodyPr wrap="square" rtlCol="0">
            <a:spAutoFit/>
          </a:bodyPr>
          <a:lstStyle/>
          <a:p>
            <a:r>
              <a:rPr lang="en-US" dirty="0">
                <a:solidFill>
                  <a:srgbClr val="C00000"/>
                </a:solidFill>
              </a:rPr>
              <a:t>Name</a:t>
            </a:r>
          </a:p>
        </p:txBody>
      </p:sp>
      <p:sp>
        <p:nvSpPr>
          <p:cNvPr id="41" name="TextBox 40">
            <a:extLst>
              <a:ext uri="{FF2B5EF4-FFF2-40B4-BE49-F238E27FC236}">
                <a16:creationId xmlns:a16="http://schemas.microsoft.com/office/drawing/2014/main" id="{127331C4-43FA-4516-912C-4E297A450E9C}"/>
              </a:ext>
            </a:extLst>
          </p:cNvPr>
          <p:cNvSpPr txBox="1"/>
          <p:nvPr/>
        </p:nvSpPr>
        <p:spPr>
          <a:xfrm>
            <a:off x="4734337" y="4574372"/>
            <a:ext cx="1030356" cy="369332"/>
          </a:xfrm>
          <a:prstGeom prst="rect">
            <a:avLst/>
          </a:prstGeom>
          <a:noFill/>
        </p:spPr>
        <p:txBody>
          <a:bodyPr wrap="square" rtlCol="0">
            <a:spAutoFit/>
          </a:bodyPr>
          <a:lstStyle/>
          <a:p>
            <a:r>
              <a:rPr lang="en-US" dirty="0">
                <a:solidFill>
                  <a:srgbClr val="C00000"/>
                </a:solidFill>
              </a:rPr>
              <a:t>Age</a:t>
            </a:r>
          </a:p>
        </p:txBody>
      </p:sp>
      <p:sp>
        <p:nvSpPr>
          <p:cNvPr id="42" name="TextBox 41">
            <a:extLst>
              <a:ext uri="{FF2B5EF4-FFF2-40B4-BE49-F238E27FC236}">
                <a16:creationId xmlns:a16="http://schemas.microsoft.com/office/drawing/2014/main" id="{A82D3C12-DB49-4974-BE8B-1DBAFAE3977E}"/>
              </a:ext>
            </a:extLst>
          </p:cNvPr>
          <p:cNvSpPr txBox="1"/>
          <p:nvPr/>
        </p:nvSpPr>
        <p:spPr>
          <a:xfrm>
            <a:off x="7150377" y="4539234"/>
            <a:ext cx="1030356" cy="369332"/>
          </a:xfrm>
          <a:prstGeom prst="rect">
            <a:avLst/>
          </a:prstGeom>
          <a:noFill/>
        </p:spPr>
        <p:txBody>
          <a:bodyPr wrap="square" rtlCol="0">
            <a:spAutoFit/>
          </a:bodyPr>
          <a:lstStyle/>
          <a:p>
            <a:r>
              <a:rPr lang="en-US" dirty="0">
                <a:solidFill>
                  <a:srgbClr val="C00000"/>
                </a:solidFill>
              </a:rPr>
              <a:t>City</a:t>
            </a:r>
          </a:p>
        </p:txBody>
      </p:sp>
      <p:cxnSp>
        <p:nvCxnSpPr>
          <p:cNvPr id="44" name="Straight Arrow Connector 43">
            <a:extLst>
              <a:ext uri="{FF2B5EF4-FFF2-40B4-BE49-F238E27FC236}">
                <a16:creationId xmlns:a16="http://schemas.microsoft.com/office/drawing/2014/main" id="{3DFE2394-D1DB-48B5-B691-DDA8F7D89CE6}"/>
              </a:ext>
            </a:extLst>
          </p:cNvPr>
          <p:cNvCxnSpPr>
            <a:cxnSpLocks/>
          </p:cNvCxnSpPr>
          <p:nvPr/>
        </p:nvCxnSpPr>
        <p:spPr>
          <a:xfrm>
            <a:off x="1680344" y="5086499"/>
            <a:ext cx="696694" cy="33560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0F4A1C3-A67A-4537-8878-DBC273D8D089}"/>
              </a:ext>
            </a:extLst>
          </p:cNvPr>
          <p:cNvCxnSpPr>
            <a:cxnSpLocks/>
          </p:cNvCxnSpPr>
          <p:nvPr/>
        </p:nvCxnSpPr>
        <p:spPr>
          <a:xfrm flipH="1">
            <a:off x="4314967" y="4997306"/>
            <a:ext cx="536711" cy="32057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CE801CF-3F74-4ACB-BC0B-FB93ADC85EF0}"/>
              </a:ext>
            </a:extLst>
          </p:cNvPr>
          <p:cNvCxnSpPr>
            <a:cxnSpLocks/>
          </p:cNvCxnSpPr>
          <p:nvPr/>
        </p:nvCxnSpPr>
        <p:spPr>
          <a:xfrm>
            <a:off x="7504873" y="4943704"/>
            <a:ext cx="160682" cy="34445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87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p:bldP spid="26" grpId="0" animBg="1"/>
      <p:bldP spid="29" grpId="0" animBg="1"/>
      <p:bldP spid="36" grpId="0" animBg="1"/>
      <p:bldP spid="37" grpId="0" animBg="1"/>
      <p:bldP spid="39" grpId="0"/>
      <p:bldP spid="41"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A</a:t>
            </a:r>
            <a:r>
              <a:rPr lang="en-US" sz="3600" dirty="0"/>
              <a:t>pplication</a:t>
            </a:r>
            <a:r>
              <a:rPr lang="en-US" dirty="0"/>
              <a:t> p</a:t>
            </a:r>
            <a:r>
              <a:rPr lang="en-US" sz="3600" dirty="0"/>
              <a:t>rogramming</a:t>
            </a:r>
            <a:r>
              <a:rPr lang="en-US" dirty="0"/>
              <a:t> i</a:t>
            </a:r>
            <a:r>
              <a:rPr lang="en-US" sz="3600" dirty="0"/>
              <a:t>nterface</a:t>
            </a:r>
            <a:endParaRPr lang="en-US" dirty="0"/>
          </a:p>
        </p:txBody>
      </p:sp>
      <p:sp>
        <p:nvSpPr>
          <p:cNvPr id="3" name="Content Placeholder 2"/>
          <p:cNvSpPr>
            <a:spLocks noGrp="1"/>
          </p:cNvSpPr>
          <p:nvPr>
            <p:ph idx="1"/>
          </p:nvPr>
        </p:nvSpPr>
        <p:spPr>
          <a:xfrm>
            <a:off x="838198" y="4265077"/>
            <a:ext cx="10515601" cy="996170"/>
          </a:xfrm>
        </p:spPr>
        <p:txBody>
          <a:bodyPr wrap="square">
            <a:spAutoFit/>
          </a:bodyPr>
          <a:lstStyle/>
          <a:p>
            <a:pPr marL="0" indent="0">
              <a:buNone/>
            </a:pPr>
            <a:r>
              <a:rPr lang="en-US" dirty="0">
                <a:latin typeface="Georgia" panose="02040502050405020303" pitchFamily="18" charset="0"/>
              </a:rPr>
              <a:t>An API is an interface for Machine </a:t>
            </a:r>
            <a:r>
              <a:rPr lang="en-US" dirty="0">
                <a:solidFill>
                  <a:srgbClr val="2C0E25"/>
                </a:solidFill>
                <a:latin typeface="u2000"/>
              </a:rPr>
              <a:t>↔</a:t>
            </a:r>
            <a:r>
              <a:rPr lang="en-US" dirty="0">
                <a:latin typeface="Georgia" panose="02040502050405020303" pitchFamily="18" charset="0"/>
              </a:rPr>
              <a:t> Machine communication.</a:t>
            </a:r>
          </a:p>
          <a:p>
            <a:r>
              <a:rPr lang="en-US" dirty="0"/>
              <a:t>An API making use of HTTP is called a </a:t>
            </a:r>
            <a:r>
              <a:rPr lang="en-US" i="1" dirty="0"/>
              <a:t>Web API.</a:t>
            </a:r>
            <a:endParaRPr lang="en-US" dirty="0"/>
          </a:p>
        </p:txBody>
      </p:sp>
      <p:sp>
        <p:nvSpPr>
          <p:cNvPr id="23" name="Content Placeholder 2">
            <a:extLst>
              <a:ext uri="{FF2B5EF4-FFF2-40B4-BE49-F238E27FC236}">
                <a16:creationId xmlns:a16="http://schemas.microsoft.com/office/drawing/2014/main" id="{9A7E9E1C-F18E-4981-803C-C9D0A7DBC71E}"/>
              </a:ext>
            </a:extLst>
          </p:cNvPr>
          <p:cNvSpPr txBox="1">
            <a:spLocks/>
          </p:cNvSpPr>
          <p:nvPr/>
        </p:nvSpPr>
        <p:spPr>
          <a:xfrm>
            <a:off x="838198" y="1690688"/>
            <a:ext cx="10515601" cy="4801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GUI is an interface for Human </a:t>
            </a:r>
            <a:r>
              <a:rPr lang="en-US" dirty="0">
                <a:solidFill>
                  <a:srgbClr val="2C0E25"/>
                </a:solidFill>
                <a:latin typeface="u2000"/>
              </a:rPr>
              <a:t>↔</a:t>
            </a:r>
            <a:r>
              <a:rPr lang="en-US" dirty="0"/>
              <a:t> Machine communication.</a:t>
            </a:r>
          </a:p>
        </p:txBody>
      </p:sp>
      <p:sp>
        <p:nvSpPr>
          <p:cNvPr id="24" name="Freeform: Shape 23">
            <a:extLst>
              <a:ext uri="{FF2B5EF4-FFF2-40B4-BE49-F238E27FC236}">
                <a16:creationId xmlns:a16="http://schemas.microsoft.com/office/drawing/2014/main" id="{8DA2AF4E-BA26-4B2E-AB48-027F46DEE489}"/>
              </a:ext>
            </a:extLst>
          </p:cNvPr>
          <p:cNvSpPr/>
          <p:nvPr/>
        </p:nvSpPr>
        <p:spPr>
          <a:xfrm flipH="1">
            <a:off x="2243279" y="2410180"/>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26" name="TextBox 25">
            <a:extLst>
              <a:ext uri="{FF2B5EF4-FFF2-40B4-BE49-F238E27FC236}">
                <a16:creationId xmlns:a16="http://schemas.microsoft.com/office/drawing/2014/main" id="{D99A1DD2-F962-4CEC-8850-FCCD8B1BDE6F}"/>
              </a:ext>
            </a:extLst>
          </p:cNvPr>
          <p:cNvSpPr txBox="1"/>
          <p:nvPr/>
        </p:nvSpPr>
        <p:spPr>
          <a:xfrm>
            <a:off x="2170394" y="3735743"/>
            <a:ext cx="867910" cy="369332"/>
          </a:xfrm>
          <a:prstGeom prst="rect">
            <a:avLst/>
          </a:prstGeom>
          <a:noFill/>
        </p:spPr>
        <p:txBody>
          <a:bodyPr wrap="square" rtlCol="0">
            <a:spAutoFit/>
          </a:bodyPr>
          <a:lstStyle/>
          <a:p>
            <a:pPr algn="ctr"/>
            <a:r>
              <a:rPr lang="en-US" dirty="0">
                <a:solidFill>
                  <a:schemeClr val="bg1"/>
                </a:solidFill>
              </a:rPr>
              <a:t>Server</a:t>
            </a:r>
          </a:p>
        </p:txBody>
      </p:sp>
      <p:grpSp>
        <p:nvGrpSpPr>
          <p:cNvPr id="28" name="Group 27">
            <a:extLst>
              <a:ext uri="{FF2B5EF4-FFF2-40B4-BE49-F238E27FC236}">
                <a16:creationId xmlns:a16="http://schemas.microsoft.com/office/drawing/2014/main" id="{4AB1B226-1557-43FD-94F8-DE4DB2B9C0D4}"/>
              </a:ext>
            </a:extLst>
          </p:cNvPr>
          <p:cNvGrpSpPr/>
          <p:nvPr/>
        </p:nvGrpSpPr>
        <p:grpSpPr>
          <a:xfrm>
            <a:off x="4865198" y="2583285"/>
            <a:ext cx="914400" cy="914400"/>
            <a:chOff x="8138491" y="1803437"/>
            <a:chExt cx="914400" cy="914400"/>
          </a:xfrm>
        </p:grpSpPr>
        <p:sp>
          <p:nvSpPr>
            <p:cNvPr id="29" name="Rectangle 28">
              <a:extLst>
                <a:ext uri="{FF2B5EF4-FFF2-40B4-BE49-F238E27FC236}">
                  <a16:creationId xmlns:a16="http://schemas.microsoft.com/office/drawing/2014/main" id="{0EDBA908-6F94-48D2-8E27-11BF8FFA1D32}"/>
                </a:ext>
              </a:extLst>
            </p:cNvPr>
            <p:cNvSpPr/>
            <p:nvPr/>
          </p:nvSpPr>
          <p:spPr>
            <a:xfrm>
              <a:off x="8403534" y="1948105"/>
              <a:ext cx="384313" cy="69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Smart Phone">
              <a:extLst>
                <a:ext uri="{FF2B5EF4-FFF2-40B4-BE49-F238E27FC236}">
                  <a16:creationId xmlns:a16="http://schemas.microsoft.com/office/drawing/2014/main" id="{30BCD67F-5183-4CF4-A71E-BB00184046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8491" y="1803437"/>
              <a:ext cx="914400" cy="914400"/>
            </a:xfrm>
            <a:prstGeom prst="rect">
              <a:avLst/>
            </a:prstGeom>
          </p:spPr>
        </p:pic>
      </p:grpSp>
      <p:sp>
        <p:nvSpPr>
          <p:cNvPr id="31" name="TextBox 30">
            <a:extLst>
              <a:ext uri="{FF2B5EF4-FFF2-40B4-BE49-F238E27FC236}">
                <a16:creationId xmlns:a16="http://schemas.microsoft.com/office/drawing/2014/main" id="{FE8E26A3-E771-4634-B203-FB6973DF169B}"/>
              </a:ext>
            </a:extLst>
          </p:cNvPr>
          <p:cNvSpPr txBox="1"/>
          <p:nvPr/>
        </p:nvSpPr>
        <p:spPr>
          <a:xfrm>
            <a:off x="4810535" y="3497685"/>
            <a:ext cx="995515" cy="369332"/>
          </a:xfrm>
          <a:prstGeom prst="rect">
            <a:avLst/>
          </a:prstGeom>
          <a:noFill/>
        </p:spPr>
        <p:txBody>
          <a:bodyPr wrap="square" rtlCol="0">
            <a:spAutoFit/>
          </a:bodyPr>
          <a:lstStyle/>
          <a:p>
            <a:pPr algn="ctr"/>
            <a:r>
              <a:rPr lang="en-US" dirty="0">
                <a:solidFill>
                  <a:schemeClr val="bg1"/>
                </a:solidFill>
              </a:rPr>
              <a:t>Client</a:t>
            </a:r>
          </a:p>
        </p:txBody>
      </p:sp>
      <p:sp>
        <p:nvSpPr>
          <p:cNvPr id="32" name="Arrow: Left-Right 31">
            <a:extLst>
              <a:ext uri="{FF2B5EF4-FFF2-40B4-BE49-F238E27FC236}">
                <a16:creationId xmlns:a16="http://schemas.microsoft.com/office/drawing/2014/main" id="{69EFC99C-284A-492E-9053-B0262C4444CE}"/>
              </a:ext>
            </a:extLst>
          </p:cNvPr>
          <p:cNvSpPr/>
          <p:nvPr/>
        </p:nvSpPr>
        <p:spPr>
          <a:xfrm>
            <a:off x="3213402" y="2860439"/>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20DEC76-C1A4-4B27-B28E-14F0372C624D}"/>
              </a:ext>
            </a:extLst>
          </p:cNvPr>
          <p:cNvSpPr txBox="1"/>
          <p:nvPr/>
        </p:nvSpPr>
        <p:spPr>
          <a:xfrm>
            <a:off x="3358073" y="2481911"/>
            <a:ext cx="1221403" cy="369332"/>
          </a:xfrm>
          <a:prstGeom prst="rect">
            <a:avLst/>
          </a:prstGeom>
          <a:noFill/>
        </p:spPr>
        <p:txBody>
          <a:bodyPr wrap="square" rtlCol="0">
            <a:spAutoFit/>
          </a:bodyPr>
          <a:lstStyle/>
          <a:p>
            <a:pPr algn="ctr"/>
            <a:r>
              <a:rPr lang="en-US" dirty="0"/>
              <a:t>API</a:t>
            </a:r>
          </a:p>
        </p:txBody>
      </p:sp>
      <p:sp>
        <p:nvSpPr>
          <p:cNvPr id="34" name="Arrow: Left-Right 33">
            <a:extLst>
              <a:ext uri="{FF2B5EF4-FFF2-40B4-BE49-F238E27FC236}">
                <a16:creationId xmlns:a16="http://schemas.microsoft.com/office/drawing/2014/main" id="{093A42BE-66B4-4B6A-8D6D-578C82205173}"/>
              </a:ext>
            </a:extLst>
          </p:cNvPr>
          <p:cNvSpPr/>
          <p:nvPr/>
        </p:nvSpPr>
        <p:spPr>
          <a:xfrm>
            <a:off x="6035401" y="2860439"/>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2B40BC1-0CBA-4BD6-BE28-0FCF771DE49F}"/>
              </a:ext>
            </a:extLst>
          </p:cNvPr>
          <p:cNvSpPr txBox="1"/>
          <p:nvPr/>
        </p:nvSpPr>
        <p:spPr>
          <a:xfrm>
            <a:off x="6180072" y="2481911"/>
            <a:ext cx="1221403" cy="369332"/>
          </a:xfrm>
          <a:prstGeom prst="rect">
            <a:avLst/>
          </a:prstGeom>
          <a:noFill/>
        </p:spPr>
        <p:txBody>
          <a:bodyPr wrap="square" rtlCol="0">
            <a:spAutoFit/>
          </a:bodyPr>
          <a:lstStyle/>
          <a:p>
            <a:pPr algn="ctr"/>
            <a:r>
              <a:rPr lang="en-US" dirty="0"/>
              <a:t>GUI</a:t>
            </a:r>
          </a:p>
        </p:txBody>
      </p:sp>
      <p:pic>
        <p:nvPicPr>
          <p:cNvPr id="5" name="Graphic 4" descr="Woman">
            <a:extLst>
              <a:ext uri="{FF2B5EF4-FFF2-40B4-BE49-F238E27FC236}">
                <a16:creationId xmlns:a16="http://schemas.microsoft.com/office/drawing/2014/main" id="{B021DEB5-052C-4BE8-BC5A-FE1FA3A9F4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829" y="2666577"/>
            <a:ext cx="914400" cy="914400"/>
          </a:xfrm>
          <a:prstGeom prst="rect">
            <a:avLst/>
          </a:prstGeom>
        </p:spPr>
      </p:pic>
      <p:sp>
        <p:nvSpPr>
          <p:cNvPr id="36" name="TextBox 35">
            <a:extLst>
              <a:ext uri="{FF2B5EF4-FFF2-40B4-BE49-F238E27FC236}">
                <a16:creationId xmlns:a16="http://schemas.microsoft.com/office/drawing/2014/main" id="{8E6349D3-8960-4004-8EFA-D0DF939DF58B}"/>
              </a:ext>
            </a:extLst>
          </p:cNvPr>
          <p:cNvSpPr txBox="1"/>
          <p:nvPr/>
        </p:nvSpPr>
        <p:spPr>
          <a:xfrm>
            <a:off x="7654531" y="3551077"/>
            <a:ext cx="995515" cy="369332"/>
          </a:xfrm>
          <a:prstGeom prst="rect">
            <a:avLst/>
          </a:prstGeom>
          <a:noFill/>
        </p:spPr>
        <p:txBody>
          <a:bodyPr wrap="square" rtlCol="0">
            <a:spAutoFit/>
          </a:bodyPr>
          <a:lstStyle/>
          <a:p>
            <a:pPr algn="ctr"/>
            <a:r>
              <a:rPr lang="en-US" dirty="0">
                <a:solidFill>
                  <a:schemeClr val="bg1"/>
                </a:solidFill>
              </a:rPr>
              <a:t>User</a:t>
            </a:r>
          </a:p>
        </p:txBody>
      </p:sp>
    </p:spTree>
    <p:extLst>
      <p:ext uri="{BB962C8B-B14F-4D97-AF65-F5344CB8AC3E}">
        <p14:creationId xmlns:p14="http://schemas.microsoft.com/office/powerpoint/2010/main" val="275670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p:bldP spid="31" grpId="0"/>
      <p:bldP spid="32" grpId="0" animBg="1"/>
      <p:bldP spid="33" grpId="0"/>
      <p:bldP spid="34" grpId="0" animBg="1"/>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Web APIs</a:t>
            </a:r>
          </a:p>
        </p:txBody>
      </p:sp>
      <p:sp>
        <p:nvSpPr>
          <p:cNvPr id="3" name="Content Placeholder 2"/>
          <p:cNvSpPr>
            <a:spLocks noGrp="1"/>
          </p:cNvSpPr>
          <p:nvPr>
            <p:ph idx="1"/>
          </p:nvPr>
        </p:nvSpPr>
        <p:spPr>
          <a:xfrm>
            <a:off x="838200" y="1690688"/>
            <a:ext cx="10515600" cy="2701765"/>
          </a:xfrm>
        </p:spPr>
        <p:txBody>
          <a:bodyPr>
            <a:spAutoFit/>
          </a:bodyPr>
          <a:lstStyle/>
          <a:p>
            <a:r>
              <a:rPr lang="en-US" i="1" dirty="0">
                <a:latin typeface="Georgia" panose="02040502050405020303" pitchFamily="18" charset="0"/>
              </a:rPr>
              <a:t>Remote Procedure Call</a:t>
            </a:r>
            <a:r>
              <a:rPr lang="en-US" dirty="0">
                <a:latin typeface="Georgia" panose="02040502050405020303" pitchFamily="18" charset="0"/>
              </a:rPr>
              <a:t>, RPC</a:t>
            </a:r>
            <a:r>
              <a:rPr lang="en-US" i="1" dirty="0">
                <a:latin typeface="Georgia" panose="02040502050405020303" pitchFamily="18" charset="0"/>
              </a:rPr>
              <a:t>.</a:t>
            </a:r>
          </a:p>
          <a:p>
            <a:pPr lvl="1"/>
            <a:r>
              <a:rPr lang="en-US" dirty="0"/>
              <a:t>Clients can call functions on the server.</a:t>
            </a:r>
          </a:p>
          <a:p>
            <a:r>
              <a:rPr lang="en-US" i="1" dirty="0"/>
              <a:t>Remote Method Invocation</a:t>
            </a:r>
            <a:r>
              <a:rPr lang="en-US" dirty="0"/>
              <a:t>, RMI.</a:t>
            </a:r>
          </a:p>
          <a:p>
            <a:pPr lvl="1"/>
            <a:r>
              <a:rPr lang="en-US" dirty="0"/>
              <a:t>Clients can call methods on objects on the server.</a:t>
            </a:r>
          </a:p>
          <a:p>
            <a:r>
              <a:rPr lang="en-US" i="1" dirty="0"/>
              <a:t>Representational State Transfer</a:t>
            </a:r>
            <a:r>
              <a:rPr lang="en-US" dirty="0"/>
              <a:t>, REST.</a:t>
            </a:r>
          </a:p>
          <a:p>
            <a:pPr lvl="1"/>
            <a:r>
              <a:rPr lang="en-US" dirty="0"/>
              <a:t>Client can apply CRUD operations on resources.</a:t>
            </a:r>
          </a:p>
        </p:txBody>
      </p:sp>
    </p:spTree>
    <p:extLst>
      <p:ext uri="{BB962C8B-B14F-4D97-AF65-F5344CB8AC3E}">
        <p14:creationId xmlns:p14="http://schemas.microsoft.com/office/powerpoint/2010/main" val="321865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REST?</a:t>
            </a:r>
          </a:p>
        </p:txBody>
      </p:sp>
      <p:sp>
        <p:nvSpPr>
          <p:cNvPr id="3" name="Content Placeholder 2"/>
          <p:cNvSpPr>
            <a:spLocks noGrp="1"/>
          </p:cNvSpPr>
          <p:nvPr>
            <p:ph idx="1"/>
          </p:nvPr>
        </p:nvSpPr>
        <p:spPr>
          <a:xfrm>
            <a:off x="838200" y="1690688"/>
            <a:ext cx="10515600" cy="4150880"/>
          </a:xfrm>
        </p:spPr>
        <p:txBody>
          <a:bodyPr wrap="square">
            <a:spAutoFit/>
          </a:bodyPr>
          <a:lstStyle/>
          <a:p>
            <a:pPr marL="0" indent="0">
              <a:buNone/>
            </a:pPr>
            <a:r>
              <a:rPr lang="en-US" dirty="0">
                <a:latin typeface="Georgia" panose="02040502050405020303" pitchFamily="18" charset="0"/>
              </a:rPr>
              <a:t>An architectural style for </a:t>
            </a:r>
            <a:r>
              <a:rPr lang="en-US" i="1" dirty="0"/>
              <a:t>distributed hypermedia systems</a:t>
            </a:r>
            <a:r>
              <a:rPr lang="en-US" dirty="0">
                <a:latin typeface="Georgia" panose="02040502050405020303" pitchFamily="18" charset="0"/>
              </a:rPr>
              <a:t> described by </a:t>
            </a:r>
            <a:r>
              <a:rPr lang="en-US" dirty="0"/>
              <a:t>Roy Thomas Fielding in his doctoral dissertation 2000.</a:t>
            </a:r>
          </a:p>
          <a:p>
            <a:r>
              <a:rPr lang="en-US" dirty="0"/>
              <a:t>Consists of constraints:</a:t>
            </a:r>
          </a:p>
          <a:p>
            <a:pPr marL="914400" lvl="1" indent="-457200">
              <a:buFont typeface="+mj-lt"/>
              <a:buAutoNum type="arabicPeriod"/>
            </a:pPr>
            <a:r>
              <a:rPr lang="en-US" dirty="0"/>
              <a:t>Client - Server</a:t>
            </a:r>
          </a:p>
          <a:p>
            <a:pPr marL="914400" lvl="1" indent="-457200">
              <a:buFont typeface="+mj-lt"/>
              <a:buAutoNum type="arabicPeriod"/>
            </a:pPr>
            <a:r>
              <a:rPr lang="en-US" dirty="0"/>
              <a:t>Stateless</a:t>
            </a:r>
          </a:p>
          <a:p>
            <a:pPr marL="914400" lvl="1" indent="-457200">
              <a:buFont typeface="+mj-lt"/>
              <a:buAutoNum type="arabicPeriod"/>
            </a:pPr>
            <a:r>
              <a:rPr lang="en-US" dirty="0"/>
              <a:t>Cache</a:t>
            </a:r>
          </a:p>
          <a:p>
            <a:pPr marL="914400" lvl="1" indent="-457200">
              <a:buFont typeface="+mj-lt"/>
              <a:buAutoNum type="arabicPeriod"/>
            </a:pPr>
            <a:r>
              <a:rPr lang="en-US" dirty="0"/>
              <a:t>Uniform Interface</a:t>
            </a:r>
          </a:p>
          <a:p>
            <a:pPr marL="914400" lvl="1" indent="-457200">
              <a:buFont typeface="+mj-lt"/>
              <a:buAutoNum type="arabicPeriod"/>
            </a:pPr>
            <a:r>
              <a:rPr lang="en-US" dirty="0"/>
              <a:t>Layered System</a:t>
            </a:r>
          </a:p>
          <a:p>
            <a:pPr marL="914400" lvl="1" indent="-457200">
              <a:buFont typeface="+mj-lt"/>
              <a:buAutoNum type="arabicPeriod"/>
            </a:pPr>
            <a:r>
              <a:rPr lang="en-US" dirty="0"/>
              <a:t>Code-On-Demand</a:t>
            </a:r>
          </a:p>
        </p:txBody>
      </p:sp>
      <p:sp>
        <p:nvSpPr>
          <p:cNvPr id="6" name="Cube 5">
            <a:extLst>
              <a:ext uri="{FF2B5EF4-FFF2-40B4-BE49-F238E27FC236}">
                <a16:creationId xmlns:a16="http://schemas.microsoft.com/office/drawing/2014/main" id="{C94EDDF5-99DA-4F9A-9EB6-D33A0AD593D8}"/>
              </a:ext>
            </a:extLst>
          </p:cNvPr>
          <p:cNvSpPr/>
          <p:nvPr/>
        </p:nvSpPr>
        <p:spPr>
          <a:xfrm>
            <a:off x="5672326" y="2803286"/>
            <a:ext cx="1139686" cy="11032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9" name="Cube 8">
            <a:extLst>
              <a:ext uri="{FF2B5EF4-FFF2-40B4-BE49-F238E27FC236}">
                <a16:creationId xmlns:a16="http://schemas.microsoft.com/office/drawing/2014/main" id="{C8D3831A-C1F5-425B-85FD-CDD1FC640454}"/>
              </a:ext>
            </a:extLst>
          </p:cNvPr>
          <p:cNvSpPr/>
          <p:nvPr/>
        </p:nvSpPr>
        <p:spPr>
          <a:xfrm>
            <a:off x="7675695" y="2768499"/>
            <a:ext cx="516830" cy="1138031"/>
          </a:xfrm>
          <a:prstGeom prst="cube">
            <a:avLst>
              <a:gd name="adj" fmla="val 73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Canvas 9">
            <a:extLst>
              <a:ext uri="{FF2B5EF4-FFF2-40B4-BE49-F238E27FC236}">
                <a16:creationId xmlns:a16="http://schemas.microsoft.com/office/drawing/2014/main" id="{547A3291-CDF1-447D-8501-E0A5CDD06913}"/>
              </a:ext>
            </a:extLst>
          </p:cNvPr>
          <p:cNvGrpSpPr/>
          <p:nvPr/>
        </p:nvGrpSpPr>
        <p:grpSpPr>
          <a:xfrm>
            <a:off x="5111564" y="4124739"/>
            <a:ext cx="6656365" cy="1612803"/>
            <a:chOff x="0" y="0"/>
            <a:chExt cx="5128260" cy="1140460"/>
          </a:xfrm>
        </p:grpSpPr>
        <p:sp>
          <p:nvSpPr>
            <p:cNvPr id="11" name="Rectangle 10">
              <a:extLst>
                <a:ext uri="{FF2B5EF4-FFF2-40B4-BE49-F238E27FC236}">
                  <a16:creationId xmlns:a16="http://schemas.microsoft.com/office/drawing/2014/main" id="{EE67F3D4-D6A1-4CB6-AF51-6904EA91CC90}"/>
                </a:ext>
              </a:extLst>
            </p:cNvPr>
            <p:cNvSpPr/>
            <p:nvPr/>
          </p:nvSpPr>
          <p:spPr>
            <a:xfrm>
              <a:off x="0" y="0"/>
              <a:ext cx="5128260" cy="1140460"/>
            </a:xfrm>
            <a:prstGeom prst="rect">
              <a:avLst/>
            </a:prstGeom>
          </p:spPr>
        </p:sp>
        <p:sp>
          <p:nvSpPr>
            <p:cNvPr id="12" name="Rectangle 11">
              <a:extLst>
                <a:ext uri="{FF2B5EF4-FFF2-40B4-BE49-F238E27FC236}">
                  <a16:creationId xmlns:a16="http://schemas.microsoft.com/office/drawing/2014/main" id="{5E5D70B4-85EF-4E10-96D7-03B04D06671F}"/>
                </a:ext>
              </a:extLst>
            </p:cNvPr>
            <p:cNvSpPr/>
            <p:nvPr/>
          </p:nvSpPr>
          <p:spPr>
            <a:xfrm>
              <a:off x="0" y="0"/>
              <a:ext cx="1365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Client</a:t>
              </a:r>
            </a:p>
          </p:txBody>
        </p:sp>
        <p:sp>
          <p:nvSpPr>
            <p:cNvPr id="13" name="Rectangle 12">
              <a:extLst>
                <a:ext uri="{FF2B5EF4-FFF2-40B4-BE49-F238E27FC236}">
                  <a16:creationId xmlns:a16="http://schemas.microsoft.com/office/drawing/2014/main" id="{2762CDB6-2C11-4F45-B8F2-E82D6DD756AE}"/>
                </a:ext>
              </a:extLst>
            </p:cNvPr>
            <p:cNvSpPr/>
            <p:nvPr/>
          </p:nvSpPr>
          <p:spPr>
            <a:xfrm>
              <a:off x="1879599" y="0"/>
              <a:ext cx="1365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lnSpc>
                  <a:spcPct val="106000"/>
                </a:lnSpc>
                <a:spcBef>
                  <a:spcPts val="0"/>
                </a:spcBef>
                <a:spcAft>
                  <a:spcPts val="0"/>
                </a:spcAft>
              </a:pPr>
              <a:r>
                <a:rPr lang="en-US" sz="1400">
                  <a:effectLst/>
                  <a:ea typeface="Calibri" panose="020F0502020204030204" pitchFamily="34" charset="0"/>
                </a:rPr>
                <a:t>Server</a:t>
              </a:r>
              <a:endParaRPr lang="en-US" sz="1600">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51BF6004-08EB-47C7-8A71-86D467F602EF}"/>
                </a:ext>
              </a:extLst>
            </p:cNvPr>
            <p:cNvSpPr/>
            <p:nvPr/>
          </p:nvSpPr>
          <p:spPr>
            <a:xfrm>
              <a:off x="3727327" y="0"/>
              <a:ext cx="1365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Server</a:t>
              </a:r>
            </a:p>
          </p:txBody>
        </p:sp>
        <p:sp>
          <p:nvSpPr>
            <p:cNvPr id="15" name="Cylinder 14">
              <a:extLst>
                <a:ext uri="{FF2B5EF4-FFF2-40B4-BE49-F238E27FC236}">
                  <a16:creationId xmlns:a16="http://schemas.microsoft.com/office/drawing/2014/main" id="{81F33D5D-140E-42CF-BC3D-DA89C4C6361D}"/>
                </a:ext>
              </a:extLst>
            </p:cNvPr>
            <p:cNvSpPr/>
            <p:nvPr/>
          </p:nvSpPr>
          <p:spPr>
            <a:xfrm>
              <a:off x="3974977" y="139700"/>
              <a:ext cx="876300" cy="6858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Relational</a:t>
              </a:r>
              <a:br>
                <a:rPr lang="en-US" sz="1400">
                  <a:effectLst/>
                  <a:ea typeface="Calibri" panose="020F0502020204030204" pitchFamily="34" charset="0"/>
                  <a:cs typeface="Times New Roman" panose="02020603050405020304" pitchFamily="18" charset="0"/>
                </a:rPr>
              </a:br>
              <a:r>
                <a:rPr lang="en-US" sz="1400">
                  <a:effectLst/>
                  <a:ea typeface="Calibri" panose="020F0502020204030204" pitchFamily="34" charset="0"/>
                  <a:cs typeface="Times New Roman" panose="02020603050405020304" pitchFamily="18" charset="0"/>
                </a:rPr>
                <a:t>Database</a:t>
              </a:r>
            </a:p>
          </p:txBody>
        </p:sp>
        <p:sp>
          <p:nvSpPr>
            <p:cNvPr id="16" name="Rectangle: Rounded Corners 15">
              <a:extLst>
                <a:ext uri="{FF2B5EF4-FFF2-40B4-BE49-F238E27FC236}">
                  <a16:creationId xmlns:a16="http://schemas.microsoft.com/office/drawing/2014/main" id="{52038AD7-42F5-4FBF-9A0A-756B4E38FDAE}"/>
                </a:ext>
              </a:extLst>
            </p:cNvPr>
            <p:cNvSpPr/>
            <p:nvPr/>
          </p:nvSpPr>
          <p:spPr>
            <a:xfrm>
              <a:off x="2101554" y="169250"/>
              <a:ext cx="920750" cy="6159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Web Application</a:t>
              </a:r>
            </a:p>
          </p:txBody>
        </p:sp>
        <p:sp>
          <p:nvSpPr>
            <p:cNvPr id="17" name="Rectangle: Rounded Corners 16">
              <a:extLst>
                <a:ext uri="{FF2B5EF4-FFF2-40B4-BE49-F238E27FC236}">
                  <a16:creationId xmlns:a16="http://schemas.microsoft.com/office/drawing/2014/main" id="{FC03CE54-FE10-474D-A2A8-48E6666E391F}"/>
                </a:ext>
              </a:extLst>
            </p:cNvPr>
            <p:cNvSpPr/>
            <p:nvPr/>
          </p:nvSpPr>
          <p:spPr>
            <a:xfrm>
              <a:off x="222545" y="167300"/>
              <a:ext cx="920750" cy="6159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Web Browser</a:t>
              </a:r>
            </a:p>
          </p:txBody>
        </p:sp>
        <p:sp>
          <p:nvSpPr>
            <p:cNvPr id="18" name="Text Box 11">
              <a:extLst>
                <a:ext uri="{FF2B5EF4-FFF2-40B4-BE49-F238E27FC236}">
                  <a16:creationId xmlns:a16="http://schemas.microsoft.com/office/drawing/2014/main" id="{C623F7A6-9636-47F5-92B1-F3FC0B9F1845}"/>
                </a:ext>
              </a:extLst>
            </p:cNvPr>
            <p:cNvSpPr txBox="1"/>
            <p:nvPr/>
          </p:nvSpPr>
          <p:spPr>
            <a:xfrm>
              <a:off x="1351544" y="381409"/>
              <a:ext cx="508000" cy="2603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HTTP</a:t>
              </a:r>
            </a:p>
          </p:txBody>
        </p:sp>
        <p:sp>
          <p:nvSpPr>
            <p:cNvPr id="19" name="Text Box 11">
              <a:extLst>
                <a:ext uri="{FF2B5EF4-FFF2-40B4-BE49-F238E27FC236}">
                  <a16:creationId xmlns:a16="http://schemas.microsoft.com/office/drawing/2014/main" id="{6BD3D67B-E0DB-4A0E-8DDA-4CCF8073C6A9}"/>
                </a:ext>
              </a:extLst>
            </p:cNvPr>
            <p:cNvSpPr txBox="1"/>
            <p:nvPr/>
          </p:nvSpPr>
          <p:spPr>
            <a:xfrm>
              <a:off x="3227309" y="364760"/>
              <a:ext cx="508000" cy="2603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0"/>
                </a:spcAft>
              </a:pPr>
              <a:r>
                <a:rPr lang="en-US" sz="1400">
                  <a:effectLst/>
                  <a:latin typeface="Calibri" panose="020F0502020204030204" pitchFamily="34" charset="0"/>
                  <a:ea typeface="Calibri" panose="020F0502020204030204" pitchFamily="34" charset="0"/>
                </a:rPr>
                <a:t>SQL</a:t>
              </a:r>
              <a:endParaRPr lang="en-US" sz="1600">
                <a:effectLst/>
                <a:latin typeface="Times New Roman" panose="02020603050405020304" pitchFamily="18" charset="0"/>
                <a:ea typeface="Times New Roman" panose="02020603050405020304" pitchFamily="18" charset="0"/>
              </a:endParaRPr>
            </a:p>
          </p:txBody>
        </p:sp>
        <p:sp>
          <p:nvSpPr>
            <p:cNvPr id="20" name="Arrow: Curved Left 19">
              <a:extLst>
                <a:ext uri="{FF2B5EF4-FFF2-40B4-BE49-F238E27FC236}">
                  <a16:creationId xmlns:a16="http://schemas.microsoft.com/office/drawing/2014/main" id="{A7C8A611-D1B7-4BBD-85B6-5DCBC56075DF}"/>
                </a:ext>
              </a:extLst>
            </p:cNvPr>
            <p:cNvSpPr/>
            <p:nvPr/>
          </p:nvSpPr>
          <p:spPr>
            <a:xfrm>
              <a:off x="1152556" y="314294"/>
              <a:ext cx="965955" cy="387350"/>
            </a:xfrm>
            <a:prstGeom prst="curvedLeftArrow">
              <a:avLst>
                <a:gd name="adj1" fmla="val 8484"/>
                <a:gd name="adj2" fmla="val 35292"/>
                <a:gd name="adj3" fmla="val 2934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p>
          </p:txBody>
        </p:sp>
        <p:sp>
          <p:nvSpPr>
            <p:cNvPr id="21" name="Arrow: Curved Left 20">
              <a:extLst>
                <a:ext uri="{FF2B5EF4-FFF2-40B4-BE49-F238E27FC236}">
                  <a16:creationId xmlns:a16="http://schemas.microsoft.com/office/drawing/2014/main" id="{75072AB6-665E-4AE4-9256-E790A00A8109}"/>
                </a:ext>
              </a:extLst>
            </p:cNvPr>
            <p:cNvSpPr/>
            <p:nvPr/>
          </p:nvSpPr>
          <p:spPr>
            <a:xfrm>
              <a:off x="3031841" y="297695"/>
              <a:ext cx="965835" cy="387350"/>
            </a:xfrm>
            <a:prstGeom prst="curvedLeftArrow">
              <a:avLst>
                <a:gd name="adj1" fmla="val 8484"/>
                <a:gd name="adj2" fmla="val 35292"/>
                <a:gd name="adj3" fmla="val 2934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p>
          </p:txBody>
        </p:sp>
      </p:grpSp>
    </p:spTree>
    <p:extLst>
      <p:ext uri="{BB962C8B-B14F-4D97-AF65-F5344CB8AC3E}">
        <p14:creationId xmlns:p14="http://schemas.microsoft.com/office/powerpoint/2010/main" val="192860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1353800" cy="1325563"/>
          </a:xfrm>
        </p:spPr>
        <p:txBody>
          <a:bodyPr/>
          <a:lstStyle/>
          <a:p>
            <a:r>
              <a:rPr lang="en-US" dirty="0"/>
              <a:t>What does REST mean?</a:t>
            </a:r>
            <a:endParaRPr lang="en-US" noProof="0" dirty="0"/>
          </a:p>
        </p:txBody>
      </p:sp>
      <p:sp>
        <p:nvSpPr>
          <p:cNvPr id="5" name="Content Placeholder 4"/>
          <p:cNvSpPr>
            <a:spLocks noGrp="1"/>
          </p:cNvSpPr>
          <p:nvPr>
            <p:ph idx="1"/>
          </p:nvPr>
        </p:nvSpPr>
        <p:spPr>
          <a:xfrm>
            <a:off x="838200" y="1825625"/>
            <a:ext cx="10515600" cy="3839000"/>
          </a:xfrm>
        </p:spPr>
        <p:txBody>
          <a:bodyPr>
            <a:spAutoFit/>
          </a:bodyPr>
          <a:lstStyle/>
          <a:p>
            <a:pPr marL="0" indent="0">
              <a:buNone/>
            </a:pPr>
            <a:r>
              <a:rPr lang="en-US" i="1" dirty="0"/>
              <a:t>The name "Representational State Transfer" is intended to evoke an image of how a well-designed Web application behaves: a network of web pages (a virtual state-machine), where the user progresses through the application by selecting links (state transitions), resulting in the next page (representing the next state of the application) being transferred to the user and rendered for their use.</a:t>
            </a:r>
          </a:p>
          <a:p>
            <a:pPr marL="0" indent="0">
              <a:buNone/>
            </a:pPr>
            <a:endParaRPr lang="en-US" i="1" dirty="0"/>
          </a:p>
          <a:p>
            <a:pPr marL="0" indent="0">
              <a:buNone/>
            </a:pPr>
            <a:r>
              <a:rPr lang="en-US" dirty="0"/>
              <a:t>From Roy's dissertation.</a:t>
            </a:r>
          </a:p>
        </p:txBody>
      </p:sp>
    </p:spTree>
    <p:extLst>
      <p:ext uri="{BB962C8B-B14F-4D97-AF65-F5344CB8AC3E}">
        <p14:creationId xmlns:p14="http://schemas.microsoft.com/office/powerpoint/2010/main" val="410305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JU Grå">
  <a:themeElements>
    <a:clrScheme name="JU">
      <a:dk1>
        <a:srgbClr val="000000"/>
      </a:dk1>
      <a:lt1>
        <a:srgbClr val="FFFFFF"/>
      </a:lt1>
      <a:dk2>
        <a:srgbClr val="003865"/>
      </a:dk2>
      <a:lt2>
        <a:srgbClr val="EBEBDF"/>
      </a:lt2>
      <a:accent1>
        <a:srgbClr val="961B81"/>
      </a:accent1>
      <a:accent2>
        <a:srgbClr val="FFB500"/>
      </a:accent2>
      <a:accent3>
        <a:srgbClr val="003865"/>
      </a:accent3>
      <a:accent4>
        <a:srgbClr val="EBEBDF"/>
      </a:accent4>
      <a:accent5>
        <a:srgbClr val="009CDE"/>
      </a:accent5>
      <a:accent6>
        <a:srgbClr val="007A33"/>
      </a:accent6>
      <a:hlink>
        <a:srgbClr val="EBEBDF"/>
      </a:hlink>
      <a:folHlink>
        <a:srgbClr val="961B81"/>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24995</TotalTime>
  <Words>1307</Words>
  <Application>Microsoft Office PowerPoint</Application>
  <PresentationFormat>Widescreen</PresentationFormat>
  <Paragraphs>292</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Georgia</vt:lpstr>
      <vt:lpstr>Times New Roman</vt:lpstr>
      <vt:lpstr>u2000</vt:lpstr>
      <vt:lpstr>JU Grå</vt:lpstr>
      <vt:lpstr>PowerPoint Presentation</vt:lpstr>
      <vt:lpstr>REST API basics</vt:lpstr>
      <vt:lpstr>Traditional web applications</vt:lpstr>
      <vt:lpstr>Traditional web applications</vt:lpstr>
      <vt:lpstr>Traditional web applications</vt:lpstr>
      <vt:lpstr>Application programming interface</vt:lpstr>
      <vt:lpstr>Different types of Web APIs</vt:lpstr>
      <vt:lpstr>What is REST?</vt:lpstr>
      <vt:lpstr>What does REST mean?</vt:lpstr>
      <vt:lpstr>What does REST mean?</vt:lpstr>
      <vt:lpstr>Using HTTP as the uniform interface</vt:lpstr>
      <vt:lpstr>Using HTTP as the uniform interface</vt:lpstr>
      <vt:lpstr>REST example</vt:lpstr>
      <vt:lpstr>REST example</vt:lpstr>
      <vt:lpstr>REST example</vt:lpstr>
      <vt:lpstr>REST example</vt:lpstr>
      <vt:lpstr>REST example</vt:lpstr>
      <vt:lpstr>REST example</vt:lpstr>
      <vt:lpstr>REST example</vt:lpstr>
      <vt:lpstr>Designing a REST api</vt:lpstr>
      <vt:lpstr>Designing a REST api</vt:lpstr>
    </vt:vector>
  </TitlesOfParts>
  <Company>Jönköping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Oskar Pollack</dc:creator>
  <cp:lastModifiedBy>Peter Larsson-Green</cp:lastModifiedBy>
  <cp:revision>478</cp:revision>
  <dcterms:created xsi:type="dcterms:W3CDTF">2015-07-17T09:22:03Z</dcterms:created>
  <dcterms:modified xsi:type="dcterms:W3CDTF">2018-08-29T10:02:29Z</dcterms:modified>
</cp:coreProperties>
</file>