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9" r:id="rId7"/>
    <p:sldId id="268" r:id="rId8"/>
    <p:sldId id="270" r:id="rId9"/>
    <p:sldId id="261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2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86D0F-01AF-4280-8DFA-4DEF47A1C33A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421D0-21AF-4032-A705-5FF01F13F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421D0-21AF-4032-A705-5FF01F13FC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93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5747-18F9-4236-B255-71B19195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FC88D-2C82-4E20-B3DD-6CC89B80B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21AC-A103-4F92-8A75-F423CD15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87DD8-1369-42FC-84DB-87D03530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2E33A-96A2-495F-9FF2-F012E6C0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6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CE70-04BD-476F-B5EC-8F5625C9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55294-9373-4D5E-8C1E-7848B7CB2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69E05-4C17-415C-BD39-6F1B54F8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9D0B-BFAC-467F-906A-50508E30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2F32-EA69-41B6-92E7-669093A8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55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8B3C1-0547-45B1-8719-4203FB748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58C13-CACD-4852-8EB7-B58BB69F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1DCC-BC64-4302-8FEC-2BF9D67A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768B-D466-4AD0-8A47-EAB1D548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13FE-E6FA-4146-AC78-6438994C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61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79A8-A65F-452F-83C5-E1851F51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9CA5-1312-4A47-A2E3-3F653CD4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A991E-EF34-42BD-857A-56F47A5A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2502-E781-4182-96CC-429BD94C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B61C-EA73-41F9-8230-A47C1D58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97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6986-6362-4545-B6C8-55217F6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0C2FB-93A8-4AE9-B4CF-8EFBA5ADD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9478-EFD3-4848-B175-169DEAE5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B63F-DE35-418C-8F5A-DEFFCEA1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008E-48D6-46D1-903B-F6CE7E04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3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6C79-65CF-4589-B6CB-97C0D1EE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3C0C-546B-415C-853E-ED8A40F79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516D4-6A86-4D91-AB5B-ECDB45B4E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AF879-79D8-4EF8-B60A-9E2E3CED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FBFA4-CD56-4B0D-9F2D-A0CA1F50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47A26-A22E-41EE-9B2B-062B2F92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0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74E9-2EDA-4C79-A6EC-7F0E407B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D6463-ABD8-43A0-AB50-7114444C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6062-83CF-4677-8854-4D2C6AAE3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E02B7-46CC-42F2-A139-0A73CFF1C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DD478-7F95-416C-89CA-901053FE2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BA7C1-A1C4-4FE6-BD9E-CE021D3B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9C6AE-DA7B-4FFC-B930-DD30945B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2784F-1EA4-4653-B6D8-DD359C5A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9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9926-6A6C-4766-BFF4-DDCB9D5A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5C8A8-8AF7-469F-8FEA-ECAB6BA4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376F0-DC78-4C06-B94E-2751C75C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303D7-AB69-4F9D-8A9A-D0B3897B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1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3F771-1A7E-45E3-A84A-0F8168C9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C7FE1-2831-45BD-B1DE-C47F8854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94E0B-A2EF-4105-8164-584CF41A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3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1757-9838-47EF-9599-C89FB370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0633-B7BA-46CC-ABB5-BF4E6EE31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04A8E-A912-452E-8293-7B833A9B7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F79AD-1FC2-4347-98A5-5D44FC39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5C33C-030E-465E-BDFA-714F9F87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AA16-0628-4F11-B0F6-8794CFD4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05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39D1-BB16-4724-BE35-9AAE94FB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DCBA-5A35-4F3C-A723-FF381716C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C8AD9-1159-4DAA-9BCE-4DDD2F789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8438E-3A06-4DB8-997E-FF306727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FBD78-E74D-41F0-A6FB-92CAD2E4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BBF08-2242-4079-8720-87227E73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2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A567F-21D9-4940-A958-84B5456E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534E-5A41-4A37-A132-F4BDBD32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C412-25E8-4C4B-A13E-D93F3AA4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CAC0-1D91-413F-98B4-97BFFFF6D08E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B6F4-321D-437F-A5EF-5CEB77979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50E4C-9733-4DAC-8600-E864AF5B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8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3BF6-0E70-44DF-B99A-CBD0B2A6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299" y="1758950"/>
            <a:ext cx="9144000" cy="2387600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 Quality</a:t>
            </a:r>
            <a:b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Paris vs. Lyon</a:t>
            </a:r>
          </a:p>
        </p:txBody>
      </p:sp>
      <p:pic>
        <p:nvPicPr>
          <p:cNvPr id="4" name="Picture 6" descr="Ironhack Reviews | Course Report | Course Report">
            <a:extLst>
              <a:ext uri="{FF2B5EF4-FFF2-40B4-BE49-F238E27FC236}">
                <a16:creationId xmlns:a16="http://schemas.microsoft.com/office/drawing/2014/main" id="{06583CFB-260A-4F1F-933E-17E90E581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455734"/>
            <a:ext cx="2663521" cy="287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12AB29-5255-4260-B102-8E3FD2D2676F}"/>
              </a:ext>
            </a:extLst>
          </p:cNvPr>
          <p:cNvSpPr txBox="1"/>
          <p:nvPr/>
        </p:nvSpPr>
        <p:spPr>
          <a:xfrm>
            <a:off x="1257299" y="4267200"/>
            <a:ext cx="4336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Final Project – Data Analytics Bootcamp</a:t>
            </a:r>
          </a:p>
          <a:p>
            <a:endParaRPr lang="en-GB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Radoslaw Debek</a:t>
            </a:r>
          </a:p>
          <a:p>
            <a:r>
              <a:rPr lang="en-GB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Paris, 11.02.2022</a:t>
            </a:r>
          </a:p>
        </p:txBody>
      </p:sp>
    </p:spTree>
    <p:extLst>
      <p:ext uri="{BB962C8B-B14F-4D97-AF65-F5344CB8AC3E}">
        <p14:creationId xmlns:p14="http://schemas.microsoft.com/office/powerpoint/2010/main" val="408873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C2C46F-624D-4BC2-BB2E-84CBE15E2EB8}"/>
              </a:ext>
            </a:extLst>
          </p:cNvPr>
          <p:cNvSpPr txBox="1"/>
          <p:nvPr/>
        </p:nvSpPr>
        <p:spPr>
          <a:xfrm>
            <a:off x="297180" y="109219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D9202-E041-4C82-A31D-2B38C526873B}"/>
              </a:ext>
            </a:extLst>
          </p:cNvPr>
          <p:cNvSpPr txBox="1"/>
          <p:nvPr/>
        </p:nvSpPr>
        <p:spPr>
          <a:xfrm>
            <a:off x="507173" y="463195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8C3D0-23B0-45F1-B9C9-441B1F44FEAD}"/>
              </a:ext>
            </a:extLst>
          </p:cNvPr>
          <p:cNvSpPr txBox="1"/>
          <p:nvPr/>
        </p:nvSpPr>
        <p:spPr>
          <a:xfrm flipH="1">
            <a:off x="1341717" y="501650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CONCLUSIONS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Practical use | Main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532C9-0AA4-47D3-A86F-82726576A2A6}"/>
              </a:ext>
            </a:extLst>
          </p:cNvPr>
          <p:cNvSpPr txBox="1"/>
          <p:nvPr/>
        </p:nvSpPr>
        <p:spPr>
          <a:xfrm>
            <a:off x="1270597" y="1957072"/>
            <a:ext cx="950089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 quality is better in Lyon than in Paris</a:t>
            </a: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Trend in both cities is decreasing for all pollutants</a:t>
            </a: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pollutants show yearly and weekly seasonality</a:t>
            </a: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Applied model correctly forecast pollution concentration</a:t>
            </a: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Supervised ML model correctly predicts ai</a:t>
            </a:r>
            <a:r>
              <a:rPr lang="pl-PL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quality basing on the weather information in both Paris and Lyon</a:t>
            </a: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pl-PL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Created database and pipeline allows to perform the same an</a:t>
            </a:r>
            <a:r>
              <a:rPr lang="pl-PL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lysis for other cities in Europe</a:t>
            </a:r>
          </a:p>
        </p:txBody>
      </p:sp>
    </p:spTree>
    <p:extLst>
      <p:ext uri="{BB962C8B-B14F-4D97-AF65-F5344CB8AC3E}">
        <p14:creationId xmlns:p14="http://schemas.microsoft.com/office/powerpoint/2010/main" val="208556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8A1F-D72E-4541-94D2-F9D84D51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7098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 for your attention!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AED62-8A43-4383-B20B-6D7D49D6B7D1}"/>
              </a:ext>
            </a:extLst>
          </p:cNvPr>
          <p:cNvSpPr txBox="1"/>
          <p:nvPr/>
        </p:nvSpPr>
        <p:spPr>
          <a:xfrm>
            <a:off x="504639" y="4533742"/>
            <a:ext cx="67489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Sources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Pollution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GB" sz="1400" b="0" i="0" u="sng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https://aqicn.org/</a:t>
            </a:r>
            <a:endParaRPr lang="pl-PL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Weather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https://www.visualcrossing.com/weather-api</a:t>
            </a:r>
          </a:p>
          <a:p>
            <a:pPr marL="285750" indent="-285750">
              <a:buFontTx/>
              <a:buChar char="-"/>
            </a:pPr>
            <a:endParaRPr lang="pl-PL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</a:t>
            </a: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links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GitHub: https://github.com/radek-deb/Air_Quality_Paris-vs-Lyon_Final_Project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Dashboard: https://air-quality-final-project.herokuapp.com/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Trello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https://trello.com/b/vJ5wxT1K/finalprojectradek</a:t>
            </a:r>
            <a:endParaRPr lang="en-GB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6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FAB53A-CA8D-491B-BE23-696CEED9BFA5}"/>
              </a:ext>
            </a:extLst>
          </p:cNvPr>
          <p:cNvSpPr txBox="1"/>
          <p:nvPr/>
        </p:nvSpPr>
        <p:spPr>
          <a:xfrm>
            <a:off x="2962275" y="818614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F7E9A-C2E8-456F-999D-6B396A1C0BC6}"/>
              </a:ext>
            </a:extLst>
          </p:cNvPr>
          <p:cNvSpPr txBox="1"/>
          <p:nvPr/>
        </p:nvSpPr>
        <p:spPr>
          <a:xfrm>
            <a:off x="2962275" y="3695700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EDA7E-1B4F-4566-933B-1B18636BE6D7}"/>
              </a:ext>
            </a:extLst>
          </p:cNvPr>
          <p:cNvSpPr txBox="1"/>
          <p:nvPr/>
        </p:nvSpPr>
        <p:spPr>
          <a:xfrm>
            <a:off x="7429500" y="818614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34993-EED0-48D3-9933-6B7D059F0693}"/>
              </a:ext>
            </a:extLst>
          </p:cNvPr>
          <p:cNvSpPr txBox="1"/>
          <p:nvPr/>
        </p:nvSpPr>
        <p:spPr>
          <a:xfrm>
            <a:off x="7429500" y="3695699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BA1838-A4D5-45C0-8AD7-484E305EDDA7}"/>
              </a:ext>
            </a:extLst>
          </p:cNvPr>
          <p:cNvCxnSpPr/>
          <p:nvPr/>
        </p:nvCxnSpPr>
        <p:spPr>
          <a:xfrm>
            <a:off x="6029325" y="1111586"/>
            <a:ext cx="0" cy="174307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6CB29D-B66D-412B-8FC9-2C5121EB15FB}"/>
              </a:ext>
            </a:extLst>
          </p:cNvPr>
          <p:cNvCxnSpPr/>
          <p:nvPr/>
        </p:nvCxnSpPr>
        <p:spPr>
          <a:xfrm>
            <a:off x="6029325" y="4019145"/>
            <a:ext cx="0" cy="174307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C1381C-9FEB-49A2-8043-780C34AF9FC2}"/>
              </a:ext>
            </a:extLst>
          </p:cNvPr>
          <p:cNvSpPr txBox="1"/>
          <p:nvPr/>
        </p:nvSpPr>
        <p:spPr>
          <a:xfrm>
            <a:off x="3172268" y="117312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BEA9F-FEFA-4D19-95EE-3314EEB27372}"/>
              </a:ext>
            </a:extLst>
          </p:cNvPr>
          <p:cNvSpPr txBox="1"/>
          <p:nvPr/>
        </p:nvSpPr>
        <p:spPr>
          <a:xfrm>
            <a:off x="3172268" y="404967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62A53-D3A2-4CDF-AF58-130700BB38B1}"/>
              </a:ext>
            </a:extLst>
          </p:cNvPr>
          <p:cNvSpPr txBox="1"/>
          <p:nvPr/>
        </p:nvSpPr>
        <p:spPr>
          <a:xfrm>
            <a:off x="7639493" y="117312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21372-8F17-42CB-B43A-A1DC1733FC1E}"/>
              </a:ext>
            </a:extLst>
          </p:cNvPr>
          <p:cNvSpPr txBox="1"/>
          <p:nvPr/>
        </p:nvSpPr>
        <p:spPr>
          <a:xfrm>
            <a:off x="7639493" y="4049675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6AF7D-B128-4093-BE30-647C1C3C8B45}"/>
              </a:ext>
            </a:extLst>
          </p:cNvPr>
          <p:cNvSpPr txBox="1"/>
          <p:nvPr/>
        </p:nvSpPr>
        <p:spPr>
          <a:xfrm flipH="1">
            <a:off x="1996455" y="2332671"/>
            <a:ext cx="3633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INTRODUCTION</a:t>
            </a:r>
            <a:r>
              <a:rPr lang="en-GB" sz="2400" b="1" dirty="0">
                <a:solidFill>
                  <a:srgbClr val="003399"/>
                </a:solidFill>
              </a:rPr>
              <a:t> / PIPELINE</a:t>
            </a:r>
          </a:p>
          <a:p>
            <a:pPr algn="ctr"/>
            <a:r>
              <a:rPr lang="en-GB" dirty="0"/>
              <a:t>Stages of the 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97228-7F46-4C24-9188-9C25F83A0FC7}"/>
              </a:ext>
            </a:extLst>
          </p:cNvPr>
          <p:cNvSpPr txBox="1"/>
          <p:nvPr/>
        </p:nvSpPr>
        <p:spPr>
          <a:xfrm flipH="1">
            <a:off x="6299798" y="2332671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TIME SERIES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Forecast of Air Pollution for 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6A62C-D97D-4DF6-91B5-09EB46855EB3}"/>
              </a:ext>
            </a:extLst>
          </p:cNvPr>
          <p:cNvSpPr txBox="1"/>
          <p:nvPr/>
        </p:nvSpPr>
        <p:spPr>
          <a:xfrm flipH="1">
            <a:off x="1826858" y="518064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SUPERVISED ML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Air Quality from Weather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389C7-E06C-4406-956B-7CABE565E5AE}"/>
              </a:ext>
            </a:extLst>
          </p:cNvPr>
          <p:cNvSpPr txBox="1"/>
          <p:nvPr/>
        </p:nvSpPr>
        <p:spPr>
          <a:xfrm flipH="1">
            <a:off x="6299797" y="518064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CONCLUSIONS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Practical use | Main Findings</a:t>
            </a:r>
          </a:p>
        </p:txBody>
      </p:sp>
    </p:spTree>
    <p:extLst>
      <p:ext uri="{BB962C8B-B14F-4D97-AF65-F5344CB8AC3E}">
        <p14:creationId xmlns:p14="http://schemas.microsoft.com/office/powerpoint/2010/main" val="223774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ACA1F02-41F1-4A80-8764-6550F4B86A59}"/>
              </a:ext>
            </a:extLst>
          </p:cNvPr>
          <p:cNvSpPr txBox="1"/>
          <p:nvPr/>
        </p:nvSpPr>
        <p:spPr>
          <a:xfrm>
            <a:off x="300925" y="104281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05D676-C00E-41CB-8E1D-507B8D6FA902}"/>
              </a:ext>
            </a:extLst>
          </p:cNvPr>
          <p:cNvSpPr txBox="1"/>
          <p:nvPr/>
        </p:nvSpPr>
        <p:spPr>
          <a:xfrm>
            <a:off x="510918" y="458793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7115CC-E1E0-41DF-A9F7-578E434288DB}"/>
              </a:ext>
            </a:extLst>
          </p:cNvPr>
          <p:cNvSpPr txBox="1"/>
          <p:nvPr/>
        </p:nvSpPr>
        <p:spPr>
          <a:xfrm flipH="1">
            <a:off x="1675018" y="504679"/>
            <a:ext cx="3633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INTRODUCTION</a:t>
            </a:r>
            <a:r>
              <a:rPr lang="en-GB" sz="2400" b="1" dirty="0">
                <a:solidFill>
                  <a:srgbClr val="003399"/>
                </a:solidFill>
              </a:rPr>
              <a:t> / PIPELINE</a:t>
            </a:r>
          </a:p>
          <a:p>
            <a:pPr algn="ctr"/>
            <a:r>
              <a:rPr lang="en-GB" dirty="0"/>
              <a:t>Stages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4EF38A-2EF8-46D0-B18D-ED5C1AD3C279}"/>
              </a:ext>
            </a:extLst>
          </p:cNvPr>
          <p:cNvGrpSpPr/>
          <p:nvPr/>
        </p:nvGrpSpPr>
        <p:grpSpPr>
          <a:xfrm>
            <a:off x="985876" y="2341032"/>
            <a:ext cx="10583446" cy="2902367"/>
            <a:chOff x="1056996" y="2401992"/>
            <a:chExt cx="10583446" cy="290236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E0A1D5-2A38-43EC-8058-9B6BD8DE9CA8}"/>
                </a:ext>
              </a:extLst>
            </p:cNvPr>
            <p:cNvSpPr txBox="1"/>
            <p:nvPr/>
          </p:nvSpPr>
          <p:spPr>
            <a:xfrm>
              <a:off x="1056996" y="2401992"/>
              <a:ext cx="18501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4000" b="1" dirty="0">
                  <a:solidFill>
                    <a:srgbClr val="00339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GOAL: </a:t>
              </a:r>
              <a:endParaRPr lang="en-GB" sz="4000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E0BA7B-AB76-479D-A4C1-7F64B3B1B04C}"/>
                </a:ext>
              </a:extLst>
            </p:cNvPr>
            <p:cNvSpPr txBox="1"/>
            <p:nvPr/>
          </p:nvSpPr>
          <p:spPr>
            <a:xfrm>
              <a:off x="2907182" y="2401992"/>
              <a:ext cx="87332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Analyse and compare historical data of air pollution and weather in two cities (Paris &amp; Lyon)</a:t>
              </a:r>
              <a:r>
                <a:rPr lang="pl-PL" sz="3200" dirty="0"/>
                <a:t>:</a:t>
              </a:r>
              <a:endParaRPr lang="en-GB" sz="3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DA2161-86E3-4AFA-9007-79063E846C3C}"/>
                </a:ext>
              </a:extLst>
            </p:cNvPr>
            <p:cNvSpPr txBox="1"/>
            <p:nvPr/>
          </p:nvSpPr>
          <p:spPr>
            <a:xfrm>
              <a:off x="3532406" y="3580810"/>
              <a:ext cx="7868180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002060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GB" sz="3200" dirty="0"/>
                <a:t>Forecast air pollution for 2022</a:t>
              </a:r>
              <a:r>
                <a:rPr lang="pl-PL" sz="3200" dirty="0"/>
                <a:t> (Time Series)</a:t>
              </a:r>
              <a:endParaRPr lang="en-GB" sz="3200" dirty="0"/>
            </a:p>
            <a:p>
              <a:pPr marL="457200" indent="-457200">
                <a:spcBef>
                  <a:spcPts val="1200"/>
                </a:spcBef>
                <a:buClr>
                  <a:srgbClr val="002060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GB" sz="3200" dirty="0"/>
                <a:t>Predict air quality on a given day using only weather information</a:t>
              </a:r>
              <a:r>
                <a:rPr lang="pl-PL" sz="3200" dirty="0"/>
                <a:t> (</a:t>
              </a:r>
              <a:r>
                <a:rPr lang="en-GB" sz="3200" dirty="0"/>
                <a:t>Supervised ML)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46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0F15293C-ACBE-428F-856B-C43B058236B1}"/>
              </a:ext>
            </a:extLst>
          </p:cNvPr>
          <p:cNvSpPr/>
          <p:nvPr/>
        </p:nvSpPr>
        <p:spPr>
          <a:xfrm>
            <a:off x="321769" y="2955430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30357CA-D5BC-4C1E-9FA7-AFA639227971}"/>
              </a:ext>
            </a:extLst>
          </p:cNvPr>
          <p:cNvSpPr/>
          <p:nvPr/>
        </p:nvSpPr>
        <p:spPr>
          <a:xfrm>
            <a:off x="1750309" y="3861456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7849D1DE-930A-479A-9C04-429FECAC565F}"/>
              </a:ext>
            </a:extLst>
          </p:cNvPr>
          <p:cNvSpPr/>
          <p:nvPr/>
        </p:nvSpPr>
        <p:spPr>
          <a:xfrm>
            <a:off x="3178849" y="2955430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3F4A461-7703-4D69-82FD-B5C91A8782B3}"/>
              </a:ext>
            </a:extLst>
          </p:cNvPr>
          <p:cNvSpPr/>
          <p:nvPr/>
        </p:nvSpPr>
        <p:spPr>
          <a:xfrm>
            <a:off x="4607389" y="3861456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39F6EFA-0BBA-4EB1-9F9A-4F934F4AF54C}"/>
              </a:ext>
            </a:extLst>
          </p:cNvPr>
          <p:cNvSpPr/>
          <p:nvPr/>
        </p:nvSpPr>
        <p:spPr>
          <a:xfrm>
            <a:off x="6035929" y="2955430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EE224D1-7F0B-4AD6-95EA-A29E0EE33582}"/>
              </a:ext>
            </a:extLst>
          </p:cNvPr>
          <p:cNvSpPr/>
          <p:nvPr/>
        </p:nvSpPr>
        <p:spPr>
          <a:xfrm>
            <a:off x="7464469" y="3811215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10E5C2AC-2962-4B11-8DFD-50933A38349A}"/>
              </a:ext>
            </a:extLst>
          </p:cNvPr>
          <p:cNvSpPr/>
          <p:nvPr/>
        </p:nvSpPr>
        <p:spPr>
          <a:xfrm>
            <a:off x="8933197" y="2955430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66EC161-7247-4800-A61A-C1106FF053EC}"/>
              </a:ext>
            </a:extLst>
          </p:cNvPr>
          <p:cNvSpPr/>
          <p:nvPr/>
        </p:nvSpPr>
        <p:spPr>
          <a:xfrm>
            <a:off x="10361737" y="3811215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Data Collection icon PNG and SVG Vector Free Download">
            <a:extLst>
              <a:ext uri="{FF2B5EF4-FFF2-40B4-BE49-F238E27FC236}">
                <a16:creationId xmlns:a16="http://schemas.microsoft.com/office/drawing/2014/main" id="{210B8CE5-4666-4229-8852-1480A57BB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0" y="3419329"/>
            <a:ext cx="1122716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Sources icon PNG and SVG Vector Free Download">
            <a:extLst>
              <a:ext uri="{FF2B5EF4-FFF2-40B4-BE49-F238E27FC236}">
                <a16:creationId xmlns:a16="http://schemas.microsoft.com/office/drawing/2014/main" id="{2F71AFE0-8D31-44CE-ABB1-958EDCD7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602" y="3357155"/>
            <a:ext cx="770044" cy="73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ta cleaning Icon - Download data cleaning Icon 2942557 | Noun Project">
            <a:extLst>
              <a:ext uri="{FF2B5EF4-FFF2-40B4-BE49-F238E27FC236}">
                <a16:creationId xmlns:a16="http://schemas.microsoft.com/office/drawing/2014/main" id="{6BF02627-737D-4954-B5F6-388C09F9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48" y="4049339"/>
            <a:ext cx="1161631" cy="116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ime series Icon - Download time series Icon 2046072 | Noun Project">
            <a:extLst>
              <a:ext uri="{FF2B5EF4-FFF2-40B4-BE49-F238E27FC236}">
                <a16:creationId xmlns:a16="http://schemas.microsoft.com/office/drawing/2014/main" id="{D411A718-0986-4C44-9909-8D5B65ED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01" y="3007813"/>
            <a:ext cx="1167493" cy="116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ata Collection icon PNG and SVG Vector Free Download">
            <a:extLst>
              <a:ext uri="{FF2B5EF4-FFF2-40B4-BE49-F238E27FC236}">
                <a16:creationId xmlns:a16="http://schemas.microsoft.com/office/drawing/2014/main" id="{202BDF06-128C-41DD-B689-C2F8C6FB8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1" r="1" b="-1084"/>
          <a:stretch/>
        </p:blipFill>
        <p:spPr bwMode="auto">
          <a:xfrm>
            <a:off x="2180815" y="4211270"/>
            <a:ext cx="706538" cy="83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achine learning - Free miscellaneous icons">
            <a:extLst>
              <a:ext uri="{FF2B5EF4-FFF2-40B4-BE49-F238E27FC236}">
                <a16:creationId xmlns:a16="http://schemas.microsoft.com/office/drawing/2014/main" id="{3BA21F92-4349-4415-A8E3-3CA0020FE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540" y="4089979"/>
            <a:ext cx="901593" cy="9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ata Analysis Symbol Svg Png Icon Free Download (#55821) -  OnlineWebFonts.COM">
            <a:extLst>
              <a:ext uri="{FF2B5EF4-FFF2-40B4-BE49-F238E27FC236}">
                <a16:creationId xmlns:a16="http://schemas.microsoft.com/office/drawing/2014/main" id="{72C27919-D1A7-4921-A580-2BF79F3B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80">
            <a:off x="9131586" y="3384364"/>
            <a:ext cx="1090721" cy="74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5FE3E5-86E8-479E-82A5-24496C734E8A}"/>
              </a:ext>
            </a:extLst>
          </p:cNvPr>
          <p:cNvSpPr txBox="1"/>
          <p:nvPr/>
        </p:nvSpPr>
        <p:spPr>
          <a:xfrm>
            <a:off x="187962" y="244872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Collection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919F61-BDB5-4FDC-8D74-D1A7BABDEBCD}"/>
              </a:ext>
            </a:extLst>
          </p:cNvPr>
          <p:cNvSpPr txBox="1"/>
          <p:nvPr/>
        </p:nvSpPr>
        <p:spPr>
          <a:xfrm>
            <a:off x="1624219" y="55640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Loading</a:t>
            </a:r>
            <a:endParaRPr lang="en-GB" b="1" dirty="0">
              <a:solidFill>
                <a:srgbClr val="002060"/>
              </a:solidFill>
            </a:endParaRPr>
          </a:p>
        </p:txBody>
      </p:sp>
      <p:pic>
        <p:nvPicPr>
          <p:cNvPr id="1054" name="Picture 30" descr="Dashboard Icon - Download in Line Style">
            <a:extLst>
              <a:ext uri="{FF2B5EF4-FFF2-40B4-BE49-F238E27FC236}">
                <a16:creationId xmlns:a16="http://schemas.microsoft.com/office/drawing/2014/main" id="{F3D574C6-CF2B-4C34-B17C-0904E8A8C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765" y="4049339"/>
            <a:ext cx="1095679" cy="109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AA823A-0B7A-4C91-AF7D-79BF8D6FFDE7}"/>
              </a:ext>
            </a:extLst>
          </p:cNvPr>
          <p:cNvSpPr txBox="1"/>
          <p:nvPr/>
        </p:nvSpPr>
        <p:spPr>
          <a:xfrm>
            <a:off x="3003923" y="2477077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Selection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A97A4E-A676-4453-9F48-821A4AFE922D}"/>
              </a:ext>
            </a:extLst>
          </p:cNvPr>
          <p:cNvSpPr txBox="1"/>
          <p:nvPr/>
        </p:nvSpPr>
        <p:spPr>
          <a:xfrm>
            <a:off x="4442024" y="5580769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EC269-5755-410E-979E-EDB73996E9B1}"/>
              </a:ext>
            </a:extLst>
          </p:cNvPr>
          <p:cNvSpPr txBox="1"/>
          <p:nvPr/>
        </p:nvSpPr>
        <p:spPr>
          <a:xfrm>
            <a:off x="6017296" y="247707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 Series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59A021-9DFD-44A1-AFC7-D801A51F9E80}"/>
              </a:ext>
            </a:extLst>
          </p:cNvPr>
          <p:cNvSpPr txBox="1"/>
          <p:nvPr/>
        </p:nvSpPr>
        <p:spPr>
          <a:xfrm>
            <a:off x="7037756" y="5559138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Machine Learning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10D6E5-B3DB-4AAA-9EE3-5EF6D8CBAF0C}"/>
              </a:ext>
            </a:extLst>
          </p:cNvPr>
          <p:cNvSpPr txBox="1"/>
          <p:nvPr/>
        </p:nvSpPr>
        <p:spPr>
          <a:xfrm>
            <a:off x="8809567" y="247707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51D693-29FC-4373-9E17-1086FC3BF2B3}"/>
              </a:ext>
            </a:extLst>
          </p:cNvPr>
          <p:cNvSpPr txBox="1"/>
          <p:nvPr/>
        </p:nvSpPr>
        <p:spPr>
          <a:xfrm>
            <a:off x="10300277" y="5559138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CA1F02-41F1-4A80-8764-6550F4B86A59}"/>
              </a:ext>
            </a:extLst>
          </p:cNvPr>
          <p:cNvSpPr txBox="1"/>
          <p:nvPr/>
        </p:nvSpPr>
        <p:spPr>
          <a:xfrm>
            <a:off x="300925" y="104281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05D676-C00E-41CB-8E1D-507B8D6FA902}"/>
              </a:ext>
            </a:extLst>
          </p:cNvPr>
          <p:cNvSpPr txBox="1"/>
          <p:nvPr/>
        </p:nvSpPr>
        <p:spPr>
          <a:xfrm>
            <a:off x="510918" y="458793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7115CC-E1E0-41DF-A9F7-578E434288DB}"/>
              </a:ext>
            </a:extLst>
          </p:cNvPr>
          <p:cNvSpPr txBox="1"/>
          <p:nvPr/>
        </p:nvSpPr>
        <p:spPr>
          <a:xfrm flipH="1">
            <a:off x="1675018" y="504679"/>
            <a:ext cx="3633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INTRODUCTION</a:t>
            </a:r>
            <a:r>
              <a:rPr lang="en-GB" sz="2400" b="1" dirty="0">
                <a:solidFill>
                  <a:srgbClr val="003399"/>
                </a:solidFill>
              </a:rPr>
              <a:t> / PIPELINE</a:t>
            </a:r>
          </a:p>
          <a:p>
            <a:pPr algn="ctr"/>
            <a:r>
              <a:rPr lang="en-GB" dirty="0"/>
              <a:t>Stages of the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BF6A9-A3E5-4702-825B-7735C586E271}"/>
              </a:ext>
            </a:extLst>
          </p:cNvPr>
          <p:cNvSpPr txBox="1"/>
          <p:nvPr/>
        </p:nvSpPr>
        <p:spPr>
          <a:xfrm>
            <a:off x="564280" y="1801824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 Pollution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Weather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896DF7-2989-4BE5-A16C-7BDF3045BB8C}"/>
              </a:ext>
            </a:extLst>
          </p:cNvPr>
          <p:cNvSpPr txBox="1"/>
          <p:nvPr/>
        </p:nvSpPr>
        <p:spPr>
          <a:xfrm>
            <a:off x="2148401" y="5928470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MySQL</a:t>
            </a:r>
            <a:endParaRPr lang="en-GB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8DB8D4-E92D-4F9F-B7F9-F76B475AB2B4}"/>
              </a:ext>
            </a:extLst>
          </p:cNvPr>
          <p:cNvSpPr txBox="1"/>
          <p:nvPr/>
        </p:nvSpPr>
        <p:spPr>
          <a:xfrm>
            <a:off x="3670772" y="1801824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Paris</a:t>
            </a:r>
          </a:p>
          <a:p>
            <a:pPr algn="ctr"/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Lyon</a:t>
            </a:r>
            <a:endParaRPr lang="en-GB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FF8917-7267-431A-B917-3514C193DC69}"/>
              </a:ext>
            </a:extLst>
          </p:cNvPr>
          <p:cNvSpPr txBox="1"/>
          <p:nvPr/>
        </p:nvSpPr>
        <p:spPr>
          <a:xfrm>
            <a:off x="4318505" y="5928470"/>
            <a:ext cx="2153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Missing values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Outliers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Repeated information</a:t>
            </a:r>
          </a:p>
          <a:p>
            <a:pPr algn="ctr"/>
            <a:endParaRPr lang="en-GB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D846A1-7DD4-4A75-B3CE-9D8485B24044}"/>
              </a:ext>
            </a:extLst>
          </p:cNvPr>
          <p:cNvSpPr txBox="1"/>
          <p:nvPr/>
        </p:nvSpPr>
        <p:spPr>
          <a:xfrm>
            <a:off x="5906689" y="1801824"/>
            <a:ext cx="1808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Prophet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Forecast for 2022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2CC575-69B6-40BC-8FF5-59512999A079}"/>
              </a:ext>
            </a:extLst>
          </p:cNvPr>
          <p:cNvSpPr txBox="1"/>
          <p:nvPr/>
        </p:nvSpPr>
        <p:spPr>
          <a:xfrm>
            <a:off x="7003250" y="5917444"/>
            <a:ext cx="2464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Balanced</a:t>
            </a:r>
            <a:r>
              <a:rPr lang="pl-PL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</a:t>
            </a:r>
            <a:r>
              <a:rPr lang="pl-PL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Forest</a:t>
            </a:r>
            <a:endParaRPr lang="pl-PL" sz="16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Stacking</a:t>
            </a:r>
            <a:r>
              <a:rPr lang="pl-PL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Estimator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Prediction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</a:t>
            </a:r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quality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B0246E-4C1B-4EEF-A2BA-529B9B8715FE}"/>
              </a:ext>
            </a:extLst>
          </p:cNvPr>
          <p:cNvSpPr txBox="1"/>
          <p:nvPr/>
        </p:nvSpPr>
        <p:spPr>
          <a:xfrm>
            <a:off x="8498753" y="1878702"/>
            <a:ext cx="256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Analysis of </a:t>
            </a:r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historical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data,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C52484-A7D2-4196-BA41-6AA3D5EBD654}"/>
              </a:ext>
            </a:extLst>
          </p:cNvPr>
          <p:cNvSpPr txBox="1"/>
          <p:nvPr/>
        </p:nvSpPr>
        <p:spPr>
          <a:xfrm>
            <a:off x="10663835" y="5865844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Streamlit</a:t>
            </a:r>
            <a:endParaRPr lang="en-GB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2CB549F5-1060-4F3B-9D1F-D44B81AFB206}"/>
              </a:ext>
            </a:extLst>
          </p:cNvPr>
          <p:cNvSpPr/>
          <p:nvPr/>
        </p:nvSpPr>
        <p:spPr>
          <a:xfrm>
            <a:off x="6073621" y="2955430"/>
            <a:ext cx="1607737" cy="1537398"/>
          </a:xfrm>
          <a:prstGeom prst="hexagon">
            <a:avLst/>
          </a:prstGeom>
          <a:solidFill>
            <a:srgbClr val="002060">
              <a:alpha val="27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EA76CC78-1D8E-4AA5-A30C-14A3BCBAE8D8}"/>
              </a:ext>
            </a:extLst>
          </p:cNvPr>
          <p:cNvSpPr/>
          <p:nvPr/>
        </p:nvSpPr>
        <p:spPr>
          <a:xfrm>
            <a:off x="7480456" y="3758511"/>
            <a:ext cx="1607737" cy="1537398"/>
          </a:xfrm>
          <a:prstGeom prst="hexagon">
            <a:avLst/>
          </a:prstGeom>
          <a:solidFill>
            <a:srgbClr val="002060">
              <a:alpha val="27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14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CCEB2C-C966-4E79-8A9C-0EF19C0EFDA4}"/>
              </a:ext>
            </a:extLst>
          </p:cNvPr>
          <p:cNvSpPr txBox="1"/>
          <p:nvPr/>
        </p:nvSpPr>
        <p:spPr>
          <a:xfrm>
            <a:off x="266700" y="117574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AB695-04A1-44A7-B3D8-2EBE97074566}"/>
              </a:ext>
            </a:extLst>
          </p:cNvPr>
          <p:cNvSpPr txBox="1"/>
          <p:nvPr/>
        </p:nvSpPr>
        <p:spPr>
          <a:xfrm>
            <a:off x="476693" y="47208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50F3C-21B2-4BC5-8F43-7059DD9F85AB}"/>
              </a:ext>
            </a:extLst>
          </p:cNvPr>
          <p:cNvSpPr txBox="1"/>
          <p:nvPr/>
        </p:nvSpPr>
        <p:spPr>
          <a:xfrm flipH="1">
            <a:off x="1640793" y="47208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TIME SERIES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Forecast of Air Pollution for 2022</a:t>
            </a:r>
          </a:p>
        </p:txBody>
      </p:sp>
      <p:pic>
        <p:nvPicPr>
          <p:cNvPr id="3074" name="Picture 2" descr="Time Series Forecasts using Facebook&amp;#39;s Prophet">
            <a:extLst>
              <a:ext uri="{FF2B5EF4-FFF2-40B4-BE49-F238E27FC236}">
                <a16:creationId xmlns:a16="http://schemas.microsoft.com/office/drawing/2014/main" id="{10B42A0E-9C9E-49C8-A02A-03B8C1958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23" y="318966"/>
            <a:ext cx="3524885" cy="100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3A9EA9-0DCB-40E0-B99D-CF4F47F4F2EB}"/>
              </a:ext>
            </a:extLst>
          </p:cNvPr>
          <p:cNvSpPr txBox="1"/>
          <p:nvPr/>
        </p:nvSpPr>
        <p:spPr>
          <a:xfrm>
            <a:off x="7903823" y="1561826"/>
            <a:ext cx="27783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Stationarity test </a:t>
            </a:r>
            <a:endParaRPr lang="pl-P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Autocorrelation check </a:t>
            </a:r>
            <a:endParaRPr lang="pl-P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Train/test </a:t>
            </a:r>
            <a:r>
              <a:rPr lang="pl-P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pl-PL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Prophet</a:t>
            </a:r>
            <a:r>
              <a:rPr lang="pl-P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 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pl-P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Error RMSE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Forecasting for 2022</a:t>
            </a:r>
          </a:p>
        </p:txBody>
      </p:sp>
      <p:pic>
        <p:nvPicPr>
          <p:cNvPr id="3082" name="Picture 10" descr="Energized Oxygen For Delivery - Ozone Png Clipart - Full Size Clipart  (#5320586) - PinClipart">
            <a:extLst>
              <a:ext uri="{FF2B5EF4-FFF2-40B4-BE49-F238E27FC236}">
                <a16:creationId xmlns:a16="http://schemas.microsoft.com/office/drawing/2014/main" id="{84B64A6D-3B82-4BC4-8245-70ADE10D7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339" y="3859175"/>
            <a:ext cx="1622836" cy="161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Nitrogen dioxide - Gas Encyclopedia Air Liquide | Air Liquide">
            <a:extLst>
              <a:ext uri="{FF2B5EF4-FFF2-40B4-BE49-F238E27FC236}">
                <a16:creationId xmlns:a16="http://schemas.microsoft.com/office/drawing/2014/main" id="{A6CF16B1-0600-43A1-A7B6-5F138348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846" y="3176308"/>
            <a:ext cx="2981461" cy="298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D72546-CB4A-48F2-A771-4B371701872C}"/>
              </a:ext>
            </a:extLst>
          </p:cNvPr>
          <p:cNvSpPr txBox="1"/>
          <p:nvPr/>
        </p:nvSpPr>
        <p:spPr>
          <a:xfrm>
            <a:off x="476693" y="5738510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PARTICULATE MATTER: PM2.5 and PM10</a:t>
            </a:r>
            <a:endParaRPr lang="en-GB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73E973-931F-406A-8579-4CAC54CF7B7F}"/>
              </a:ext>
            </a:extLst>
          </p:cNvPr>
          <p:cNvSpPr txBox="1"/>
          <p:nvPr/>
        </p:nvSpPr>
        <p:spPr>
          <a:xfrm>
            <a:off x="6454253" y="573851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OZONE</a:t>
            </a:r>
            <a:endParaRPr lang="en-GB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3D7B6D-94BC-494E-AD70-28A09E148511}"/>
              </a:ext>
            </a:extLst>
          </p:cNvPr>
          <p:cNvSpPr txBox="1"/>
          <p:nvPr/>
        </p:nvSpPr>
        <p:spPr>
          <a:xfrm>
            <a:off x="9023882" y="5738510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NITROGEN DIOXIDE</a:t>
            </a:r>
            <a:endParaRPr lang="en-GB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3C84D-E4B4-4B27-BD07-94088B5AA5F3}"/>
              </a:ext>
            </a:extLst>
          </p:cNvPr>
          <p:cNvSpPr txBox="1"/>
          <p:nvPr/>
        </p:nvSpPr>
        <p:spPr>
          <a:xfrm>
            <a:off x="578368" y="2477343"/>
            <a:ext cx="470673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Analysed</a:t>
            </a:r>
            <a:r>
              <a:rPr lang="pl-PL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period: 2014-2021</a:t>
            </a:r>
          </a:p>
          <a:p>
            <a:r>
              <a:rPr lang="en-GB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Analysed</a:t>
            </a:r>
            <a:r>
              <a:rPr lang="pl-PL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pollutants</a:t>
            </a:r>
            <a:r>
              <a:rPr lang="pl-PL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endParaRPr lang="en-GB" sz="28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20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9CFE930-CD70-4CEA-8CA7-9A0943FC0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7" y="3695266"/>
            <a:ext cx="3658433" cy="19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9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CCEB2C-C966-4E79-8A9C-0EF19C0EFDA4}"/>
              </a:ext>
            </a:extLst>
          </p:cNvPr>
          <p:cNvSpPr txBox="1"/>
          <p:nvPr/>
        </p:nvSpPr>
        <p:spPr>
          <a:xfrm>
            <a:off x="266700" y="117574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AB695-04A1-44A7-B3D8-2EBE97074566}"/>
              </a:ext>
            </a:extLst>
          </p:cNvPr>
          <p:cNvSpPr txBox="1"/>
          <p:nvPr/>
        </p:nvSpPr>
        <p:spPr>
          <a:xfrm>
            <a:off x="476693" y="47208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50F3C-21B2-4BC5-8F43-7059DD9F85AB}"/>
              </a:ext>
            </a:extLst>
          </p:cNvPr>
          <p:cNvSpPr txBox="1"/>
          <p:nvPr/>
        </p:nvSpPr>
        <p:spPr>
          <a:xfrm flipH="1">
            <a:off x="1640793" y="47208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TIME SERIES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Forecast of Air Pollution for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EE614-D1D7-41B3-8A00-84450E43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46" y="1949982"/>
            <a:ext cx="10553338" cy="3379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815AFF-86D7-41B4-AC8D-9B2264107D56}"/>
              </a:ext>
            </a:extLst>
          </p:cNvPr>
          <p:cNvSpPr txBox="1"/>
          <p:nvPr/>
        </p:nvSpPr>
        <p:spPr>
          <a:xfrm>
            <a:off x="2746340" y="5754002"/>
            <a:ext cx="7226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STREAMLIT: https://air-quality-final-project.herokuapp.com/</a:t>
            </a:r>
            <a:endParaRPr lang="en-GB" sz="20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3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C7DC66-88D4-4076-9E41-DDBEC12A0FB8}"/>
              </a:ext>
            </a:extLst>
          </p:cNvPr>
          <p:cNvSpPr txBox="1"/>
          <p:nvPr/>
        </p:nvSpPr>
        <p:spPr>
          <a:xfrm>
            <a:off x="310515" y="139700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98FE0-A57F-4B03-82A7-3D483E367F07}"/>
              </a:ext>
            </a:extLst>
          </p:cNvPr>
          <p:cNvSpPr txBox="1"/>
          <p:nvPr/>
        </p:nvSpPr>
        <p:spPr>
          <a:xfrm>
            <a:off x="520508" y="49367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9103E-ADE3-46E3-B458-986AE55C6F12}"/>
              </a:ext>
            </a:extLst>
          </p:cNvPr>
          <p:cNvSpPr txBox="1"/>
          <p:nvPr/>
        </p:nvSpPr>
        <p:spPr>
          <a:xfrm flipH="1">
            <a:off x="1227418" y="49367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SUPERVISED ML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Air Quality from Weather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0AF2C-A9BB-4D95-8557-E804CC1B0AE2}"/>
              </a:ext>
            </a:extLst>
          </p:cNvPr>
          <p:cNvSpPr txBox="1"/>
          <p:nvPr/>
        </p:nvSpPr>
        <p:spPr>
          <a:xfrm>
            <a:off x="1767737" y="1899939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TARGET based on PM2.5 concentration</a:t>
            </a:r>
            <a:r>
              <a:rPr lang="pl-PL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C64265E-28E8-438B-9490-5F774917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59926"/>
              </p:ext>
            </p:extLst>
          </p:nvPr>
        </p:nvGraphicFramePr>
        <p:xfrm>
          <a:off x="520508" y="2484714"/>
          <a:ext cx="7130440" cy="1752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26088">
                  <a:extLst>
                    <a:ext uri="{9D8B030D-6E8A-4147-A177-3AD203B41FA5}">
                      <a16:colId xmlns:a16="http://schemas.microsoft.com/office/drawing/2014/main" val="1558040993"/>
                    </a:ext>
                  </a:extLst>
                </a:gridCol>
                <a:gridCol w="1179317">
                  <a:extLst>
                    <a:ext uri="{9D8B030D-6E8A-4147-A177-3AD203B41FA5}">
                      <a16:colId xmlns:a16="http://schemas.microsoft.com/office/drawing/2014/main" val="2484311899"/>
                    </a:ext>
                  </a:extLst>
                </a:gridCol>
                <a:gridCol w="1672859">
                  <a:extLst>
                    <a:ext uri="{9D8B030D-6E8A-4147-A177-3AD203B41FA5}">
                      <a16:colId xmlns:a16="http://schemas.microsoft.com/office/drawing/2014/main" val="1704818835"/>
                    </a:ext>
                  </a:extLst>
                </a:gridCol>
                <a:gridCol w="1426088">
                  <a:extLst>
                    <a:ext uri="{9D8B030D-6E8A-4147-A177-3AD203B41FA5}">
                      <a16:colId xmlns:a16="http://schemas.microsoft.com/office/drawing/2014/main" val="2305243256"/>
                    </a:ext>
                  </a:extLst>
                </a:gridCol>
                <a:gridCol w="1426088">
                  <a:extLst>
                    <a:ext uri="{9D8B030D-6E8A-4147-A177-3AD203B41FA5}">
                      <a16:colId xmlns:a16="http://schemas.microsoft.com/office/drawing/2014/main" val="421710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PM2.5  </a:t>
                      </a:r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µg/m³</a:t>
                      </a:r>
                      <a:r>
                        <a:rPr lang="pl-PL" b="1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endParaRPr lang="en-GB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Class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Air Quality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PARIS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LYON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1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Below</a:t>
                      </a:r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50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GOOD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1876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1845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47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50-100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MODERATE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839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977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Above</a:t>
                      </a:r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100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BAD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207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078063"/>
                  </a:ext>
                </a:extLst>
              </a:tr>
            </a:tbl>
          </a:graphicData>
        </a:graphic>
      </p:graphicFrame>
      <p:pic>
        <p:nvPicPr>
          <p:cNvPr id="11" name="Picture 2" descr="Weather Icon - Download in Line Style">
            <a:extLst>
              <a:ext uri="{FF2B5EF4-FFF2-40B4-BE49-F238E27FC236}">
                <a16:creationId xmlns:a16="http://schemas.microsoft.com/office/drawing/2014/main" id="{49680BF1-83F5-4DB0-955D-B75486B78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22" y="1344019"/>
            <a:ext cx="2016995" cy="201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ADD205-5E60-44C0-B46C-22D441E09E24}"/>
              </a:ext>
            </a:extLst>
          </p:cNvPr>
          <p:cNvSpPr txBox="1"/>
          <p:nvPr/>
        </p:nvSpPr>
        <p:spPr>
          <a:xfrm>
            <a:off x="6823286" y="4613388"/>
            <a:ext cx="53687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2060"/>
                </a:solidFill>
              </a:rPr>
              <a:t>LOGISTIC REGRESSION</a:t>
            </a:r>
          </a:p>
          <a:p>
            <a:pPr algn="ctr"/>
            <a:r>
              <a:rPr lang="pl-PL" sz="2400" b="1" dirty="0">
                <a:solidFill>
                  <a:srgbClr val="002060"/>
                </a:solidFill>
              </a:rPr>
              <a:t>RANDOM FOREST CLASSIFIER</a:t>
            </a:r>
          </a:p>
          <a:p>
            <a:pPr algn="ctr"/>
            <a:r>
              <a:rPr lang="pl-PL" sz="2400" b="1" dirty="0">
                <a:solidFill>
                  <a:srgbClr val="002060"/>
                </a:solidFill>
              </a:rPr>
              <a:t>BALANCED RANDOM FOREST CLASSIFIER</a:t>
            </a:r>
            <a:br>
              <a:rPr lang="pl-PL" sz="2400" b="1" dirty="0">
                <a:solidFill>
                  <a:srgbClr val="002060"/>
                </a:solidFill>
              </a:rPr>
            </a:br>
            <a:r>
              <a:rPr lang="pl-PL" sz="2400" b="1" dirty="0">
                <a:solidFill>
                  <a:srgbClr val="002060"/>
                </a:solidFill>
              </a:rPr>
              <a:t>STACKING ESTIMATOR (TPOT)</a:t>
            </a:r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38EFCBD-AF8F-4B01-A2CE-BF9B1F0AF5B2}"/>
              </a:ext>
            </a:extLst>
          </p:cNvPr>
          <p:cNvSpPr/>
          <p:nvPr/>
        </p:nvSpPr>
        <p:spPr>
          <a:xfrm>
            <a:off x="9184640" y="3627120"/>
            <a:ext cx="619760" cy="812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C7DC66-88D4-4076-9E41-DDBEC12A0FB8}"/>
              </a:ext>
            </a:extLst>
          </p:cNvPr>
          <p:cNvSpPr txBox="1"/>
          <p:nvPr/>
        </p:nvSpPr>
        <p:spPr>
          <a:xfrm>
            <a:off x="310515" y="139700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98FE0-A57F-4B03-82A7-3D483E367F07}"/>
              </a:ext>
            </a:extLst>
          </p:cNvPr>
          <p:cNvSpPr txBox="1"/>
          <p:nvPr/>
        </p:nvSpPr>
        <p:spPr>
          <a:xfrm>
            <a:off x="520508" y="49367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9103E-ADE3-46E3-B458-986AE55C6F12}"/>
              </a:ext>
            </a:extLst>
          </p:cNvPr>
          <p:cNvSpPr txBox="1"/>
          <p:nvPr/>
        </p:nvSpPr>
        <p:spPr>
          <a:xfrm flipH="1">
            <a:off x="1227418" y="49367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SUPERVISED ML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Air Quality from Weather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526465-510E-4EFE-9B2F-27A76C8BDE55}"/>
              </a:ext>
            </a:extLst>
          </p:cNvPr>
          <p:cNvGraphicFramePr>
            <a:graphicFrameLocks noGrp="1"/>
          </p:cNvGraphicFramePr>
          <p:nvPr/>
        </p:nvGraphicFramePr>
        <p:xfrm>
          <a:off x="4860913" y="1194226"/>
          <a:ext cx="6892316" cy="230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9662">
                  <a:extLst>
                    <a:ext uri="{9D8B030D-6E8A-4147-A177-3AD203B41FA5}">
                      <a16:colId xmlns:a16="http://schemas.microsoft.com/office/drawing/2014/main" val="490701951"/>
                    </a:ext>
                  </a:extLst>
                </a:gridCol>
                <a:gridCol w="1324218">
                  <a:extLst>
                    <a:ext uri="{9D8B030D-6E8A-4147-A177-3AD203B41FA5}">
                      <a16:colId xmlns:a16="http://schemas.microsoft.com/office/drawing/2014/main" val="3467927937"/>
                    </a:ext>
                  </a:extLst>
                </a:gridCol>
                <a:gridCol w="1324218">
                  <a:extLst>
                    <a:ext uri="{9D8B030D-6E8A-4147-A177-3AD203B41FA5}">
                      <a16:colId xmlns:a16="http://schemas.microsoft.com/office/drawing/2014/main" val="3185701303"/>
                    </a:ext>
                  </a:extLst>
                </a:gridCol>
                <a:gridCol w="1324218">
                  <a:extLst>
                    <a:ext uri="{9D8B030D-6E8A-4147-A177-3AD203B41FA5}">
                      <a16:colId xmlns:a16="http://schemas.microsoft.com/office/drawing/2014/main" val="3097230052"/>
                    </a:ext>
                  </a:extLst>
                </a:gridCol>
              </a:tblGrid>
              <a:tr h="8283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Accuracy, %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Balanced Accuracy, %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f1_score, %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9282173"/>
                  </a:ext>
                </a:extLst>
              </a:tr>
              <a:tr h="3977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Logistic Regression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76.2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67.7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75.3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0956732"/>
                  </a:ext>
                </a:extLst>
              </a:tr>
              <a:tr h="3977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Random Forest Classifier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77.05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64.9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76.2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4455151"/>
                  </a:ext>
                </a:extLst>
              </a:tr>
              <a:tr h="2811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Balanced RF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71.8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78.5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72.1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2757811"/>
                  </a:ext>
                </a:extLst>
              </a:tr>
              <a:tr h="3977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Stacking Estimator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69.7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74.7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70.3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2970327"/>
                  </a:ext>
                </a:extLst>
              </a:tr>
            </a:tbl>
          </a:graphicData>
        </a:graphic>
      </p:graphicFrame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2041FCB-D887-4261-A32E-8E1A7A63A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4041800"/>
            <a:ext cx="11998960" cy="2676500"/>
          </a:xfrm>
          <a:prstGeom prst="rect">
            <a:avLst/>
          </a:prstGeom>
        </p:spPr>
      </p:pic>
      <p:pic>
        <p:nvPicPr>
          <p:cNvPr id="5122" name="Picture 2" descr="Case study - Fast &amp;amp; Fourrière">
            <a:extLst>
              <a:ext uri="{FF2B5EF4-FFF2-40B4-BE49-F238E27FC236}">
                <a16:creationId xmlns:a16="http://schemas.microsoft.com/office/drawing/2014/main" id="{3C575966-0483-48AA-920E-084FF5985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59" y="1586316"/>
            <a:ext cx="2209184" cy="19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7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C2C46F-624D-4BC2-BB2E-84CBE15E2EB8}"/>
              </a:ext>
            </a:extLst>
          </p:cNvPr>
          <p:cNvSpPr txBox="1"/>
          <p:nvPr/>
        </p:nvSpPr>
        <p:spPr>
          <a:xfrm>
            <a:off x="297180" y="109219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D9202-E041-4C82-A31D-2B38C526873B}"/>
              </a:ext>
            </a:extLst>
          </p:cNvPr>
          <p:cNvSpPr txBox="1"/>
          <p:nvPr/>
        </p:nvSpPr>
        <p:spPr>
          <a:xfrm>
            <a:off x="507173" y="463195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8C3D0-23B0-45F1-B9C9-441B1F44FEAD}"/>
              </a:ext>
            </a:extLst>
          </p:cNvPr>
          <p:cNvSpPr txBox="1"/>
          <p:nvPr/>
        </p:nvSpPr>
        <p:spPr>
          <a:xfrm flipH="1">
            <a:off x="1341717" y="501650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CONCLUSIONS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Practical use | Main Findings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B66044-16B9-4D3D-91C1-701CFF2C4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82006"/>
              </p:ext>
            </p:extLst>
          </p:nvPr>
        </p:nvGraphicFramePr>
        <p:xfrm>
          <a:off x="507174" y="2049194"/>
          <a:ext cx="6289866" cy="212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6622">
                  <a:extLst>
                    <a:ext uri="{9D8B030D-6E8A-4147-A177-3AD203B41FA5}">
                      <a16:colId xmlns:a16="http://schemas.microsoft.com/office/drawing/2014/main" val="3776609744"/>
                    </a:ext>
                  </a:extLst>
                </a:gridCol>
                <a:gridCol w="2096622">
                  <a:extLst>
                    <a:ext uri="{9D8B030D-6E8A-4147-A177-3AD203B41FA5}">
                      <a16:colId xmlns:a16="http://schemas.microsoft.com/office/drawing/2014/main" val="3917971612"/>
                    </a:ext>
                  </a:extLst>
                </a:gridCol>
                <a:gridCol w="2096622">
                  <a:extLst>
                    <a:ext uri="{9D8B030D-6E8A-4147-A177-3AD203B41FA5}">
                      <a16:colId xmlns:a16="http://schemas.microsoft.com/office/drawing/2014/main" val="12662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Pollutant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Models predictions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Real data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72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56  ± 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60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29.5 ± 16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6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</a:t>
                      </a:r>
                      <a:r>
                        <a:rPr lang="en-GB" baseline="-25000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  <a:endParaRPr lang="en-GB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19 ±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9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</a:t>
                      </a:r>
                      <a:r>
                        <a:rPr lang="en-GB" baseline="-25000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GB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24.6 ±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431962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D525583-9648-47D7-A997-C725C18A3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02984"/>
              </p:ext>
            </p:extLst>
          </p:nvPr>
        </p:nvGraphicFramePr>
        <p:xfrm>
          <a:off x="527494" y="4502150"/>
          <a:ext cx="6289866" cy="212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6622">
                  <a:extLst>
                    <a:ext uri="{9D8B030D-6E8A-4147-A177-3AD203B41FA5}">
                      <a16:colId xmlns:a16="http://schemas.microsoft.com/office/drawing/2014/main" val="3776609744"/>
                    </a:ext>
                  </a:extLst>
                </a:gridCol>
                <a:gridCol w="2096622">
                  <a:extLst>
                    <a:ext uri="{9D8B030D-6E8A-4147-A177-3AD203B41FA5}">
                      <a16:colId xmlns:a16="http://schemas.microsoft.com/office/drawing/2014/main" val="3917971612"/>
                    </a:ext>
                  </a:extLst>
                </a:gridCol>
                <a:gridCol w="2096622">
                  <a:extLst>
                    <a:ext uri="{9D8B030D-6E8A-4147-A177-3AD203B41FA5}">
                      <a16:colId xmlns:a16="http://schemas.microsoft.com/office/drawing/2014/main" val="12662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Pollutant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Models predictions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Real data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72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47  ± 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60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19 ± 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6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</a:t>
                      </a:r>
                      <a:r>
                        <a:rPr lang="en-GB" baseline="-25000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  <a:endParaRPr lang="en-GB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16.6 ±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9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</a:t>
                      </a:r>
                      <a:r>
                        <a:rPr lang="en-GB" baseline="-25000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GB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12.7 ±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43196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8CB7B3E-20EE-44EB-84E1-47E74E0B6E3A}"/>
              </a:ext>
            </a:extLst>
          </p:cNvPr>
          <p:cNvSpPr/>
          <p:nvPr/>
        </p:nvSpPr>
        <p:spPr>
          <a:xfrm rot="18724658">
            <a:off x="5363422" y="2639017"/>
            <a:ext cx="2501476" cy="76090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MODERATE</a:t>
            </a:r>
            <a:endParaRPr lang="en-GB" sz="2800" dirty="0">
              <a:solidFill>
                <a:srgbClr val="FFC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CF2A27-D44C-4F7E-A761-9087ACC5D758}"/>
              </a:ext>
            </a:extLst>
          </p:cNvPr>
          <p:cNvSpPr/>
          <p:nvPr/>
        </p:nvSpPr>
        <p:spPr>
          <a:xfrm rot="18724658">
            <a:off x="5261823" y="4968801"/>
            <a:ext cx="2501476" cy="76090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MODERATE</a:t>
            </a:r>
            <a:endParaRPr lang="en-GB" sz="2800" dirty="0">
              <a:solidFill>
                <a:srgbClr val="FFC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146" name="Picture 2" descr="Weather Icon - Download in Line Style">
            <a:extLst>
              <a:ext uri="{FF2B5EF4-FFF2-40B4-BE49-F238E27FC236}">
                <a16:creationId xmlns:a16="http://schemas.microsoft.com/office/drawing/2014/main" id="{D09F0DAD-4519-4B5A-AF9F-4BCC6436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062" y="231816"/>
            <a:ext cx="2016995" cy="201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A629BD29-BA76-4BFB-988F-E13721B19161}"/>
              </a:ext>
            </a:extLst>
          </p:cNvPr>
          <p:cNvSpPr/>
          <p:nvPr/>
        </p:nvSpPr>
        <p:spPr>
          <a:xfrm>
            <a:off x="9651999" y="2248811"/>
            <a:ext cx="8331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CE87-04C2-4345-8661-CF0C888BA999}"/>
              </a:ext>
            </a:extLst>
          </p:cNvPr>
          <p:cNvSpPr txBox="1"/>
          <p:nvPr/>
        </p:nvSpPr>
        <p:spPr>
          <a:xfrm>
            <a:off x="8217732" y="2834805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STACKING ESTIMATOR: CLASS 1</a:t>
            </a:r>
            <a:endParaRPr lang="en-GB" b="1" dirty="0">
              <a:solidFill>
                <a:srgbClr val="00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7207A-DA08-42EE-BD34-D958213B4CDB}"/>
              </a:ext>
            </a:extLst>
          </p:cNvPr>
          <p:cNvSpPr txBox="1"/>
          <p:nvPr/>
        </p:nvSpPr>
        <p:spPr>
          <a:xfrm>
            <a:off x="8217732" y="5194538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STACKING ESTIMATOR: CLASS 1</a:t>
            </a:r>
            <a:endParaRPr lang="en-GB" b="1" dirty="0">
              <a:solidFill>
                <a:srgbClr val="00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15E3D-790B-4C60-A2F9-FA44A2245BC3}"/>
              </a:ext>
            </a:extLst>
          </p:cNvPr>
          <p:cNvSpPr txBox="1"/>
          <p:nvPr/>
        </p:nvSpPr>
        <p:spPr>
          <a:xfrm>
            <a:off x="122925" y="1684454"/>
            <a:ext cx="1334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PARIS</a:t>
            </a:r>
            <a:endParaRPr lang="en-GB" sz="32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36C7FB-E42B-440C-ACE6-2749AF97B205}"/>
              </a:ext>
            </a:extLst>
          </p:cNvPr>
          <p:cNvSpPr txBox="1"/>
          <p:nvPr/>
        </p:nvSpPr>
        <p:spPr>
          <a:xfrm>
            <a:off x="122925" y="4142806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LYON</a:t>
            </a:r>
            <a:endParaRPr lang="en-GB" sz="32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6060A-D6E3-4BB5-AA20-4D044775E2B6}"/>
              </a:ext>
            </a:extLst>
          </p:cNvPr>
          <p:cNvSpPr txBox="1"/>
          <p:nvPr/>
        </p:nvSpPr>
        <p:spPr>
          <a:xfrm>
            <a:off x="2212417" y="1565150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en-GB" b="1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recorded</a:t>
            </a:r>
            <a:r>
              <a:rPr lang="pl-PL" b="1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on 10.02.2022:</a:t>
            </a:r>
            <a:endParaRPr lang="en-GB" b="1" dirty="0">
              <a:solidFill>
                <a:srgbClr val="0070C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9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554</Words>
  <Application>Microsoft Office PowerPoint</Application>
  <PresentationFormat>Widescreen</PresentationFormat>
  <Paragraphs>190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Lucida Sans Unicode</vt:lpstr>
      <vt:lpstr>Segoe UI Black</vt:lpstr>
      <vt:lpstr>Office Theme</vt:lpstr>
      <vt:lpstr>Air Quality Paris vs. Lyon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Paris vs. Lyon</dc:title>
  <dc:creator>Radek Debek</dc:creator>
  <cp:lastModifiedBy>Radek Debek</cp:lastModifiedBy>
  <cp:revision>6</cp:revision>
  <dcterms:created xsi:type="dcterms:W3CDTF">2022-02-10T11:54:24Z</dcterms:created>
  <dcterms:modified xsi:type="dcterms:W3CDTF">2022-02-11T09:30:42Z</dcterms:modified>
</cp:coreProperties>
</file>