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67" r:id="rId2"/>
    <p:sldId id="266" r:id="rId3"/>
    <p:sldId id="257" r:id="rId4"/>
    <p:sldId id="263" r:id="rId5"/>
    <p:sldId id="265" r:id="rId6"/>
    <p:sldId id="278" r:id="rId7"/>
    <p:sldId id="279" r:id="rId8"/>
    <p:sldId id="269" r:id="rId9"/>
    <p:sldId id="280" r:id="rId10"/>
    <p:sldId id="290" r:id="rId11"/>
    <p:sldId id="291" r:id="rId12"/>
    <p:sldId id="292" r:id="rId13"/>
    <p:sldId id="293" r:id="rId14"/>
    <p:sldId id="294" r:id="rId15"/>
    <p:sldId id="295" r:id="rId16"/>
    <p:sldId id="328" r:id="rId17"/>
    <p:sldId id="296" r:id="rId18"/>
    <p:sldId id="297" r:id="rId19"/>
    <p:sldId id="298" r:id="rId20"/>
    <p:sldId id="299" r:id="rId21"/>
    <p:sldId id="300" r:id="rId22"/>
    <p:sldId id="301" r:id="rId23"/>
    <p:sldId id="283" r:id="rId24"/>
    <p:sldId id="258" r:id="rId25"/>
    <p:sldId id="302" r:id="rId26"/>
    <p:sldId id="259" r:id="rId27"/>
    <p:sldId id="289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326" r:id="rId51"/>
    <p:sldId id="327" r:id="rId52"/>
    <p:sldId id="260" r:id="rId53"/>
    <p:sldId id="262" r:id="rId54"/>
    <p:sldId id="329" r:id="rId55"/>
    <p:sldId id="330" r:id="rId56"/>
    <p:sldId id="288" r:id="rId57"/>
  </p:sldIdLst>
  <p:sldSz cx="12192000" cy="685800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1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08F370C-6CDF-4A2E-8F1E-C0733352C6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1CA12FD-B6D1-4B3F-A4C9-DE5651C81A6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00D8D336-D416-4114-A124-23C8DBEBCE1C}" type="datetimeFigureOut">
              <a:rPr lang="pt-BR"/>
              <a:pPr>
                <a:defRPr/>
              </a:pPr>
              <a:t>13/06/2018</a:t>
            </a:fld>
            <a:endParaRPr lang="pt-BR" dirty="0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516466D2-5BD9-4CE0-AF65-DCD212E035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794775A5-C79F-482B-AB80-934B5860E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32E973-C3DE-4AF6-86E3-0BDA3DEF15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84726D-ADDA-4FE0-B1DA-84E9DF77F0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3F09342-0B54-4372-B098-271231529CD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9CD23C-A095-42B5-AC93-49561C005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716DC-B094-410D-8B64-8BBC2841CAB3}" type="datetime1">
              <a:rPr lang="pt-BR"/>
              <a:pPr>
                <a:defRPr/>
              </a:pPr>
              <a:t>13/06/2018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2DA733-BFF8-4C65-90F8-91EB97D23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02A33D-9489-405A-BD5C-3CB66B56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8B282-1BAB-40BC-A8B4-9338067BC913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50468385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36F6A7-76C0-4331-ADBD-4D111701B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5EAC5-11E4-4F9D-833A-D1CD16840B23}" type="datetime1">
              <a:rPr lang="pt-BR"/>
              <a:pPr>
                <a:defRPr/>
              </a:pPr>
              <a:t>13/06/2018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1FED6E-ED72-49C5-BDC1-61A3A890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136E7A-4066-401F-A142-1BDB78F3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8F628-66F4-4B28-87C3-6CE08EFFD0DC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2905075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5924D2-67CB-4429-ABB8-78C868C1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3290D-58A1-44F7-863F-3AF8C3EB1133}" type="datetime1">
              <a:rPr lang="pt-BR"/>
              <a:pPr>
                <a:defRPr/>
              </a:pPr>
              <a:t>13/06/2018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03DC4F-A095-4B98-B9D6-EA972C9E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50ED89-3828-4DF3-8742-196480F7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3B04B-9F23-4C8B-8C5B-CE58FD6AE44E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230766864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8813637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0A28BB9-0D51-4592-A1CB-54B489F95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763" y="6386513"/>
            <a:ext cx="14192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7">
            <a:extLst>
              <a:ext uri="{FF2B5EF4-FFF2-40B4-BE49-F238E27FC236}">
                <a16:creationId xmlns:a16="http://schemas.microsoft.com/office/drawing/2014/main" id="{7574C576-2A3C-4972-B9CE-FF49988EE41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763" y="6386513"/>
            <a:ext cx="952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0242583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541551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9B1D6DE-BDAC-446C-B9CC-8CD018925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763" y="6386513"/>
            <a:ext cx="14192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7">
            <a:extLst>
              <a:ext uri="{FF2B5EF4-FFF2-40B4-BE49-F238E27FC236}">
                <a16:creationId xmlns:a16="http://schemas.microsoft.com/office/drawing/2014/main" id="{FF1E9964-BC4E-4EC2-A574-52E069AFBB15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763" y="6386513"/>
            <a:ext cx="952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428589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údo com nume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611629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609B888-ECF8-4723-A2D6-A5DFD52E7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763" y="6386513"/>
            <a:ext cx="14192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7">
            <a:extLst>
              <a:ext uri="{FF2B5EF4-FFF2-40B4-BE49-F238E27FC236}">
                <a16:creationId xmlns:a16="http://schemas.microsoft.com/office/drawing/2014/main" id="{FAEFACA4-82C5-4C8F-85FD-6414398F4B65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763" y="6386513"/>
            <a:ext cx="952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10282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D7F1E6-A671-4B10-9A61-F3B4DEBD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80D42-AE18-4DE8-B1BE-5B851BC00097}" type="datetime1">
              <a:rPr lang="pt-BR"/>
              <a:pPr>
                <a:defRPr/>
              </a:pPr>
              <a:t>13/06/2018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047E8C-DCC0-4BDC-9CB4-801370EE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7C70D4-A183-4CE3-953F-07A44FCB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9A5C4-FDFD-4B4F-9ADE-EEC301718458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11491238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7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124EF4-C5C0-4441-8B24-FFFAFBD2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71A60-B660-4B2E-8C82-35FF62CD32C1}" type="datetime1">
              <a:rPr lang="pt-BR"/>
              <a:pPr>
                <a:defRPr/>
              </a:pPr>
              <a:t>13/06/2018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7D463D-84B4-4122-B581-D3D8E92A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86B652-F2C7-466B-B598-63F5F267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7F688-1182-4798-A0E0-DDEEFA2A6388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847405134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4ED94012-FDAD-4914-AE00-CEF82616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10E0C-1132-4082-8E6C-8C3FB9E1ADB0}" type="datetime1">
              <a:rPr lang="pt-BR"/>
              <a:pPr>
                <a:defRPr/>
              </a:pPr>
              <a:t>13/06/2018</a:t>
            </a:fld>
            <a:endParaRPr lang="pt-BR" dirty="0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7A2ADA11-495F-4F1B-9002-E7CF3FEA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F970FF5F-E747-4DB2-865E-59218903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AD5E1-95B3-431E-866A-2086BA09EEE4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70804860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5EAD654E-50CA-4970-AB20-521ED8DC6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D7568-9633-4B3B-B883-4B16C4E8CBB8}" type="datetime1">
              <a:rPr lang="pt-BR"/>
              <a:pPr>
                <a:defRPr/>
              </a:pPr>
              <a:t>13/06/2018</a:t>
            </a:fld>
            <a:endParaRPr lang="pt-BR" dirty="0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BDB27309-6330-4EB8-ACA7-F9C6F10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9CA26E5A-8FF9-49CB-A582-472DC73C8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BC10E-90F2-4857-9640-7A24CBD8AAF2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497531990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3D12C562-D0BF-4118-90CB-408C1108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6A8AB-7A89-49CF-963F-E36FA1E73EE9}" type="datetime1">
              <a:rPr lang="pt-BR"/>
              <a:pPr>
                <a:defRPr/>
              </a:pPr>
              <a:t>13/06/2018</a:t>
            </a:fld>
            <a:endParaRPr lang="pt-BR" dirty="0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542EA564-EE82-4267-B239-B15769B4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FD3D4B36-7E1E-466F-8003-BEC24A25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E2008-8D4B-4EA3-AAC9-857243703B6A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63953371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1ED56986-6FAB-41F1-940E-E8A4D359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C7594-4D11-4235-929A-52A8E6C9A29F}" type="datetime1">
              <a:rPr lang="pt-BR"/>
              <a:pPr>
                <a:defRPr/>
              </a:pPr>
              <a:t>13/06/2018</a:t>
            </a:fld>
            <a:endParaRPr lang="pt-BR" dirty="0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FCEB1A35-35C8-494B-98F0-7035837F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1791BF0A-45E0-4011-8D10-49CCF7E9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FADDD-AB4D-49B6-A2ED-08A9913AD012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130649468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3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53EE529C-862C-4D4B-9D42-ED1DF67E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6DCB1-7F2F-4384-B535-C721177427F6}" type="datetime1">
              <a:rPr lang="pt-BR"/>
              <a:pPr>
                <a:defRPr/>
              </a:pPr>
              <a:t>13/06/2018</a:t>
            </a:fld>
            <a:endParaRPr lang="pt-BR" dirty="0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BB0D3536-DA83-4268-A578-D385FE652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0C4CFBE8-34D3-4DA8-9437-03AE191FA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ECD7B-8995-4E77-AE4D-CFFB6F1653E9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474271820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3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pt-BR" noProof="0" dirty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35EDEB97-C418-44D0-9875-8030F7F21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21264-360E-4916-8A39-F00D77F33441}" type="datetime1">
              <a:rPr lang="pt-BR"/>
              <a:pPr>
                <a:defRPr/>
              </a:pPr>
              <a:t>13/06/2018</a:t>
            </a:fld>
            <a:endParaRPr lang="pt-BR" dirty="0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C1D2B8BD-4FB7-470C-8A16-D48E460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79E3FE3C-CDAC-4498-85E2-589289DA3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FAB85-F021-42ED-8364-5CE93CE41DB0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735732589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72E67F6D-5CDD-4C09-9DFC-9BB39DE19D9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19D64E5C-3B32-46A4-BF30-7C2269E692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4BD246-ACDF-4E9C-BFCF-476A761F5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3488FB9-3DFD-45B6-BC4D-E2F438E2BE6C}" type="datetime1">
              <a:rPr lang="pt-BR"/>
              <a:pPr>
                <a:defRPr/>
              </a:pPr>
              <a:t>13/06/2018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6AD49E-5CD8-4C74-9D41-5558C728E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65B49B-1278-4653-B9EF-53AA9AA65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C9D"/>
                </a:solidFill>
              </a:defRPr>
            </a:lvl1pPr>
          </a:lstStyle>
          <a:p>
            <a:pPr>
              <a:defRPr/>
            </a:pPr>
            <a:fld id="{5B07BC1C-DE79-4FC7-9468-9F787CD75944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  <p:sldLayoutId id="2147483872" r:id="rId17"/>
  </p:sldLayoutIdLst>
  <p:transition spd="med">
    <p:fade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178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354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532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709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7013" indent="-227013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upo 8">
            <a:extLst>
              <a:ext uri="{FF2B5EF4-FFF2-40B4-BE49-F238E27FC236}">
                <a16:creationId xmlns:a16="http://schemas.microsoft.com/office/drawing/2014/main" id="{2635E25F-BA3F-4B9F-80AE-04697569696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7034213"/>
            <a:chOff x="0" y="-1"/>
            <a:chExt cx="9144000" cy="6862515"/>
          </a:xfrm>
        </p:grpSpPr>
        <p:pic>
          <p:nvPicPr>
            <p:cNvPr id="9224" name="Espaço Reservado para Conteúdo 5">
              <a:extLst>
                <a:ext uri="{FF2B5EF4-FFF2-40B4-BE49-F238E27FC236}">
                  <a16:creationId xmlns:a16="http://schemas.microsoft.com/office/drawing/2014/main" id="{677E459D-7579-411B-A6C7-963B97CDC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9144000" cy="6862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5" name="Imagem 6">
              <a:extLst>
                <a:ext uri="{FF2B5EF4-FFF2-40B4-BE49-F238E27FC236}">
                  <a16:creationId xmlns:a16="http://schemas.microsoft.com/office/drawing/2014/main" id="{8EBA6554-9327-4FE2-9238-4A8E3098A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466" y="344462"/>
              <a:ext cx="1390829" cy="712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6" name="Imagem 7">
              <a:extLst>
                <a:ext uri="{FF2B5EF4-FFF2-40B4-BE49-F238E27FC236}">
                  <a16:creationId xmlns:a16="http://schemas.microsoft.com/office/drawing/2014/main" id="{82394BF8-16EF-419A-AAF2-0AAB057AD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8803" y="403149"/>
              <a:ext cx="1628954" cy="518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95" name="CaixaDeTexto 9">
            <a:extLst>
              <a:ext uri="{FF2B5EF4-FFF2-40B4-BE49-F238E27FC236}">
                <a16:creationId xmlns:a16="http://schemas.microsoft.com/office/drawing/2014/main" id="{212E864C-9CB1-4795-93BC-D9CC95FB8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412750"/>
            <a:ext cx="7172325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Font typeface="Wingdings 3" panose="05040102010807070707" pitchFamily="18" charset="2"/>
              <a:buNone/>
              <a:defRPr/>
            </a:pPr>
            <a:r>
              <a:rPr lang="en-US" altLang="pt-BR" sz="2000" dirty="0">
                <a:latin typeface="+mn-lt"/>
                <a:cs typeface="Arial" panose="020B0604020202020204" pitchFamily="34" charset="0"/>
              </a:rPr>
              <a:t>Fundação Educacional Montes Claros - FEMC  </a:t>
            </a:r>
          </a:p>
          <a:p>
            <a:pPr algn="ctr">
              <a:defRPr/>
            </a:pPr>
            <a:r>
              <a:rPr lang="pt-BR" altLang="pt-BR" sz="2000" dirty="0">
                <a:latin typeface="+mn-lt"/>
                <a:cs typeface="Arial" panose="020B0604020202020204" pitchFamily="34" charset="0"/>
              </a:rPr>
              <a:t>Faculdade de Ciência e Tecnologia de Montes Claros - FACIT</a:t>
            </a:r>
          </a:p>
          <a:p>
            <a:pPr>
              <a:defRPr/>
            </a:pPr>
            <a:endParaRPr lang="pt-BR" altLang="pt-BR" dirty="0"/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BC831F5F-615A-4EC0-99AC-96F2D53B6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8050" y="1433766"/>
            <a:ext cx="8101012" cy="2811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algn="ctr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4000" b="1" dirty="0">
                <a:latin typeface="+mn-lt"/>
              </a:rPr>
              <a:t>SISTEMA AGREGADOR PARA ANÁLISE DE CARACTERÍSTICAS DE IMÓVEIS COM RASTREAMENTO WEB E APRENDIZADO DE MÁQUINA</a:t>
            </a:r>
          </a:p>
          <a:p>
            <a:pPr algn="ctr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/>
            </a:pPr>
            <a:endParaRPr lang="pt-BR" sz="4000" kern="0" dirty="0">
              <a:solidFill>
                <a:srgbClr val="002060"/>
              </a:solidFill>
              <a:latin typeface="+mn-lt"/>
              <a:ea typeface="Verdana" panose="020B0604030504040204" pitchFamily="34" charset="0"/>
              <a:cs typeface="Arial" pitchFamily="34" charset="0"/>
            </a:endParaRPr>
          </a:p>
        </p:txBody>
      </p:sp>
      <p:sp>
        <p:nvSpPr>
          <p:cNvPr id="8197" name="CaixaDeTexto 24">
            <a:extLst>
              <a:ext uri="{FF2B5EF4-FFF2-40B4-BE49-F238E27FC236}">
                <a16:creationId xmlns:a16="http://schemas.microsoft.com/office/drawing/2014/main" id="{E8325692-922B-4C7E-8BF5-0882F57AA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3" y="4658025"/>
            <a:ext cx="7754937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defRPr/>
            </a:pPr>
            <a:r>
              <a:rPr lang="pt-BR" altLang="pt-BR" sz="2400" dirty="0">
                <a:latin typeface="+mn-lt"/>
                <a:cs typeface="Arial" panose="020B0604020202020204" pitchFamily="34" charset="0"/>
              </a:rPr>
              <a:t>Felipe Israel Corrêa</a:t>
            </a:r>
          </a:p>
          <a:p>
            <a:pPr algn="r">
              <a:defRPr/>
            </a:pPr>
            <a:r>
              <a:rPr lang="pt-BR" altLang="pt-BR" sz="2000" dirty="0">
                <a:latin typeface="+mn-lt"/>
                <a:cs typeface="Arial" panose="020B0604020202020204" pitchFamily="34" charset="0"/>
              </a:rPr>
              <a:t>Trabalho de Conclusão do Curso de Engenharia da Computação</a:t>
            </a:r>
          </a:p>
          <a:p>
            <a:pPr algn="r">
              <a:defRPr/>
            </a:pPr>
            <a:r>
              <a:rPr lang="pt-BR" altLang="pt-BR" sz="2000" dirty="0">
                <a:latin typeface="+mn-lt"/>
                <a:cs typeface="Arial" panose="020B0604020202020204" pitchFamily="34" charset="0"/>
              </a:rPr>
              <a:t>Orientador: </a:t>
            </a:r>
            <a:r>
              <a:rPr lang="pt-BR" altLang="pt-BR" sz="2000" b="1" dirty="0">
                <a:latin typeface="+mn-lt"/>
                <a:cs typeface="Arial" panose="020B0604020202020204" pitchFamily="34" charset="0"/>
              </a:rPr>
              <a:t>PROF. Dr. Renato Dourado Maia</a:t>
            </a:r>
          </a:p>
          <a:p>
            <a:pPr algn="r">
              <a:lnSpc>
                <a:spcPct val="150000"/>
              </a:lnSpc>
              <a:defRPr/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8199" name="CustomShape 3">
            <a:extLst>
              <a:ext uri="{FF2B5EF4-FFF2-40B4-BE49-F238E27FC236}">
                <a16:creationId xmlns:a16="http://schemas.microsoft.com/office/drawing/2014/main" id="{3677ADFA-65A2-4511-9218-12600760B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" y="6116417"/>
            <a:ext cx="6589713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r>
              <a:rPr lang="pt-BR" altLang="pt-BR" sz="1600" dirty="0">
                <a:latin typeface="+mn-lt"/>
                <a:cs typeface="Arial" panose="020B0604020202020204" pitchFamily="34" charset="0"/>
              </a:rPr>
              <a:t>Montes Claros - MG</a:t>
            </a:r>
          </a:p>
          <a:p>
            <a:pPr algn="ctr">
              <a:defRPr/>
            </a:pPr>
            <a:r>
              <a:rPr lang="pt-BR" altLang="pt-BR" sz="1600" dirty="0">
                <a:latin typeface="+mn-lt"/>
                <a:cs typeface="Arial" panose="020B0604020202020204" pitchFamily="34" charset="0"/>
              </a:rPr>
              <a:t>Junho de 2018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ABA232-3768-43AF-96D1-0148CBE83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1382263"/>
          </a:xfrm>
        </p:spPr>
        <p:txBody>
          <a:bodyPr/>
          <a:lstStyle/>
          <a:p>
            <a:endParaRPr lang="pt-BR" sz="3000" dirty="0"/>
          </a:p>
          <a:p>
            <a:r>
              <a:rPr lang="pt-BR" sz="3000" dirty="0"/>
              <a:t>Fluxo de busca;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E42F89-1892-45AD-844D-FEE672B7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2232" y="6295390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1"/>
                </a:solidFill>
              </a:rPr>
              <a:pPr algn="l">
                <a:defRPr/>
              </a:pPr>
              <a:t>10</a:t>
            </a:fld>
            <a:endParaRPr lang="pt-BR" altLang="pt-BR" sz="1400" dirty="0">
              <a:solidFill>
                <a:schemeClr val="tx1"/>
              </a:solidFill>
            </a:endParaRPr>
          </a:p>
        </p:txBody>
      </p:sp>
      <p:sp>
        <p:nvSpPr>
          <p:cNvPr id="6" name="CaixaDeTexto 3">
            <a:extLst>
              <a:ext uri="{FF2B5EF4-FFF2-40B4-BE49-F238E27FC236}">
                <a16:creationId xmlns:a16="http://schemas.microsoft.com/office/drawing/2014/main" id="{769D3865-4CA4-48A0-BB21-E67884BF7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5088" y="-18893"/>
            <a:ext cx="2497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Revisão Literária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31DDFDE-E00B-4D08-AA55-E07756A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"/>
            <a:ext cx="10515600" cy="731520"/>
          </a:xfrm>
        </p:spPr>
        <p:txBody>
          <a:bodyPr/>
          <a:lstStyle/>
          <a:p>
            <a:pPr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Rastreamento </a:t>
            </a:r>
            <a:r>
              <a:rPr lang="pt-BR" altLang="pt-BR" sz="4000" b="1" i="1" dirty="0">
                <a:latin typeface="+mn-lt"/>
                <a:cs typeface="Arial" panose="020B0604020202020204" pitchFamily="34" charset="0"/>
              </a:rPr>
              <a:t>Web</a:t>
            </a:r>
          </a:p>
        </p:txBody>
      </p:sp>
      <p:pic>
        <p:nvPicPr>
          <p:cNvPr id="9" name="image128.png">
            <a:extLst>
              <a:ext uri="{FF2B5EF4-FFF2-40B4-BE49-F238E27FC236}">
                <a16:creationId xmlns:a16="http://schemas.microsoft.com/office/drawing/2014/main" id="{3692F87D-54F3-4006-82AC-CFB2C5EC2B5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54725" y="2484089"/>
            <a:ext cx="5804725" cy="2407858"/>
          </a:xfrm>
          <a:prstGeom prst="rect">
            <a:avLst/>
          </a:prstGeom>
          <a:ln/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6B7A233C-AFB0-44AA-8F2C-4DA578F7E2E7}"/>
              </a:ext>
            </a:extLst>
          </p:cNvPr>
          <p:cNvSpPr/>
          <p:nvPr/>
        </p:nvSpPr>
        <p:spPr>
          <a:xfrm>
            <a:off x="2377440" y="491312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3: Diagrama de fluxo de um rastreador </a:t>
            </a:r>
            <a:r>
              <a:rPr lang="pt-BR" sz="12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web</a:t>
            </a: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Lente (2018) </a:t>
            </a:r>
          </a:p>
        </p:txBody>
      </p:sp>
    </p:spTree>
    <p:extLst>
      <p:ext uri="{BB962C8B-B14F-4D97-AF65-F5344CB8AC3E}">
        <p14:creationId xmlns:p14="http://schemas.microsoft.com/office/powerpoint/2010/main" val="2186143621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04DCC1-E2EA-4DF5-84BD-6030909B6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/>
          <a:lstStyle/>
          <a:p>
            <a:endParaRPr lang="pt-BR" sz="3000" dirty="0"/>
          </a:p>
          <a:p>
            <a:r>
              <a:rPr lang="pt-BR" sz="3000" dirty="0"/>
              <a:t>Desenvolvida em meados da década de 70;</a:t>
            </a:r>
          </a:p>
          <a:p>
            <a:r>
              <a:rPr lang="pt-BR" sz="3000" dirty="0"/>
              <a:t>Sistema aprende se for hábil em identificar a informação por ele já reconhecida e a processa (FERNANDES, 2003);</a:t>
            </a:r>
          </a:p>
          <a:p>
            <a:r>
              <a:rPr lang="pt-BR" sz="3000" dirty="0"/>
              <a:t>Subárea da Inteligência Artificial, baseada em matemática e estatística (MUELLER; MASSARON, 2016);</a:t>
            </a:r>
          </a:p>
          <a:p>
            <a:r>
              <a:rPr lang="pt-BR" sz="3000" dirty="0"/>
              <a:t>Melhorar a predição de modelos e tomar a decisão baseada nos dados, por meio do conhecimento adquirido (RASCHKA; MIRJALILI, 2017);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CAC976-60A5-4EC6-8526-999C71EB2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8808" y="6344158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1"/>
                </a:solidFill>
              </a:rPr>
              <a:pPr algn="l">
                <a:defRPr/>
              </a:pPr>
              <a:t>11</a:t>
            </a:fld>
            <a:endParaRPr lang="pt-BR" altLang="pt-BR" sz="1400" dirty="0">
              <a:solidFill>
                <a:schemeClr val="tx1"/>
              </a:solidFill>
            </a:endParaRPr>
          </a:p>
        </p:txBody>
      </p:sp>
      <p:sp>
        <p:nvSpPr>
          <p:cNvPr id="6" name="CaixaDeTexto 3">
            <a:extLst>
              <a:ext uri="{FF2B5EF4-FFF2-40B4-BE49-F238E27FC236}">
                <a16:creationId xmlns:a16="http://schemas.microsoft.com/office/drawing/2014/main" id="{5D75B9D1-815B-4BD0-827F-18233221D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3631" y="-12192"/>
            <a:ext cx="2497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Revisão Literária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F78D1D7-172B-4ADD-A983-4D9633E6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"/>
            <a:ext cx="10515600" cy="731520"/>
          </a:xfrm>
        </p:spPr>
        <p:txBody>
          <a:bodyPr/>
          <a:lstStyle/>
          <a:p>
            <a:pPr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Aprendizado de Máquina</a:t>
            </a:r>
            <a:endParaRPr lang="pt-BR" altLang="pt-BR" sz="4000" b="1" i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392322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7D8AB9-2790-4BDF-ACF9-8C45B958B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pt-BR" sz="3000" dirty="0"/>
          </a:p>
          <a:p>
            <a:pPr marL="0" indent="0">
              <a:buNone/>
            </a:pPr>
            <a:r>
              <a:rPr lang="pt-BR" sz="3000" dirty="0"/>
              <a:t>Aplicações:</a:t>
            </a:r>
          </a:p>
          <a:p>
            <a:pPr lvl="1"/>
            <a:r>
              <a:rPr lang="pt-BR" sz="3000" dirty="0"/>
              <a:t>Classificação;</a:t>
            </a:r>
          </a:p>
          <a:p>
            <a:pPr lvl="1"/>
            <a:r>
              <a:rPr lang="pt-BR" sz="3000" dirty="0"/>
              <a:t>Regressão;</a:t>
            </a:r>
          </a:p>
          <a:p>
            <a:pPr marL="457200" lvl="1" indent="0">
              <a:buNone/>
            </a:pPr>
            <a:endParaRPr lang="pt-BR" sz="3000" dirty="0"/>
          </a:p>
          <a:p>
            <a:pPr marL="0" indent="0">
              <a:buNone/>
            </a:pPr>
            <a:r>
              <a:rPr lang="pt-BR" sz="3000" dirty="0"/>
              <a:t>Tarefas de Aprendizado:</a:t>
            </a:r>
          </a:p>
          <a:p>
            <a:pPr lvl="1"/>
            <a:r>
              <a:rPr lang="pt-BR" sz="3000" dirty="0"/>
              <a:t>Preditiva;</a:t>
            </a:r>
          </a:p>
          <a:p>
            <a:pPr lvl="1"/>
            <a:r>
              <a:rPr lang="pt-BR" sz="3000" dirty="0"/>
              <a:t>Descritiva;</a:t>
            </a:r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A7F07C-8828-485B-8FD4-91D27EE2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616" y="6363018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1"/>
                </a:solidFill>
              </a:rPr>
              <a:pPr algn="l">
                <a:defRPr/>
              </a:pPr>
              <a:t>12</a:t>
            </a:fld>
            <a:endParaRPr lang="pt-BR" altLang="pt-BR" sz="1400" dirty="0">
              <a:solidFill>
                <a:schemeClr val="tx1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A88233C-E54C-4CEF-8614-EA3C8AE9C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"/>
            <a:ext cx="10515600" cy="731520"/>
          </a:xfrm>
        </p:spPr>
        <p:txBody>
          <a:bodyPr/>
          <a:lstStyle/>
          <a:p>
            <a:pPr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Aprendizado de Máquina</a:t>
            </a:r>
            <a:endParaRPr lang="pt-BR" altLang="pt-BR" sz="4000" b="1" i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7" name="CaixaDeTexto 3">
            <a:extLst>
              <a:ext uri="{FF2B5EF4-FFF2-40B4-BE49-F238E27FC236}">
                <a16:creationId xmlns:a16="http://schemas.microsoft.com/office/drawing/2014/main" id="{49F670C9-374F-4B12-9FE5-78D1C831E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1217" y="-36576"/>
            <a:ext cx="2497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Revisão Literária</a:t>
            </a:r>
          </a:p>
        </p:txBody>
      </p:sp>
    </p:spTree>
    <p:extLst>
      <p:ext uri="{BB962C8B-B14F-4D97-AF65-F5344CB8AC3E}">
        <p14:creationId xmlns:p14="http://schemas.microsoft.com/office/powerpoint/2010/main" val="2234326658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3D423A-3307-48B1-8BDE-E94ACE38F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837"/>
            <a:ext cx="10515600" cy="1851851"/>
          </a:xfrm>
        </p:spPr>
        <p:txBody>
          <a:bodyPr/>
          <a:lstStyle/>
          <a:p>
            <a:r>
              <a:rPr lang="pt-BR" sz="3000" dirty="0"/>
              <a:t>Tipos de Aprendizagem:</a:t>
            </a:r>
          </a:p>
          <a:p>
            <a:pPr lvl="1"/>
            <a:r>
              <a:rPr lang="pt-BR" sz="3000" dirty="0"/>
              <a:t>Supervisionada;</a:t>
            </a:r>
          </a:p>
          <a:p>
            <a:pPr lvl="1"/>
            <a:r>
              <a:rPr lang="pt-BR" sz="3000" dirty="0"/>
              <a:t>Não-supervisionada;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36156A-D8BF-4A3D-9AFB-85A74C8F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616" y="6356350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1"/>
                </a:solidFill>
              </a:rPr>
              <a:pPr algn="l">
                <a:defRPr/>
              </a:pPr>
              <a:t>13</a:t>
            </a:fld>
            <a:endParaRPr lang="pt-BR" altLang="pt-BR" sz="1400" dirty="0">
              <a:solidFill>
                <a:schemeClr val="tx1"/>
              </a:solidFill>
            </a:endParaRPr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F4430978-14DC-48CB-85E8-1C7348BA0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1217" y="0"/>
            <a:ext cx="2497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Revisão Literária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FE00540-AE3F-4C7B-B215-DAB2E44CF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"/>
            <a:ext cx="10515600" cy="731520"/>
          </a:xfrm>
        </p:spPr>
        <p:txBody>
          <a:bodyPr/>
          <a:lstStyle/>
          <a:p>
            <a:pPr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Aprendizado de Máquina</a:t>
            </a:r>
            <a:endParaRPr lang="pt-BR" altLang="pt-BR" sz="4000" b="1" i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4044E51-518E-4397-83EC-7113020C234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40" y="3257128"/>
            <a:ext cx="4983480" cy="176276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48B7FBD-CBEC-4B8B-BA8D-53FA37DC89BA}"/>
              </a:ext>
            </a:extLst>
          </p:cNvPr>
          <p:cNvSpPr/>
          <p:nvPr/>
        </p:nvSpPr>
        <p:spPr>
          <a:xfrm>
            <a:off x="2441448" y="5019888"/>
            <a:ext cx="6096000" cy="51982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4: Fluxo de operações de um sistema de AM.</a:t>
            </a:r>
          </a:p>
          <a:p>
            <a:pPr indent="457200">
              <a:lnSpc>
                <a:spcPct val="150000"/>
              </a:lnSpc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Raschka e Mirjalili (2017, p. 53 – Adaptada)</a:t>
            </a:r>
          </a:p>
        </p:txBody>
      </p:sp>
    </p:spTree>
    <p:extLst>
      <p:ext uri="{BB962C8B-B14F-4D97-AF65-F5344CB8AC3E}">
        <p14:creationId xmlns:p14="http://schemas.microsoft.com/office/powerpoint/2010/main" val="1876818745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79855EE-8BB4-4DA1-9164-027C09320C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9712"/>
                <a:ext cx="10515600" cy="1759065"/>
              </a:xfrm>
            </p:spPr>
            <p:txBody>
              <a:bodyPr/>
              <a:lstStyle/>
              <a:p>
                <a:r>
                  <a:rPr lang="pt-BR" dirty="0"/>
                  <a:t>Regressão Linear Simples</a:t>
                </a:r>
              </a:p>
              <a:p>
                <a:pPr lvl="1"/>
                <a:r>
                  <a:rPr lang="pt-BR" dirty="0"/>
                  <a:t>Modelos capazes de estabelecer uma relação entre uma variável dependente e uma independente;</a:t>
                </a:r>
              </a:p>
              <a:p>
                <a:pPr lvl="1"/>
                <a:r>
                  <a:rPr lang="pt-BR" dirty="0"/>
                  <a:t>Equação de regressão, definida por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∝+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/>
                  <a:t>;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79855EE-8BB4-4DA1-9164-027C09320C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9712"/>
                <a:ext cx="10515600" cy="1759065"/>
              </a:xfrm>
              <a:blipFill>
                <a:blip r:embed="rId2"/>
                <a:stretch>
                  <a:fillRect l="-1043" t="-5536" r="-4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2A51694-4301-4A67-AE86-4D857903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8808" y="6331966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1"/>
                </a:solidFill>
              </a:rPr>
              <a:pPr algn="l">
                <a:defRPr/>
              </a:pPr>
              <a:t>14</a:t>
            </a:fld>
            <a:endParaRPr lang="pt-BR" altLang="pt-BR" sz="1400" dirty="0">
              <a:solidFill>
                <a:schemeClr val="tx1"/>
              </a:solidFill>
            </a:endParaRPr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2F0157A5-96EF-4DFF-A594-2DBCCC060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3631" y="0"/>
            <a:ext cx="2497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Revisão Literária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0937829-B9AA-4FE3-87FB-DB26859E4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"/>
            <a:ext cx="10515600" cy="669342"/>
          </a:xfrm>
        </p:spPr>
        <p:txBody>
          <a:bodyPr/>
          <a:lstStyle/>
          <a:p>
            <a:pPr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Sistema de Regressão</a:t>
            </a:r>
            <a:endParaRPr lang="pt-BR" altLang="pt-BR" sz="4000" b="1" i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7" name="image98.png">
            <a:extLst>
              <a:ext uri="{FF2B5EF4-FFF2-40B4-BE49-F238E27FC236}">
                <a16:creationId xmlns:a16="http://schemas.microsoft.com/office/drawing/2014/main" id="{9F5D30D3-9799-4A0A-9ACF-5FEEF1904FC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62799" y="3316224"/>
            <a:ext cx="3629025" cy="2095500"/>
          </a:xfrm>
          <a:prstGeom prst="rect">
            <a:avLst/>
          </a:prstGeom>
          <a:ln/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7DE66F0-0229-47A6-B32E-DA81A390D775}"/>
              </a:ext>
            </a:extLst>
          </p:cNvPr>
          <p:cNvSpPr/>
          <p:nvPr/>
        </p:nvSpPr>
        <p:spPr>
          <a:xfrm>
            <a:off x="109728" y="5458968"/>
            <a:ext cx="4937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5: Representação intercepto e coeficiente de inclinação.</a:t>
            </a:r>
          </a:p>
          <a:p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	Fonte: Bussab e Morettin (2010, p. 450)</a:t>
            </a:r>
            <a:endParaRPr lang="pt-BR" sz="12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1383F91-3F51-4393-B9D9-24FDE2F7B53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64103"/>
            <a:ext cx="2703195" cy="209486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149EF6-3E30-4CBE-8B5B-DE5BBA84E9B7}"/>
              </a:ext>
            </a:extLst>
          </p:cNvPr>
          <p:cNvSpPr/>
          <p:nvPr/>
        </p:nvSpPr>
        <p:spPr>
          <a:xfrm>
            <a:off x="4596225" y="5506212"/>
            <a:ext cx="593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6: Representação do erro.</a:t>
            </a:r>
          </a:p>
          <a:p>
            <a:pPr marL="13716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Raschka e Mirjalili (2017, p. 451 – Adaptada)</a:t>
            </a:r>
          </a:p>
        </p:txBody>
      </p:sp>
    </p:spTree>
    <p:extLst>
      <p:ext uri="{BB962C8B-B14F-4D97-AF65-F5344CB8AC3E}">
        <p14:creationId xmlns:p14="http://schemas.microsoft.com/office/powerpoint/2010/main" val="3104508467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3ABBD99-3F48-43E3-9A71-BE958A19D8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6837"/>
                <a:ext cx="10515600" cy="4582859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pt-BR" sz="3000" dirty="0"/>
                  <a:t>Erro quadrático médio, definido por:</a:t>
                </a:r>
              </a:p>
              <a:p>
                <a:pPr>
                  <a:lnSpc>
                    <a:spcPct val="100000"/>
                  </a:lnSpc>
                </a:pPr>
                <a:endParaRPr lang="pt-BR" sz="3000" b="0" i="1" dirty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ƒ</m:t>
                          </m:r>
                        </m:e>
                      </m:d>
                      <m:r>
                        <m:rPr>
                          <m:aln/>
                        </m:rP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r>
                        <a:rPr lang="pt-BR" sz="2000" i="1">
                          <a:latin typeface="Cambria Math" panose="02040503050406030204" pitchFamily="18" charset="0"/>
                        </a:rPr>
                        <m:t>ŷ−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)²</m:t>
                      </m:r>
                    </m:oMath>
                  </m:oMathPara>
                </a14:m>
                <a:endParaRPr lang="pt-BR" sz="2000" dirty="0"/>
              </a:p>
              <a:p>
                <a:pPr marL="0" indent="0">
                  <a:buNone/>
                </a:pPr>
                <a:endParaRPr lang="pt-BR" sz="3000" dirty="0"/>
              </a:p>
              <a:p>
                <a:r>
                  <a:rPr lang="pt-BR" sz="3000" dirty="0"/>
                  <a:t>Distância absoluta média, definida por:</a:t>
                </a:r>
              </a:p>
              <a:p>
                <a:endParaRPr lang="pt-BR" sz="3000" b="0" i="0" dirty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</a:rPr>
                        <m:t>𝑀𝐴𝐷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ƒ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ŷ−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pt-BR" sz="2000" dirty="0"/>
              </a:p>
              <a:p>
                <a:pPr marL="0" indent="0">
                  <a:buNone/>
                </a:pPr>
                <a:endParaRPr lang="pt-BR" sz="3000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3ABBD99-3F48-43E3-9A71-BE958A19D8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6837"/>
                <a:ext cx="10515600" cy="4582859"/>
              </a:xfrm>
              <a:blipFill>
                <a:blip r:embed="rId2"/>
                <a:stretch>
                  <a:fillRect l="-1217" t="-15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FA9688-59C5-4250-B06A-4437D6FE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3192" y="6331966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1"/>
                </a:solidFill>
              </a:rPr>
              <a:pPr algn="l">
                <a:defRPr/>
              </a:pPr>
              <a:t>15</a:t>
            </a:fld>
            <a:endParaRPr lang="pt-BR" altLang="pt-BR" sz="1400" dirty="0">
              <a:solidFill>
                <a:schemeClr val="tx1"/>
              </a:solidFill>
            </a:endParaRPr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1F11E56F-87BA-4A71-BECC-7D3447265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9025" y="0"/>
            <a:ext cx="2497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Revisão Literária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337B670-0B62-4CBD-ACF4-122C13185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"/>
            <a:ext cx="10515600" cy="731520"/>
          </a:xfrm>
        </p:spPr>
        <p:txBody>
          <a:bodyPr/>
          <a:lstStyle/>
          <a:p>
            <a:pPr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Regressão Linear Simples</a:t>
            </a:r>
            <a:endParaRPr lang="pt-BR" altLang="pt-BR" sz="4000" b="1" i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881026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423D33-E7EC-4AE6-A2C7-B98783D94A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649095"/>
              </a:xfrm>
            </p:spPr>
            <p:txBody>
              <a:bodyPr/>
              <a:lstStyle/>
              <a:p>
                <a:r>
                  <a:rPr lang="pt-BR" dirty="0"/>
                  <a:t>Regressão Linear Múltipla, definida por:</a:t>
                </a:r>
              </a:p>
              <a:p>
                <a:pPr marL="0" indent="0">
                  <a:buNone/>
                </a:pPr>
                <a:endParaRPr lang="pt-BR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 +...+ 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pt-BR" sz="2400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423D33-E7EC-4AE6-A2C7-B98783D94A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649095"/>
              </a:xfrm>
              <a:blipFill>
                <a:blip r:embed="rId2"/>
                <a:stretch>
                  <a:fillRect l="-1043" t="-5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7DE60A-CD7D-4F54-9078-74593CD4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6331966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1"/>
                </a:solidFill>
              </a:rPr>
              <a:pPr algn="l">
                <a:defRPr/>
              </a:pPr>
              <a:t>16</a:t>
            </a:fld>
            <a:endParaRPr lang="pt-BR" altLang="pt-BR" sz="1400" dirty="0">
              <a:solidFill>
                <a:schemeClr val="tx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B376473-079E-4DCA-A1A8-F2059536B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"/>
            <a:ext cx="10515600" cy="731520"/>
          </a:xfrm>
        </p:spPr>
        <p:txBody>
          <a:bodyPr/>
          <a:lstStyle/>
          <a:p>
            <a:pPr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Regressão Linear Múltipla</a:t>
            </a:r>
            <a:endParaRPr lang="pt-BR" altLang="pt-BR" sz="4000" b="1" i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6" name="CaixaDeTexto 3">
            <a:extLst>
              <a:ext uri="{FF2B5EF4-FFF2-40B4-BE49-F238E27FC236}">
                <a16:creationId xmlns:a16="http://schemas.microsoft.com/office/drawing/2014/main" id="{B634B462-9A3E-473A-BB05-E050B7B12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3631" y="3175"/>
            <a:ext cx="2497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Revisão Literária</a:t>
            </a:r>
          </a:p>
        </p:txBody>
      </p:sp>
    </p:spTree>
    <p:extLst>
      <p:ext uri="{BB962C8B-B14F-4D97-AF65-F5344CB8AC3E}">
        <p14:creationId xmlns:p14="http://schemas.microsoft.com/office/powerpoint/2010/main" val="2936330270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FC1A59-FB55-4EF7-B01C-197E77168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300"/>
            <a:ext cx="10515600" cy="868807"/>
          </a:xfrm>
        </p:spPr>
        <p:txBody>
          <a:bodyPr/>
          <a:lstStyle/>
          <a:p>
            <a:r>
              <a:rPr lang="pt-BR" sz="3000" dirty="0"/>
              <a:t>Estrutura hierárquica composta por nós de decisão e folhas (ALPAYDIN, 2010);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9D9040-F2BE-4650-9547-8FF8FF0B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616" y="6322149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1"/>
                </a:solidFill>
              </a:rPr>
              <a:pPr algn="l">
                <a:defRPr/>
              </a:pPr>
              <a:t>17</a:t>
            </a:fld>
            <a:endParaRPr lang="pt-BR" altLang="pt-BR" sz="1400" dirty="0">
              <a:solidFill>
                <a:schemeClr val="tx1"/>
              </a:solidFill>
            </a:endParaRPr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468D9F4B-369B-4539-B04D-ADBB17E8D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3631" y="0"/>
            <a:ext cx="2497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Revisão Literária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7EE13EE-CDFD-4A15-8D42-920E67950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"/>
            <a:ext cx="10515600" cy="731520"/>
          </a:xfrm>
        </p:spPr>
        <p:txBody>
          <a:bodyPr/>
          <a:lstStyle/>
          <a:p>
            <a:pPr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Árvore de Decisão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76453D-D1C1-49B3-BF6D-AD69A7F4E2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4" y="2694432"/>
            <a:ext cx="4941189" cy="331895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FDAA3B50-D8D9-4373-BFC5-52A298CD3B09}"/>
              </a:ext>
            </a:extLst>
          </p:cNvPr>
          <p:cNvSpPr/>
          <p:nvPr/>
        </p:nvSpPr>
        <p:spPr>
          <a:xfrm>
            <a:off x="5134769" y="5493565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7: Árvore de decisão.</a:t>
            </a:r>
          </a:p>
          <a:p>
            <a:pPr marL="457200" indent="457200">
              <a:lnSpc>
                <a:spcPct val="150000"/>
              </a:lnSpc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Russell e Norvig (2013, p. 812 - Adaptada)</a:t>
            </a:r>
          </a:p>
        </p:txBody>
      </p:sp>
    </p:spTree>
    <p:extLst>
      <p:ext uri="{BB962C8B-B14F-4D97-AF65-F5344CB8AC3E}">
        <p14:creationId xmlns:p14="http://schemas.microsoft.com/office/powerpoint/2010/main" val="1785904473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3A71FC-EE9B-4612-A595-FE2891019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2115"/>
            <a:ext cx="10515600" cy="624967"/>
          </a:xfrm>
        </p:spPr>
        <p:txBody>
          <a:bodyPr/>
          <a:lstStyle/>
          <a:p>
            <a:r>
              <a:rPr lang="pt-BR" sz="3000" dirty="0"/>
              <a:t>Redução do Desvio-Padrão;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F848229-2F71-4CC7-9463-9154187C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2717" y="6331966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1"/>
                </a:solidFill>
              </a:rPr>
              <a:pPr algn="l">
                <a:defRPr/>
              </a:pPr>
              <a:t>18</a:t>
            </a:fld>
            <a:endParaRPr lang="pt-BR" altLang="pt-BR" sz="1400" dirty="0">
              <a:solidFill>
                <a:schemeClr val="tx1"/>
              </a:solidFill>
            </a:endParaRPr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B2632AC5-229D-4288-B346-F8C77FA1D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3631" y="21983"/>
            <a:ext cx="2497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Revisão Literária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9383B38-C3FB-4B12-B42A-F6D4DD937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"/>
            <a:ext cx="10515600" cy="731520"/>
          </a:xfrm>
        </p:spPr>
        <p:txBody>
          <a:bodyPr/>
          <a:lstStyle/>
          <a:p>
            <a:pPr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Árvore de Decisão</a:t>
            </a:r>
          </a:p>
        </p:txBody>
      </p:sp>
      <p:pic>
        <p:nvPicPr>
          <p:cNvPr id="9" name="image113.png">
            <a:extLst>
              <a:ext uri="{FF2B5EF4-FFF2-40B4-BE49-F238E27FC236}">
                <a16:creationId xmlns:a16="http://schemas.microsoft.com/office/drawing/2014/main" id="{F2AEB415-DDAE-4D0C-9762-3708A85FDC6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359789" y="2204624"/>
            <a:ext cx="5711571" cy="2572607"/>
          </a:xfrm>
          <a:prstGeom prst="rect">
            <a:avLst/>
          </a:prstGeom>
          <a:ln/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E2106DC8-23DF-4829-BC39-D6DA21B51808}"/>
              </a:ext>
            </a:extLst>
          </p:cNvPr>
          <p:cNvSpPr txBox="1">
            <a:spLocks/>
          </p:cNvSpPr>
          <p:nvPr/>
        </p:nvSpPr>
        <p:spPr bwMode="auto">
          <a:xfrm>
            <a:off x="990600" y="1432560"/>
            <a:ext cx="10515600" cy="62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413" indent="-227013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8613" indent="-227013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5813" indent="-227013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000" dirty="0"/>
              <a:t>Divisão no espaço;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17E0D9B-0AF6-4BCA-B15E-7A1D7D3DD12E}"/>
              </a:ext>
            </a:extLst>
          </p:cNvPr>
          <p:cNvSpPr/>
          <p:nvPr/>
        </p:nvSpPr>
        <p:spPr>
          <a:xfrm>
            <a:off x="6542945" y="4122735"/>
            <a:ext cx="4687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8: Árvore de decisão e divisões no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espaço.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Faceli </a:t>
            </a:r>
            <a:r>
              <a:rPr lang="pt-BR" sz="12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et al</a:t>
            </a: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(2011, p. 84)</a:t>
            </a:r>
          </a:p>
        </p:txBody>
      </p:sp>
    </p:spTree>
    <p:extLst>
      <p:ext uri="{BB962C8B-B14F-4D97-AF65-F5344CB8AC3E}">
        <p14:creationId xmlns:p14="http://schemas.microsoft.com/office/powerpoint/2010/main" val="3497404083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66E977-620A-4E8D-B114-531E51A60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dirty="0"/>
              <a:t>Cálculo de predição ou regressão;</a:t>
            </a:r>
          </a:p>
          <a:p>
            <a:endParaRPr lang="pt-BR" sz="3000" dirty="0"/>
          </a:p>
          <a:p>
            <a:r>
              <a:rPr lang="pt-BR" sz="3000" dirty="0"/>
              <a:t>Floresta Aleatória;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78DE82-39C3-49AB-BC5A-8FDC8741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616" y="6357303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1"/>
                </a:solidFill>
              </a:rPr>
              <a:pPr algn="l">
                <a:defRPr/>
              </a:pPr>
              <a:t>19</a:t>
            </a:fld>
            <a:endParaRPr lang="pt-BR" altLang="pt-BR" sz="1400" dirty="0">
              <a:solidFill>
                <a:schemeClr val="tx1"/>
              </a:solidFill>
            </a:endParaRPr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C2A5D30C-9A9C-4F44-B002-AE218BBDA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3631" y="20542"/>
            <a:ext cx="2497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Revisão Literária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70C2549-CC01-475C-B273-E977DA1AE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"/>
            <a:ext cx="10515600" cy="731520"/>
          </a:xfrm>
        </p:spPr>
        <p:txBody>
          <a:bodyPr/>
          <a:lstStyle/>
          <a:p>
            <a:pPr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Árvore de Decisão</a:t>
            </a:r>
          </a:p>
        </p:txBody>
      </p:sp>
    </p:spTree>
    <p:extLst>
      <p:ext uri="{BB962C8B-B14F-4D97-AF65-F5344CB8AC3E}">
        <p14:creationId xmlns:p14="http://schemas.microsoft.com/office/powerpoint/2010/main" val="2602483716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>
            <a:extLst>
              <a:ext uri="{FF2B5EF4-FFF2-40B4-BE49-F238E27FC236}">
                <a16:creationId xmlns:a16="http://schemas.microsoft.com/office/drawing/2014/main" id="{C2C752EE-7CC7-44F1-A96D-15AC2AD1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563"/>
            <a:ext cx="10515600" cy="1325562"/>
          </a:xfrm>
        </p:spPr>
        <p:txBody>
          <a:bodyPr/>
          <a:lstStyle/>
          <a:p>
            <a:r>
              <a:rPr lang="pt-BR" alt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Organização</a:t>
            </a:r>
          </a:p>
        </p:txBody>
      </p:sp>
      <p:sp>
        <p:nvSpPr>
          <p:cNvPr id="10243" name="Espaço Reservado para Conteúdo 2">
            <a:extLst>
              <a:ext uri="{FF2B5EF4-FFF2-40B4-BE49-F238E27FC236}">
                <a16:creationId xmlns:a16="http://schemas.microsoft.com/office/drawing/2014/main" id="{D55E8F3E-42EE-4E6A-B268-E3763ED2A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25" y="1847850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pt-BR" altLang="pt-BR" sz="3600" dirty="0">
                <a:cs typeface="Arial" panose="020B0604020202020204" pitchFamily="34" charset="0"/>
              </a:rPr>
              <a:t>1- Introdução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sz="3600" dirty="0">
                <a:cs typeface="Arial" panose="020B0604020202020204" pitchFamily="34" charset="0"/>
              </a:rPr>
              <a:t>2- Revisão Literária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sz="3600" dirty="0">
                <a:cs typeface="Arial" panose="020B0604020202020204" pitchFamily="34" charset="0"/>
              </a:rPr>
              <a:t>3- Materiais e Métodos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sz="3600" dirty="0">
                <a:cs typeface="Arial" panose="020B0604020202020204" pitchFamily="34" charset="0"/>
              </a:rPr>
              <a:t>4- Resultados e Discussão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sz="3600" dirty="0">
                <a:cs typeface="Arial" panose="020B0604020202020204" pitchFamily="34" charset="0"/>
              </a:rPr>
              <a:t>5- Considerações Finais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sz="3600" dirty="0">
                <a:cs typeface="Arial" panose="020B0604020202020204" pitchFamily="34" charset="0"/>
              </a:rPr>
              <a:t>6- Referências</a:t>
            </a:r>
          </a:p>
        </p:txBody>
      </p:sp>
      <p:sp>
        <p:nvSpPr>
          <p:cNvPr id="10244" name="Espaço Reservado para Número de Slide 1">
            <a:extLst>
              <a:ext uri="{FF2B5EF4-FFF2-40B4-BE49-F238E27FC236}">
                <a16:creationId xmlns:a16="http://schemas.microsoft.com/office/drawing/2014/main" id="{95981C9C-5C5E-428C-8D23-603ECE9905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56616" y="6320029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fld id="{8E8CEF64-98CA-427C-B7F3-EDB6682B8343}" type="slidenum">
              <a:rPr lang="pt-BR" altLang="pt-BR" sz="1400"/>
              <a:pPr algn="l"/>
              <a:t>2</a:t>
            </a:fld>
            <a:endParaRPr lang="pt-BR" altLang="pt-BR" sz="1400" dirty="0"/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D4075E-0425-44BD-8CEB-0009B286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/>
          <a:lstStyle/>
          <a:p>
            <a:r>
              <a:rPr lang="pt-BR" sz="3000" dirty="0"/>
              <a:t>Conjunto de ferramentas e técnicas capaz de fornecer sugestões de itens, os quais sejam o mais parecido possível ao interesse de um usuário em particular (RICCI </a:t>
            </a:r>
            <a:r>
              <a:rPr lang="pt-BR" sz="3000" i="1" dirty="0"/>
              <a:t>et al</a:t>
            </a:r>
            <a:r>
              <a:rPr lang="pt-BR" sz="3000" dirty="0"/>
              <a:t>, 2015);</a:t>
            </a:r>
          </a:p>
          <a:p>
            <a:endParaRPr lang="pt-BR" sz="3000" dirty="0"/>
          </a:p>
          <a:p>
            <a:r>
              <a:rPr lang="pt-BR" sz="3000" dirty="0"/>
              <a:t>Tipo:</a:t>
            </a:r>
          </a:p>
          <a:p>
            <a:pPr lvl="1"/>
            <a:r>
              <a:rPr lang="pt-BR" sz="3000" dirty="0"/>
              <a:t>Recomendação Baseada em Conteúdo;</a:t>
            </a:r>
          </a:p>
          <a:p>
            <a:endParaRPr lang="pt-BR" sz="3000" dirty="0"/>
          </a:p>
          <a:p>
            <a:r>
              <a:rPr lang="pt-BR" sz="3000" dirty="0"/>
              <a:t>Técnica:</a:t>
            </a:r>
          </a:p>
          <a:p>
            <a:pPr lvl="1"/>
            <a:r>
              <a:rPr lang="pt-BR" sz="3000" dirty="0"/>
              <a:t>Baseada em vizinhança;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5F98D0-5558-4819-B25E-15652209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8808" y="6356350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1"/>
                </a:solidFill>
              </a:rPr>
              <a:pPr algn="l">
                <a:defRPr/>
              </a:pPr>
              <a:t>20</a:t>
            </a:fld>
            <a:endParaRPr lang="pt-BR" altLang="pt-BR" sz="1400" dirty="0">
              <a:solidFill>
                <a:schemeClr val="tx1"/>
              </a:solidFill>
            </a:endParaRPr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EC46A9D1-F131-4BDE-B4FF-7C0304740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3409" y="0"/>
            <a:ext cx="2497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Revisão Literária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CA969D9-4105-42A5-B0B5-85276BF77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"/>
            <a:ext cx="10515600" cy="731520"/>
          </a:xfrm>
        </p:spPr>
        <p:txBody>
          <a:bodyPr/>
          <a:lstStyle/>
          <a:p>
            <a:pPr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Sistema de Recomendação</a:t>
            </a:r>
          </a:p>
        </p:txBody>
      </p:sp>
    </p:spTree>
    <p:extLst>
      <p:ext uri="{BB962C8B-B14F-4D97-AF65-F5344CB8AC3E}">
        <p14:creationId xmlns:p14="http://schemas.microsoft.com/office/powerpoint/2010/main" val="2406235613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2A30E88-83C2-4759-ABFD-140BC01381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3000" dirty="0"/>
                  <a:t>Dissimilaridade euclidiana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  <m:sSubSup>
                            <m:sSub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|²</m:t>
                          </m:r>
                        </m:e>
                      </m:rad>
                    </m:oMath>
                  </m:oMathPara>
                </a14:m>
                <a:endParaRPr lang="pt-BR" sz="2000" dirty="0"/>
              </a:p>
              <a:p>
                <a:endParaRPr lang="pt-BR" dirty="0"/>
              </a:p>
              <a:p>
                <a:r>
                  <a:rPr lang="pt-BR" sz="3000" dirty="0"/>
                  <a:t>Similaridade do cosseno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|| ||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2A30E88-83C2-4759-ABFD-140BC01381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9740D9-E3B2-46BC-A1DA-EE2EFBB6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8808" y="6357303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1"/>
                </a:solidFill>
              </a:rPr>
              <a:pPr algn="l">
                <a:defRPr/>
              </a:pPr>
              <a:t>21</a:t>
            </a:fld>
            <a:endParaRPr lang="pt-BR" altLang="pt-BR" sz="1400" dirty="0">
              <a:solidFill>
                <a:schemeClr val="tx1"/>
              </a:solidFill>
            </a:endParaRPr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7811D76D-F8FE-4A18-9C60-6EA6ED38E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4641" y="3175"/>
            <a:ext cx="2497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Revisão Literária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514DE1B-8221-41D8-BE7F-A3315E618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"/>
            <a:ext cx="10515600" cy="731520"/>
          </a:xfrm>
        </p:spPr>
        <p:txBody>
          <a:bodyPr/>
          <a:lstStyle/>
          <a:p>
            <a:pPr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Sistema de Recomendação</a:t>
            </a:r>
          </a:p>
        </p:txBody>
      </p:sp>
    </p:spTree>
    <p:extLst>
      <p:ext uri="{BB962C8B-B14F-4D97-AF65-F5344CB8AC3E}">
        <p14:creationId xmlns:p14="http://schemas.microsoft.com/office/powerpoint/2010/main" val="636135727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CF3072-A04B-4C69-943C-E72B6ABBC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dirty="0"/>
              <a:t>K pontos vizinhos mais próximos em relação a x;</a:t>
            </a:r>
          </a:p>
          <a:p>
            <a:r>
              <a:rPr lang="pt-BR" sz="3000" dirty="0"/>
              <a:t>Aprendizagem preguiçosa (</a:t>
            </a:r>
            <a:r>
              <a:rPr lang="pt-BR" sz="3000" i="1" dirty="0"/>
              <a:t>lazy learning algorithm</a:t>
            </a:r>
            <a:r>
              <a:rPr lang="pt-BR" sz="3000" dirty="0"/>
              <a:t>);</a:t>
            </a:r>
          </a:p>
          <a:p>
            <a:r>
              <a:rPr lang="pt-BR" sz="3000"/>
              <a:t>Funcionamento:</a:t>
            </a:r>
            <a:endParaRPr lang="pt-BR" sz="3000" dirty="0"/>
          </a:p>
          <a:p>
            <a:pPr lvl="1"/>
            <a:r>
              <a:rPr lang="pt-BR" sz="3000" dirty="0"/>
              <a:t>Define-se k vizinhos;</a:t>
            </a:r>
          </a:p>
          <a:p>
            <a:pPr lvl="1"/>
            <a:r>
              <a:rPr lang="pt-BR" sz="3000" dirty="0"/>
              <a:t>Cálculo de dissimilaridade;</a:t>
            </a:r>
          </a:p>
          <a:p>
            <a:pPr lvl="1"/>
            <a:r>
              <a:rPr lang="pt-BR" sz="3000" dirty="0"/>
              <a:t>Identificação dos vizinhos;</a:t>
            </a:r>
          </a:p>
          <a:p>
            <a:pPr marL="0" indent="0">
              <a:buNone/>
            </a:pPr>
            <a:r>
              <a:rPr lang="pt-BR" dirty="0"/>
              <a:t>	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922EF2-0FF4-4662-AD6C-62E9D9037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6357303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1"/>
                </a:solidFill>
              </a:rPr>
              <a:pPr algn="l">
                <a:defRPr/>
              </a:pPr>
              <a:t>22</a:t>
            </a:fld>
            <a:endParaRPr lang="pt-BR" altLang="pt-BR" sz="1400" dirty="0">
              <a:solidFill>
                <a:schemeClr val="tx1"/>
              </a:solidFill>
            </a:endParaRPr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C023B6E2-C21A-4B19-A331-DB9D9B46B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3631" y="-3017"/>
            <a:ext cx="2497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Revisão Literária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65DAC1-63E2-4C84-A0B6-3ECDF9A7E6F1}"/>
              </a:ext>
            </a:extLst>
          </p:cNvPr>
          <p:cNvSpPr txBox="1">
            <a:spLocks/>
          </p:cNvSpPr>
          <p:nvPr/>
        </p:nvSpPr>
        <p:spPr bwMode="auto">
          <a:xfrm>
            <a:off x="838200" y="548640"/>
            <a:ext cx="105156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K-vizinhos Mais Próximos</a:t>
            </a:r>
          </a:p>
        </p:txBody>
      </p:sp>
    </p:spTree>
    <p:extLst>
      <p:ext uri="{BB962C8B-B14F-4D97-AF65-F5344CB8AC3E}">
        <p14:creationId xmlns:p14="http://schemas.microsoft.com/office/powerpoint/2010/main" val="2996105927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Espaço Reservado para Conteúdo 2">
            <a:extLst>
              <a:ext uri="{FF2B5EF4-FFF2-40B4-BE49-F238E27FC236}">
                <a16:creationId xmlns:a16="http://schemas.microsoft.com/office/drawing/2014/main" id="{63BE5AB7-AD93-4211-A279-AD85BE94A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 marL="0" indent="0">
              <a:buNone/>
            </a:pPr>
            <a:r>
              <a:rPr lang="pt-BR" altLang="pt-BR" sz="3600" dirty="0"/>
              <a:t>Métodos</a:t>
            </a:r>
          </a:p>
          <a:p>
            <a:pPr marL="0" indent="0">
              <a:buNone/>
            </a:pPr>
            <a:r>
              <a:rPr lang="pt-BR" altLang="pt-BR" sz="3000" dirty="0"/>
              <a:t> </a:t>
            </a:r>
          </a:p>
          <a:p>
            <a:r>
              <a:rPr lang="pt-BR" altLang="pt-BR" sz="3000" dirty="0"/>
              <a:t>Etapas:</a:t>
            </a:r>
          </a:p>
          <a:p>
            <a:pPr lvl="1"/>
            <a:r>
              <a:rPr lang="pt-BR" altLang="pt-BR" sz="3000" dirty="0"/>
              <a:t>Linguagem de programação e bibliotecas;</a:t>
            </a:r>
          </a:p>
          <a:p>
            <a:pPr lvl="1"/>
            <a:r>
              <a:rPr lang="pt-BR" altLang="pt-BR" sz="3000" dirty="0"/>
              <a:t>Rastreador Web e obtenção dos dados;</a:t>
            </a:r>
          </a:p>
          <a:p>
            <a:pPr lvl="1"/>
            <a:r>
              <a:rPr lang="pt-BR" altLang="pt-BR" sz="3000" dirty="0"/>
              <a:t>Armazenamento dos dados obtidos;</a:t>
            </a:r>
          </a:p>
          <a:p>
            <a:pPr lvl="1"/>
            <a:r>
              <a:rPr lang="pt-BR" altLang="pt-BR" sz="3000" dirty="0"/>
              <a:t>Criação dos modelos de aprendizado de máquina;</a:t>
            </a:r>
          </a:p>
          <a:p>
            <a:pPr lvl="1"/>
            <a:r>
              <a:rPr lang="pt-BR" altLang="pt-BR" sz="3000" dirty="0"/>
              <a:t>Análise exploratória dos dados;</a:t>
            </a:r>
          </a:p>
        </p:txBody>
      </p:sp>
      <p:sp>
        <p:nvSpPr>
          <p:cNvPr id="23557" name="Espaço Reservado para Número de Slide 1">
            <a:extLst>
              <a:ext uri="{FF2B5EF4-FFF2-40B4-BE49-F238E27FC236}">
                <a16:creationId xmlns:a16="http://schemas.microsoft.com/office/drawing/2014/main" id="{A935232A-18DD-46CF-8FBF-5943CA2D23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81000" y="6368542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fld id="{41CAB608-D8F0-4EF8-8DAB-D7F180BD8E88}" type="slidenum">
              <a:rPr lang="pt-BR" altLang="pt-BR" sz="1400"/>
              <a:pPr algn="l"/>
              <a:t>23</a:t>
            </a:fld>
            <a:endParaRPr lang="pt-BR" altLang="pt-BR" sz="14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662E70C-D73B-4E9C-B1A4-F7DBA513B502}"/>
              </a:ext>
            </a:extLst>
          </p:cNvPr>
          <p:cNvSpPr txBox="1">
            <a:spLocks/>
          </p:cNvSpPr>
          <p:nvPr/>
        </p:nvSpPr>
        <p:spPr bwMode="auto">
          <a:xfrm>
            <a:off x="935736" y="568453"/>
            <a:ext cx="10515600" cy="675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3 - Materiais e Métodos</a:t>
            </a:r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>
            <a:extLst>
              <a:ext uri="{FF2B5EF4-FFF2-40B4-BE49-F238E27FC236}">
                <a16:creationId xmlns:a16="http://schemas.microsoft.com/office/drawing/2014/main" id="{767059E1-D550-4D47-ABF5-57A33399A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0832"/>
            <a:ext cx="10515600" cy="73152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sz="3600" dirty="0">
                <a:latin typeface="+mn-lt"/>
                <a:cs typeface="Arial" panose="020B0604020202020204" pitchFamily="34" charset="0"/>
              </a:rPr>
              <a:t>Materiais</a:t>
            </a: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8437" name="Espaço Reservado para Número de Slide 4">
            <a:extLst>
              <a:ext uri="{FF2B5EF4-FFF2-40B4-BE49-F238E27FC236}">
                <a16:creationId xmlns:a16="http://schemas.microsoft.com/office/drawing/2014/main" id="{E04F8067-1352-487D-AAA9-6EE83CA98E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68808" y="6368542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fld id="{B48F3265-8C08-4D0D-90B1-CD9628568A28}" type="slidenum">
              <a:rPr lang="pt-BR" altLang="pt-BR" sz="1400"/>
              <a:pPr algn="l"/>
              <a:t>24</a:t>
            </a:fld>
            <a:endParaRPr lang="pt-BR" altLang="pt-BR" sz="1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F44F83-2E0A-44A6-9D8B-AE4F438EA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352"/>
            <a:ext cx="10515600" cy="4660519"/>
          </a:xfrm>
        </p:spPr>
        <p:txBody>
          <a:bodyPr/>
          <a:lstStyle/>
          <a:p>
            <a:r>
              <a:rPr lang="pt-BR" sz="3000" dirty="0"/>
              <a:t>Ambiente de desenvolvimento:</a:t>
            </a:r>
          </a:p>
          <a:p>
            <a:pPr lvl="1"/>
            <a:r>
              <a:rPr lang="pt-BR" sz="3000" i="1" dirty="0"/>
              <a:t>Visual Studio Code;</a:t>
            </a:r>
          </a:p>
          <a:p>
            <a:endParaRPr lang="pt-BR" sz="3000" dirty="0"/>
          </a:p>
          <a:p>
            <a:r>
              <a:rPr lang="pt-BR" sz="3000" dirty="0"/>
              <a:t>Linguagem:</a:t>
            </a:r>
          </a:p>
          <a:p>
            <a:pPr lvl="1"/>
            <a:r>
              <a:rPr lang="pt-BR" sz="3000" i="1" dirty="0"/>
              <a:t>Python</a:t>
            </a:r>
            <a:r>
              <a:rPr lang="pt-BR" sz="3000" dirty="0"/>
              <a:t>;</a:t>
            </a:r>
          </a:p>
          <a:p>
            <a:pPr marL="0" indent="0">
              <a:buNone/>
            </a:pPr>
            <a:endParaRPr lang="pt-BR" sz="3000" dirty="0"/>
          </a:p>
          <a:p>
            <a:r>
              <a:rPr lang="pt-BR" sz="3000" dirty="0"/>
              <a:t>Bibliotecas:</a:t>
            </a:r>
          </a:p>
          <a:p>
            <a:pPr lvl="1"/>
            <a:r>
              <a:rPr lang="pt-BR" sz="3000" i="1" dirty="0"/>
              <a:t>Requests;</a:t>
            </a:r>
          </a:p>
          <a:p>
            <a:pPr lvl="1"/>
            <a:r>
              <a:rPr lang="pt-BR" sz="3000" i="1" dirty="0"/>
              <a:t>BeautifulSoup</a:t>
            </a:r>
            <a:r>
              <a:rPr lang="pt-BR" sz="3000" dirty="0"/>
              <a:t>;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6" name="CaixaDeTexto 3">
            <a:extLst>
              <a:ext uri="{FF2B5EF4-FFF2-40B4-BE49-F238E27FC236}">
                <a16:creationId xmlns:a16="http://schemas.microsoft.com/office/drawing/2014/main" id="{EFD78234-5B8D-46F3-BC0F-03F8821A5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9976" y="36576"/>
            <a:ext cx="29578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Materiais e Métodos</a:t>
            </a:r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927922-07FD-4BD0-B0C7-EDF531487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8414"/>
            <a:ext cx="10515600" cy="4921187"/>
          </a:xfrm>
        </p:spPr>
        <p:txBody>
          <a:bodyPr/>
          <a:lstStyle/>
          <a:p>
            <a:r>
              <a:rPr lang="pt-BR" sz="3000" dirty="0"/>
              <a:t>Bibliotecas:</a:t>
            </a:r>
          </a:p>
          <a:p>
            <a:pPr lvl="1"/>
            <a:r>
              <a:rPr lang="pt-BR" sz="3000" i="1" dirty="0"/>
              <a:t>Googlemaps Geocoding;</a:t>
            </a:r>
          </a:p>
          <a:p>
            <a:pPr lvl="1"/>
            <a:r>
              <a:rPr lang="pt-BR" sz="3000" i="1" dirty="0"/>
              <a:t>Mysql.connector;</a:t>
            </a:r>
          </a:p>
          <a:p>
            <a:pPr lvl="1"/>
            <a:r>
              <a:rPr lang="pt-BR" sz="3000" i="1" dirty="0"/>
              <a:t>Scikit-learn;</a:t>
            </a:r>
          </a:p>
          <a:p>
            <a:pPr lvl="1"/>
            <a:r>
              <a:rPr lang="pt-BR" sz="3000" i="1" dirty="0"/>
              <a:t>Numpy;</a:t>
            </a:r>
          </a:p>
          <a:p>
            <a:pPr lvl="1"/>
            <a:r>
              <a:rPr lang="pt-BR" sz="3000" i="1" dirty="0"/>
              <a:t>Pandas;</a:t>
            </a:r>
          </a:p>
          <a:p>
            <a:pPr lvl="1"/>
            <a:r>
              <a:rPr lang="pt-BR" sz="3000" i="1" dirty="0"/>
              <a:t>Matplotlib;</a:t>
            </a:r>
          </a:p>
          <a:p>
            <a:pPr lvl="1"/>
            <a:r>
              <a:rPr lang="pt-BR" sz="3000" i="1" dirty="0"/>
              <a:t>Bokeh;</a:t>
            </a:r>
          </a:p>
          <a:p>
            <a:pPr marL="457200" lvl="1" indent="0">
              <a:buNone/>
            </a:pPr>
            <a:endParaRPr lang="pt-BR" sz="3000" i="1" dirty="0"/>
          </a:p>
          <a:p>
            <a:r>
              <a:rPr lang="pt-BR" sz="3000" dirty="0"/>
              <a:t>Questionário:</a:t>
            </a:r>
          </a:p>
          <a:p>
            <a:pPr lvl="1"/>
            <a:r>
              <a:rPr lang="pt-BR" sz="3000" dirty="0"/>
              <a:t>Google Forms;</a:t>
            </a:r>
          </a:p>
          <a:p>
            <a:pPr marL="0" indent="0">
              <a:buNone/>
            </a:pPr>
            <a:endParaRPr lang="pt-BR" i="1" dirty="0"/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30E9F7-3CC2-4F16-A392-13D7C8A4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8808" y="6356350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1"/>
                </a:solidFill>
              </a:rPr>
              <a:pPr algn="l">
                <a:defRPr/>
              </a:pPr>
              <a:t>25</a:t>
            </a:fld>
            <a:endParaRPr lang="pt-BR" altLang="pt-BR" sz="1400" dirty="0">
              <a:solidFill>
                <a:schemeClr val="tx1"/>
              </a:solidFill>
            </a:endParaRPr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FBD46B3D-7AB6-402C-BE61-FA70AD3D1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6552" y="0"/>
            <a:ext cx="29578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Materiais e Métodos</a:t>
            </a:r>
          </a:p>
        </p:txBody>
      </p:sp>
    </p:spTree>
    <p:extLst>
      <p:ext uri="{BB962C8B-B14F-4D97-AF65-F5344CB8AC3E}">
        <p14:creationId xmlns:p14="http://schemas.microsoft.com/office/powerpoint/2010/main" val="1374343733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>
            <a:extLst>
              <a:ext uri="{FF2B5EF4-FFF2-40B4-BE49-F238E27FC236}">
                <a16:creationId xmlns:a16="http://schemas.microsoft.com/office/drawing/2014/main" id="{AFC4D9B3-095B-4164-9E3B-419C4395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b="1" dirty="0">
                <a:latin typeface="+mn-lt"/>
                <a:cs typeface="Arial" panose="020B0604020202020204" pitchFamily="34" charset="0"/>
              </a:rPr>
              <a:t>4 - </a:t>
            </a: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Resultados</a:t>
            </a:r>
            <a:r>
              <a:rPr lang="pt-BR" altLang="pt-BR" b="1" dirty="0">
                <a:latin typeface="+mn-lt"/>
                <a:cs typeface="Arial" panose="020B0604020202020204" pitchFamily="34" charset="0"/>
              </a:rPr>
              <a:t> e </a:t>
            </a: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Discussão</a:t>
            </a:r>
          </a:p>
        </p:txBody>
      </p:sp>
      <p:sp>
        <p:nvSpPr>
          <p:cNvPr id="26628" name="Espaço Reservado para Número de Slide 1">
            <a:extLst>
              <a:ext uri="{FF2B5EF4-FFF2-40B4-BE49-F238E27FC236}">
                <a16:creationId xmlns:a16="http://schemas.microsoft.com/office/drawing/2014/main" id="{32E4A41D-47B6-4BF7-AE94-1D35F37D39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44424" y="6319774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fld id="{6C8DE457-EF6C-4F6E-B60E-3A813D0417BA}" type="slidenum">
              <a:rPr lang="pt-BR" altLang="pt-BR" sz="1400"/>
              <a:pPr algn="l"/>
              <a:t>26</a:t>
            </a:fld>
            <a:endParaRPr lang="pt-BR" altLang="pt-BR" sz="1400" dirty="0"/>
          </a:p>
        </p:txBody>
      </p:sp>
      <p:pic>
        <p:nvPicPr>
          <p:cNvPr id="5" name="image110.png">
            <a:extLst>
              <a:ext uri="{FF2B5EF4-FFF2-40B4-BE49-F238E27FC236}">
                <a16:creationId xmlns:a16="http://schemas.microsoft.com/office/drawing/2014/main" id="{04D33A45-AFD9-4270-8C85-B5970970C45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63040" y="1690688"/>
            <a:ext cx="7656576" cy="4149280"/>
          </a:xfrm>
          <a:prstGeom prst="rect">
            <a:avLst/>
          </a:prstGeom>
          <a:ln/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8C8CF1A-ED31-4E68-9E79-302AB1DB1A65}"/>
              </a:ext>
            </a:extLst>
          </p:cNvPr>
          <p:cNvSpPr/>
          <p:nvPr/>
        </p:nvSpPr>
        <p:spPr>
          <a:xfrm>
            <a:off x="603504" y="5856005"/>
            <a:ext cx="6358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9</a:t>
            </a: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Fluxograma das aplicações.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>
            <a:extLst>
              <a:ext uri="{FF2B5EF4-FFF2-40B4-BE49-F238E27FC236}">
                <a16:creationId xmlns:a16="http://schemas.microsoft.com/office/drawing/2014/main" id="{AFC4D9B3-095B-4164-9E3B-419C43957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"/>
            <a:ext cx="10515600" cy="73152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Rastreador Web</a:t>
            </a:r>
          </a:p>
        </p:txBody>
      </p:sp>
      <p:sp>
        <p:nvSpPr>
          <p:cNvPr id="27652" name="Espaço Reservado para Número de Slide 1">
            <a:extLst>
              <a:ext uri="{FF2B5EF4-FFF2-40B4-BE49-F238E27FC236}">
                <a16:creationId xmlns:a16="http://schemas.microsoft.com/office/drawing/2014/main" id="{0A750A19-97E8-4382-8B6B-9FB09EDD95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37217" y="6300838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fld id="{1DB2B537-2F4E-43A5-B078-6D333FAF2896}" type="slidenum">
              <a:rPr lang="pt-BR" altLang="pt-BR" sz="1400"/>
              <a:pPr algn="l"/>
              <a:t>27</a:t>
            </a:fld>
            <a:endParaRPr lang="pt-BR" altLang="pt-BR" sz="1400" dirty="0"/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D46416AE-C663-42B8-A7EF-C3E58AF15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4488" y="0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pic>
        <p:nvPicPr>
          <p:cNvPr id="6" name="image20.png">
            <a:extLst>
              <a:ext uri="{FF2B5EF4-FFF2-40B4-BE49-F238E27FC236}">
                <a16:creationId xmlns:a16="http://schemas.microsoft.com/office/drawing/2014/main" id="{1F5F0F60-AF35-4441-AF65-1F4E0D1D86B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1626996"/>
            <a:ext cx="4440936" cy="2091563"/>
          </a:xfrm>
          <a:prstGeom prst="rect">
            <a:avLst/>
          </a:prstGeom>
          <a:ln/>
        </p:spPr>
      </p:pic>
      <p:pic>
        <p:nvPicPr>
          <p:cNvPr id="7" name="image121.png">
            <a:extLst>
              <a:ext uri="{FF2B5EF4-FFF2-40B4-BE49-F238E27FC236}">
                <a16:creationId xmlns:a16="http://schemas.microsoft.com/office/drawing/2014/main" id="{0698FB61-14ED-462A-B713-DC8389EC760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15411" y="1626996"/>
            <a:ext cx="4790377" cy="4042284"/>
          </a:xfrm>
          <a:prstGeom prst="rect">
            <a:avLst/>
          </a:prstGeom>
          <a:ln/>
        </p:spPr>
      </p:pic>
      <p:pic>
        <p:nvPicPr>
          <p:cNvPr id="8" name="image96.png">
            <a:extLst>
              <a:ext uri="{FF2B5EF4-FFF2-40B4-BE49-F238E27FC236}">
                <a16:creationId xmlns:a16="http://schemas.microsoft.com/office/drawing/2014/main" id="{F4BB7AD0-C138-4D6E-8641-78DFD710ECD2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38200" y="4706747"/>
            <a:ext cx="3959860" cy="1000760"/>
          </a:xfrm>
          <a:prstGeom prst="rect">
            <a:avLst/>
          </a:prstGeom>
          <a:ln/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BAA8C68A-DC22-41AE-98AD-BEC324A91A57}"/>
              </a:ext>
            </a:extLst>
          </p:cNvPr>
          <p:cNvSpPr/>
          <p:nvPr/>
        </p:nvSpPr>
        <p:spPr>
          <a:xfrm>
            <a:off x="337217" y="3742229"/>
            <a:ext cx="4687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10</a:t>
            </a: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pt-BR" sz="12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Script</a:t>
            </a: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rastreador </a:t>
            </a:r>
            <a:r>
              <a:rPr lang="pt-BR" sz="12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web</a:t>
            </a: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C2C59BD-2B7E-4DD7-AF7C-66F56A8A9554}"/>
              </a:ext>
            </a:extLst>
          </p:cNvPr>
          <p:cNvSpPr/>
          <p:nvPr/>
        </p:nvSpPr>
        <p:spPr>
          <a:xfrm>
            <a:off x="337217" y="5748695"/>
            <a:ext cx="4687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11</a:t>
            </a: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Definição das </a:t>
            </a:r>
            <a:r>
              <a:rPr lang="pt-BR" sz="12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tags</a:t>
            </a: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para busca dos dados..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95E67F2-178C-4A38-8BF6-B0EC16BB2740}"/>
              </a:ext>
            </a:extLst>
          </p:cNvPr>
          <p:cNvSpPr/>
          <p:nvPr/>
        </p:nvSpPr>
        <p:spPr>
          <a:xfrm>
            <a:off x="5734335" y="5670931"/>
            <a:ext cx="4687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12</a:t>
            </a: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pt-BR" sz="12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Tags</a:t>
            </a: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do código HTML.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B044075-132F-4993-A08B-71007E6C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8808" y="6348476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1"/>
                </a:solidFill>
              </a:rPr>
              <a:pPr algn="l">
                <a:defRPr/>
              </a:pPr>
              <a:t>28</a:t>
            </a:fld>
            <a:endParaRPr lang="pt-BR" altLang="pt-BR" sz="1400" dirty="0">
              <a:solidFill>
                <a:schemeClr val="tx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8E39E87-C56C-4295-9BC8-1EB2E019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"/>
            <a:ext cx="10515600" cy="73152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Rastreador Web</a:t>
            </a:r>
          </a:p>
        </p:txBody>
      </p:sp>
      <p:sp>
        <p:nvSpPr>
          <p:cNvPr id="6" name="CaixaDeTexto 3">
            <a:extLst>
              <a:ext uri="{FF2B5EF4-FFF2-40B4-BE49-F238E27FC236}">
                <a16:creationId xmlns:a16="http://schemas.microsoft.com/office/drawing/2014/main" id="{D3C3D8DB-C50E-4570-BB2F-4155D71B0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8872" y="0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pic>
        <p:nvPicPr>
          <p:cNvPr id="7" name="image106.png">
            <a:extLst>
              <a:ext uri="{FF2B5EF4-FFF2-40B4-BE49-F238E27FC236}">
                <a16:creationId xmlns:a16="http://schemas.microsoft.com/office/drawing/2014/main" id="{A797106D-A495-42F2-87EF-41A9D8A108E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68808" y="1367135"/>
            <a:ext cx="4782312" cy="1753045"/>
          </a:xfrm>
          <a:prstGeom prst="rect">
            <a:avLst/>
          </a:prstGeom>
          <a:ln/>
        </p:spPr>
      </p:pic>
      <p:pic>
        <p:nvPicPr>
          <p:cNvPr id="8" name="image122.png">
            <a:extLst>
              <a:ext uri="{FF2B5EF4-FFF2-40B4-BE49-F238E27FC236}">
                <a16:creationId xmlns:a16="http://schemas.microsoft.com/office/drawing/2014/main" id="{72A439F7-1ED4-4B52-BC74-0D6A788F5F2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092794" y="1280160"/>
            <a:ext cx="3584448" cy="1783081"/>
          </a:xfrm>
          <a:prstGeom prst="rect">
            <a:avLst/>
          </a:prstGeom>
          <a:ln/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9ADBEC8-BD08-453C-BCB2-4B211E96E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677" y="3659529"/>
            <a:ext cx="5817195" cy="2920278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6462499-F649-4E93-921E-3383E0B47F21}"/>
              </a:ext>
            </a:extLst>
          </p:cNvPr>
          <p:cNvSpPr/>
          <p:nvPr/>
        </p:nvSpPr>
        <p:spPr>
          <a:xfrm>
            <a:off x="-131064" y="3120180"/>
            <a:ext cx="4687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13</a:t>
            </a: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Código para armazenamento dos dados.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C0C589F-E791-48B3-B408-600D9FFF3EA7}"/>
              </a:ext>
            </a:extLst>
          </p:cNvPr>
          <p:cNvSpPr/>
          <p:nvPr/>
        </p:nvSpPr>
        <p:spPr>
          <a:xfrm>
            <a:off x="6550250" y="3120180"/>
            <a:ext cx="4687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14</a:t>
            </a: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Estrutura da tabela no servidor MySQL.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</p:spTree>
    <p:extLst>
      <p:ext uri="{BB962C8B-B14F-4D97-AF65-F5344CB8AC3E}">
        <p14:creationId xmlns:p14="http://schemas.microsoft.com/office/powerpoint/2010/main" val="179429936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5B80DB-FDEF-4BDD-BC54-E9B452F2C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058" y="1257580"/>
            <a:ext cx="10515600" cy="1685671"/>
          </a:xfrm>
        </p:spPr>
        <p:txBody>
          <a:bodyPr/>
          <a:lstStyle/>
          <a:p>
            <a:r>
              <a:rPr lang="pt-BR" sz="3000" dirty="0"/>
              <a:t>Pré-processamento;</a:t>
            </a:r>
          </a:p>
          <a:p>
            <a:pPr lvl="1"/>
            <a:r>
              <a:rPr lang="pt-BR" sz="3000" dirty="0"/>
              <a:t>Ajuste dos nomes dos bairros;</a:t>
            </a:r>
          </a:p>
          <a:p>
            <a:pPr lvl="1"/>
            <a:r>
              <a:rPr lang="pt-BR" sz="3000" dirty="0"/>
              <a:t>Verificação de valores nulos;</a:t>
            </a:r>
          </a:p>
          <a:p>
            <a:pPr lvl="1"/>
            <a:r>
              <a:rPr lang="pt-BR" sz="3000" dirty="0"/>
              <a:t>Imputação de valores aos nulos pelo critério de média;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49F1DB-54E4-441E-B015-D6B36C84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2335" y="6200326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1"/>
                </a:solidFill>
              </a:rPr>
              <a:pPr algn="l">
                <a:defRPr/>
              </a:pPr>
              <a:t>29</a:t>
            </a:fld>
            <a:endParaRPr lang="pt-BR" altLang="pt-BR" sz="1400" dirty="0">
              <a:solidFill>
                <a:schemeClr val="tx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81CECEF-1B9F-4D24-87C5-62A65F7B2263}"/>
              </a:ext>
            </a:extLst>
          </p:cNvPr>
          <p:cNvSpPr txBox="1">
            <a:spLocks/>
          </p:cNvSpPr>
          <p:nvPr/>
        </p:nvSpPr>
        <p:spPr bwMode="auto">
          <a:xfrm>
            <a:off x="838200" y="548640"/>
            <a:ext cx="105156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Regressor</a:t>
            </a:r>
          </a:p>
        </p:txBody>
      </p:sp>
      <p:sp>
        <p:nvSpPr>
          <p:cNvPr id="6" name="CaixaDeTexto 3">
            <a:extLst>
              <a:ext uri="{FF2B5EF4-FFF2-40B4-BE49-F238E27FC236}">
                <a16:creationId xmlns:a16="http://schemas.microsoft.com/office/drawing/2014/main" id="{0BAABEC7-AAD9-4236-8190-C9C03EF19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99" y="3983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pic>
        <p:nvPicPr>
          <p:cNvPr id="7" name="image85.png">
            <a:extLst>
              <a:ext uri="{FF2B5EF4-FFF2-40B4-BE49-F238E27FC236}">
                <a16:creationId xmlns:a16="http://schemas.microsoft.com/office/drawing/2014/main" id="{C63C5615-A583-4EDD-8DB3-42739650647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85583" y="3401314"/>
            <a:ext cx="4319905" cy="1079500"/>
          </a:xfrm>
          <a:prstGeom prst="rect">
            <a:avLst/>
          </a:prstGeom>
          <a:ln/>
        </p:spPr>
      </p:pic>
      <p:pic>
        <p:nvPicPr>
          <p:cNvPr id="8" name="image65.png">
            <a:extLst>
              <a:ext uri="{FF2B5EF4-FFF2-40B4-BE49-F238E27FC236}">
                <a16:creationId xmlns:a16="http://schemas.microsoft.com/office/drawing/2014/main" id="{0F085A3C-83E3-4856-ABFC-848AF369BAF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92876" y="3257075"/>
            <a:ext cx="3855212" cy="2598313"/>
          </a:xfrm>
          <a:prstGeom prst="rect">
            <a:avLst/>
          </a:prstGeom>
          <a:ln/>
        </p:spPr>
      </p:pic>
      <p:pic>
        <p:nvPicPr>
          <p:cNvPr id="9" name="image64.png">
            <a:extLst>
              <a:ext uri="{FF2B5EF4-FFF2-40B4-BE49-F238E27FC236}">
                <a16:creationId xmlns:a16="http://schemas.microsoft.com/office/drawing/2014/main" id="{A3FEB29E-10FD-4859-8F15-F1BA0A250BCF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985583" y="5163405"/>
            <a:ext cx="3959860" cy="719455"/>
          </a:xfrm>
          <a:prstGeom prst="rect">
            <a:avLst/>
          </a:prstGeom>
          <a:ln/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F4A37A42-9F05-43EB-8747-2698232E02BF}"/>
              </a:ext>
            </a:extLst>
          </p:cNvPr>
          <p:cNvSpPr/>
          <p:nvPr/>
        </p:nvSpPr>
        <p:spPr>
          <a:xfrm>
            <a:off x="515112" y="4480814"/>
            <a:ext cx="4687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15</a:t>
            </a: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Ajuste dos nomes dos bairros.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C5E6090-24A0-49A1-9817-EE215C3825EC}"/>
              </a:ext>
            </a:extLst>
          </p:cNvPr>
          <p:cNvSpPr/>
          <p:nvPr/>
        </p:nvSpPr>
        <p:spPr>
          <a:xfrm>
            <a:off x="463294" y="5872953"/>
            <a:ext cx="4687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16</a:t>
            </a: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Imputação dos valores de média.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9E5D5FD-059A-48FA-BECF-72D78C584DF3}"/>
              </a:ext>
            </a:extLst>
          </p:cNvPr>
          <p:cNvSpPr/>
          <p:nvPr/>
        </p:nvSpPr>
        <p:spPr>
          <a:xfrm>
            <a:off x="9217151" y="5024391"/>
            <a:ext cx="25968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17</a:t>
            </a: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Porcentagem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dos valores nulos por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coluna..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</p:spTree>
    <p:extLst>
      <p:ext uri="{BB962C8B-B14F-4D97-AF65-F5344CB8AC3E}">
        <p14:creationId xmlns:p14="http://schemas.microsoft.com/office/powerpoint/2010/main" val="960749007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>
            <a:extLst>
              <a:ext uri="{FF2B5EF4-FFF2-40B4-BE49-F238E27FC236}">
                <a16:creationId xmlns:a16="http://schemas.microsoft.com/office/drawing/2014/main" id="{07F6AE7A-8BE4-4B0D-B4D5-91AAE1411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957"/>
            <a:ext cx="10515600" cy="728027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sz="4000" b="1" dirty="0">
                <a:solidFill>
                  <a:srgbClr val="002060"/>
                </a:solidFill>
                <a:latin typeface="+mn-lt"/>
                <a:cs typeface="Arial" panose="020B0604020202020204" pitchFamily="34" charset="0"/>
              </a:rPr>
              <a:t>1 -</a:t>
            </a:r>
            <a:r>
              <a:rPr lang="pt-BR" altLang="pt-BR" sz="4000" dirty="0">
                <a:solidFill>
                  <a:srgbClr val="00206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pt-BR" altLang="pt-BR" sz="4000" b="1" dirty="0">
                <a:solidFill>
                  <a:srgbClr val="002060"/>
                </a:solidFill>
                <a:latin typeface="+mn-lt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11267" name="Espaço Reservado para Conteúdo 1">
            <a:extLst>
              <a:ext uri="{FF2B5EF4-FFF2-40B4-BE49-F238E27FC236}">
                <a16:creationId xmlns:a16="http://schemas.microsoft.com/office/drawing/2014/main" id="{C018A9BD-F692-4575-BBB1-F5CD06099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192"/>
            <a:ext cx="10515600" cy="4351338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endParaRPr lang="pt-BR" altLang="pt-BR" sz="3000" dirty="0"/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altLang="pt-BR" sz="3000" dirty="0"/>
              <a:t>O constante crescimento dos centros urbanos tem ocasionado, proporcionalmente, o aumento por uma moradia, fato importante para empresas do ramo imobiliário.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3000" dirty="0">
                <a:cs typeface="Calibri" panose="020F0502020204030204" pitchFamily="34" charset="0"/>
              </a:rPr>
              <a:t>Atualmente grande parte das ofertas de imóveis é feita por meio de </a:t>
            </a:r>
            <a:r>
              <a:rPr lang="pt-BR" sz="3000" i="1" dirty="0">
                <a:cs typeface="Calibri" panose="020F0502020204030204" pitchFamily="34" charset="0"/>
              </a:rPr>
              <a:t>sites, </a:t>
            </a:r>
            <a:r>
              <a:rPr lang="pt-BR" sz="3000" dirty="0">
                <a:cs typeface="Calibri" panose="020F0502020204030204" pitchFamily="34" charset="0"/>
              </a:rPr>
              <a:t>gerando um imenso volume de dados digitais. </a:t>
            </a:r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endParaRPr lang="pt-BR" altLang="pt-BR" sz="3600" dirty="0"/>
          </a:p>
          <a:p>
            <a:pPr marL="0" indent="0">
              <a:buFont typeface="Arial" panose="020B0604020202020204" pitchFamily="34" charset="0"/>
              <a:buNone/>
            </a:pPr>
            <a:endParaRPr lang="pt-BR" altLang="pt-BR" dirty="0"/>
          </a:p>
        </p:txBody>
      </p:sp>
      <p:sp>
        <p:nvSpPr>
          <p:cNvPr id="11268" name="Espaço Reservado para Número de Slide 2">
            <a:extLst>
              <a:ext uri="{FF2B5EF4-FFF2-40B4-BE49-F238E27FC236}">
                <a16:creationId xmlns:a16="http://schemas.microsoft.com/office/drawing/2014/main" id="{E039F7E1-419E-4E8B-B8F4-38DBD43724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68808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fld id="{88F22C91-2520-4C9A-BC95-10822601F43B}" type="slidenum">
              <a:rPr lang="pt-BR" altLang="pt-BR" sz="1400"/>
              <a:pPr algn="l"/>
              <a:t>3</a:t>
            </a:fld>
            <a:endParaRPr lang="pt-BR" altLang="pt-BR" sz="1400" dirty="0"/>
          </a:p>
        </p:txBody>
      </p: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D547A9-F0B1-4136-9759-08D570FA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9A5C4-FDFD-4B4F-9ADE-EEC301718458}" type="slidenum">
              <a:rPr lang="pt-BR" altLang="pt-BR" smtClean="0"/>
              <a:pPr>
                <a:defRPr/>
              </a:pPr>
              <a:t>30</a:t>
            </a:fld>
            <a:endParaRPr lang="pt-BR" alt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9E4E71C-5923-4518-B372-BBD7388CA43B}"/>
              </a:ext>
            </a:extLst>
          </p:cNvPr>
          <p:cNvSpPr txBox="1">
            <a:spLocks/>
          </p:cNvSpPr>
          <p:nvPr/>
        </p:nvSpPr>
        <p:spPr bwMode="auto">
          <a:xfrm>
            <a:off x="838200" y="548640"/>
            <a:ext cx="105156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Regressor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52B9E11-824A-4920-B972-4C298CB89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5" y="1381010"/>
            <a:ext cx="7359215" cy="4532110"/>
          </a:xfrm>
          <a:prstGeom prst="rect">
            <a:avLst/>
          </a:prstGeom>
        </p:spPr>
      </p:pic>
      <p:sp>
        <p:nvSpPr>
          <p:cNvPr id="6" name="CaixaDeTexto 3">
            <a:extLst>
              <a:ext uri="{FF2B5EF4-FFF2-40B4-BE49-F238E27FC236}">
                <a16:creationId xmlns:a16="http://schemas.microsoft.com/office/drawing/2014/main" id="{A15DCF10-E0D3-495B-9DFD-457821D20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99" y="3983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</p:spTree>
    <p:extLst>
      <p:ext uri="{BB962C8B-B14F-4D97-AF65-F5344CB8AC3E}">
        <p14:creationId xmlns:p14="http://schemas.microsoft.com/office/powerpoint/2010/main" val="321668992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6D9168-0BAB-4BC0-BF66-3741A408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0520" y="6298828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1"/>
                </a:solidFill>
              </a:rPr>
              <a:pPr algn="l">
                <a:defRPr/>
              </a:pPr>
              <a:t>31</a:t>
            </a:fld>
            <a:endParaRPr lang="pt-BR" altLang="pt-BR" sz="1400" dirty="0">
              <a:solidFill>
                <a:schemeClr val="tx1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3DEDF13-7E9E-498C-A50A-EDEFFD338E17}"/>
              </a:ext>
            </a:extLst>
          </p:cNvPr>
          <p:cNvSpPr txBox="1">
            <a:spLocks/>
          </p:cNvSpPr>
          <p:nvPr/>
        </p:nvSpPr>
        <p:spPr bwMode="auto">
          <a:xfrm>
            <a:off x="838200" y="548640"/>
            <a:ext cx="105156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Regressor</a:t>
            </a:r>
          </a:p>
        </p:txBody>
      </p:sp>
      <p:pic>
        <p:nvPicPr>
          <p:cNvPr id="7" name="image89.png">
            <a:extLst>
              <a:ext uri="{FF2B5EF4-FFF2-40B4-BE49-F238E27FC236}">
                <a16:creationId xmlns:a16="http://schemas.microsoft.com/office/drawing/2014/main" id="{8749A4A8-CDB6-45D9-AFC9-5BBB0299D84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1471295"/>
            <a:ext cx="6196584" cy="4588129"/>
          </a:xfrm>
          <a:prstGeom prst="rect">
            <a:avLst/>
          </a:prstGeom>
          <a:ln/>
        </p:spPr>
      </p:pic>
      <p:pic>
        <p:nvPicPr>
          <p:cNvPr id="8" name="image100.png">
            <a:extLst>
              <a:ext uri="{FF2B5EF4-FFF2-40B4-BE49-F238E27FC236}">
                <a16:creationId xmlns:a16="http://schemas.microsoft.com/office/drawing/2014/main" id="{E9D290EE-DE18-4A20-BF87-DC9CA6D5006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522464" y="1471295"/>
            <a:ext cx="4108703" cy="3364992"/>
          </a:xfrm>
          <a:prstGeom prst="rect">
            <a:avLst/>
          </a:prstGeom>
          <a:ln/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48AEE6B5-CCDA-4CE3-AA38-6F283C4E28F8}"/>
              </a:ext>
            </a:extLst>
          </p:cNvPr>
          <p:cNvSpPr/>
          <p:nvPr/>
        </p:nvSpPr>
        <p:spPr>
          <a:xfrm>
            <a:off x="350520" y="6019726"/>
            <a:ext cx="4687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18</a:t>
            </a: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Variáveis independentes no hiperplano.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1A32CD-2FFF-4DAD-9437-E009668F2038}"/>
              </a:ext>
            </a:extLst>
          </p:cNvPr>
          <p:cNvSpPr/>
          <p:nvPr/>
        </p:nvSpPr>
        <p:spPr>
          <a:xfrm>
            <a:off x="7232903" y="4820158"/>
            <a:ext cx="4687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19</a:t>
            </a: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Matriz de correlação.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  <p:sp>
        <p:nvSpPr>
          <p:cNvPr id="11" name="CaixaDeTexto 3">
            <a:extLst>
              <a:ext uri="{FF2B5EF4-FFF2-40B4-BE49-F238E27FC236}">
                <a16:creationId xmlns:a16="http://schemas.microsoft.com/office/drawing/2014/main" id="{855F7FEC-A1A6-4CD0-ADD1-EE3695A2A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99" y="3983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</p:spTree>
    <p:extLst>
      <p:ext uri="{BB962C8B-B14F-4D97-AF65-F5344CB8AC3E}">
        <p14:creationId xmlns:p14="http://schemas.microsoft.com/office/powerpoint/2010/main" val="132600746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65B2F0-47D9-414B-B814-3C6D0BE69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2039239"/>
          </a:xfrm>
        </p:spPr>
        <p:txBody>
          <a:bodyPr/>
          <a:lstStyle/>
          <a:p>
            <a:r>
              <a:rPr lang="pt-BR" sz="3000" dirty="0"/>
              <a:t>Métricas para avaliação:</a:t>
            </a:r>
          </a:p>
          <a:p>
            <a:pPr lvl="1"/>
            <a:r>
              <a:rPr lang="pt-BR" sz="3000" dirty="0"/>
              <a:t>Média da validação cruzada;</a:t>
            </a:r>
          </a:p>
          <a:p>
            <a:pPr lvl="1"/>
            <a:r>
              <a:rPr lang="pt-BR" sz="3000" dirty="0"/>
              <a:t>Desvio-padrão da validação cruzada;</a:t>
            </a:r>
          </a:p>
          <a:p>
            <a:pPr lvl="1"/>
            <a:r>
              <a:rPr lang="pt-BR" sz="3000" dirty="0"/>
              <a:t>Média do erro absoluto;</a:t>
            </a:r>
          </a:p>
          <a:p>
            <a:pPr lvl="1"/>
            <a:r>
              <a:rPr lang="pt-BR" sz="3000" dirty="0"/>
              <a:t>Valor do coeficiente de determinação (R²);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8BA4CB-A7F1-466E-B0FB-933B67A6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4424" y="6307582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1"/>
                </a:solidFill>
              </a:rPr>
              <a:pPr algn="l">
                <a:defRPr/>
              </a:pPr>
              <a:t>32</a:t>
            </a:fld>
            <a:endParaRPr lang="pt-BR" altLang="pt-BR" sz="1400" dirty="0">
              <a:solidFill>
                <a:schemeClr val="tx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53E5A63-B396-4757-A05A-39C6DAD1CA82}"/>
              </a:ext>
            </a:extLst>
          </p:cNvPr>
          <p:cNvSpPr txBox="1">
            <a:spLocks/>
          </p:cNvSpPr>
          <p:nvPr/>
        </p:nvSpPr>
        <p:spPr bwMode="auto">
          <a:xfrm>
            <a:off x="838200" y="548640"/>
            <a:ext cx="105156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Regressor</a:t>
            </a:r>
          </a:p>
        </p:txBody>
      </p:sp>
      <p:pic>
        <p:nvPicPr>
          <p:cNvPr id="7" name="image132.png">
            <a:extLst>
              <a:ext uri="{FF2B5EF4-FFF2-40B4-BE49-F238E27FC236}">
                <a16:creationId xmlns:a16="http://schemas.microsoft.com/office/drawing/2014/main" id="{803FA5FD-AF42-42D4-AA27-036F4B1553F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87624" y="3797553"/>
            <a:ext cx="4255008" cy="2031874"/>
          </a:xfrm>
          <a:prstGeom prst="rect">
            <a:avLst/>
          </a:prstGeom>
          <a:ln/>
        </p:spPr>
      </p:pic>
      <p:sp>
        <p:nvSpPr>
          <p:cNvPr id="6" name="CaixaDeTexto 3">
            <a:extLst>
              <a:ext uri="{FF2B5EF4-FFF2-40B4-BE49-F238E27FC236}">
                <a16:creationId xmlns:a16="http://schemas.microsoft.com/office/drawing/2014/main" id="{A47DB203-FBFD-4894-B8B9-EBA055F97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99" y="3983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8222B94-BBE4-4ACE-83E6-12D44FCB011C}"/>
              </a:ext>
            </a:extLst>
          </p:cNvPr>
          <p:cNvSpPr/>
          <p:nvPr/>
        </p:nvSpPr>
        <p:spPr>
          <a:xfrm>
            <a:off x="6830567" y="5271262"/>
            <a:ext cx="4687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20: Processo de validação cruzada.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Mueller e Massaron (2016, p. 192)</a:t>
            </a:r>
          </a:p>
        </p:txBody>
      </p:sp>
    </p:spTree>
    <p:extLst>
      <p:ext uri="{BB962C8B-B14F-4D97-AF65-F5344CB8AC3E}">
        <p14:creationId xmlns:p14="http://schemas.microsoft.com/office/powerpoint/2010/main" val="3212595364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D0689D-FE5C-49C7-9A73-84415EC4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856" y="6280729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1"/>
                </a:solidFill>
              </a:rPr>
              <a:pPr algn="l">
                <a:defRPr/>
              </a:pPr>
              <a:t>33</a:t>
            </a:fld>
            <a:endParaRPr lang="pt-BR" altLang="pt-BR" sz="1400" dirty="0">
              <a:solidFill>
                <a:schemeClr val="tx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4537281-1E1A-4224-A5A4-830026B245E7}"/>
              </a:ext>
            </a:extLst>
          </p:cNvPr>
          <p:cNvSpPr txBox="1">
            <a:spLocks/>
          </p:cNvSpPr>
          <p:nvPr/>
        </p:nvSpPr>
        <p:spPr bwMode="auto">
          <a:xfrm>
            <a:off x="838200" y="548640"/>
            <a:ext cx="105156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Regressor</a:t>
            </a:r>
          </a:p>
        </p:txBody>
      </p:sp>
      <p:pic>
        <p:nvPicPr>
          <p:cNvPr id="6" name="image39.png">
            <a:extLst>
              <a:ext uri="{FF2B5EF4-FFF2-40B4-BE49-F238E27FC236}">
                <a16:creationId xmlns:a16="http://schemas.microsoft.com/office/drawing/2014/main" id="{DCAF8B97-CF1C-49A8-A895-49E97099AC6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1495456"/>
            <a:ext cx="4221480" cy="934911"/>
          </a:xfrm>
          <a:prstGeom prst="rect">
            <a:avLst/>
          </a:prstGeom>
          <a:ln/>
        </p:spPr>
      </p:pic>
      <p:pic>
        <p:nvPicPr>
          <p:cNvPr id="7" name="image86.png">
            <a:extLst>
              <a:ext uri="{FF2B5EF4-FFF2-40B4-BE49-F238E27FC236}">
                <a16:creationId xmlns:a16="http://schemas.microsoft.com/office/drawing/2014/main" id="{7ED9ADD5-25E6-449D-9A01-CB2AB9554E5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86272" y="1486262"/>
            <a:ext cx="4746625" cy="1288479"/>
          </a:xfrm>
          <a:prstGeom prst="rect">
            <a:avLst/>
          </a:prstGeom>
          <a:ln/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84FD8B-23FD-41C7-B140-AD491F39ED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856" y="3674911"/>
            <a:ext cx="8513566" cy="231880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B9043E97-7D98-405A-B618-B5EA7F481FDB}"/>
              </a:ext>
            </a:extLst>
          </p:cNvPr>
          <p:cNvSpPr/>
          <p:nvPr/>
        </p:nvSpPr>
        <p:spPr>
          <a:xfrm>
            <a:off x="371856" y="2559003"/>
            <a:ext cx="4687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21: Separação do conjunto de dados em treino 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 teste.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EC816BA-0B18-48B2-877D-7EBAF2707453}"/>
              </a:ext>
            </a:extLst>
          </p:cNvPr>
          <p:cNvSpPr/>
          <p:nvPr/>
        </p:nvSpPr>
        <p:spPr>
          <a:xfrm>
            <a:off x="5501639" y="2774741"/>
            <a:ext cx="4687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22: Avaliação do modelo linear.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  <p:sp>
        <p:nvSpPr>
          <p:cNvPr id="11" name="CaixaDeTexto 3">
            <a:extLst>
              <a:ext uri="{FF2B5EF4-FFF2-40B4-BE49-F238E27FC236}">
                <a16:creationId xmlns:a16="http://schemas.microsoft.com/office/drawing/2014/main" id="{689E58BA-7B2D-423C-A26D-8136C825C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99" y="3983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</p:spTree>
    <p:extLst>
      <p:ext uri="{BB962C8B-B14F-4D97-AF65-F5344CB8AC3E}">
        <p14:creationId xmlns:p14="http://schemas.microsoft.com/office/powerpoint/2010/main" val="635053903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E4D67D-77FA-48DC-AEC3-90074142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293" y="6356349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1"/>
                </a:solidFill>
              </a:rPr>
              <a:pPr algn="l">
                <a:defRPr/>
              </a:pPr>
              <a:t>34</a:t>
            </a:fld>
            <a:endParaRPr lang="pt-BR" altLang="pt-BR" sz="1400" dirty="0">
              <a:solidFill>
                <a:schemeClr val="tx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250AF19-F2CA-4233-928A-CC747F66974F}"/>
              </a:ext>
            </a:extLst>
          </p:cNvPr>
          <p:cNvSpPr txBox="1">
            <a:spLocks/>
          </p:cNvSpPr>
          <p:nvPr/>
        </p:nvSpPr>
        <p:spPr bwMode="auto">
          <a:xfrm>
            <a:off x="838200" y="548640"/>
            <a:ext cx="105156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Regressor</a:t>
            </a:r>
          </a:p>
        </p:txBody>
      </p:sp>
      <p:pic>
        <p:nvPicPr>
          <p:cNvPr id="7" name="image19.png">
            <a:extLst>
              <a:ext uri="{FF2B5EF4-FFF2-40B4-BE49-F238E27FC236}">
                <a16:creationId xmlns:a16="http://schemas.microsoft.com/office/drawing/2014/main" id="{C8C64CE8-7B23-4423-A008-97686E7FD9E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12293" y="1280160"/>
            <a:ext cx="5649595" cy="1411732"/>
          </a:xfrm>
          <a:prstGeom prst="rect">
            <a:avLst/>
          </a:prstGeom>
          <a:ln/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AB4F3D5-C555-48A0-A04A-D8E7EA893D6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910" y="2120138"/>
            <a:ext cx="4369435" cy="29980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2186CA-5396-4203-92E1-2ED38B4550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93" y="3087566"/>
            <a:ext cx="6172268" cy="3387972"/>
          </a:xfrm>
          <a:prstGeom prst="rect">
            <a:avLst/>
          </a:prstGeom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1E22C52A-4268-4C42-A970-A8357B524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99" y="3983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A1662A-D19E-4761-AF91-2E2CB87BDD95}"/>
              </a:ext>
            </a:extLst>
          </p:cNvPr>
          <p:cNvSpPr/>
          <p:nvPr/>
        </p:nvSpPr>
        <p:spPr>
          <a:xfrm>
            <a:off x="5501639" y="1257673"/>
            <a:ext cx="4687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2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Avaliação e definição da profundidade 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 árvore.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AFF1A71-2031-4E01-86DB-7557230B6848}"/>
              </a:ext>
            </a:extLst>
          </p:cNvPr>
          <p:cNvSpPr/>
          <p:nvPr/>
        </p:nvSpPr>
        <p:spPr>
          <a:xfrm>
            <a:off x="6830567" y="5103622"/>
            <a:ext cx="4687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2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4</a:t>
            </a: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Teste do modelo com profundidades de 1 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 100 folhas.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</p:spTree>
    <p:extLst>
      <p:ext uri="{BB962C8B-B14F-4D97-AF65-F5344CB8AC3E}">
        <p14:creationId xmlns:p14="http://schemas.microsoft.com/office/powerpoint/2010/main" val="938134560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C71CD9-5529-4370-B4D5-5719D7CC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8808" y="6303264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1"/>
                </a:solidFill>
              </a:rPr>
              <a:pPr algn="l">
                <a:defRPr/>
              </a:pPr>
              <a:t>35</a:t>
            </a:fld>
            <a:endParaRPr lang="pt-BR" altLang="pt-BR" sz="1400" dirty="0">
              <a:solidFill>
                <a:schemeClr val="tx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1E60740-C4A1-4C2F-A5E8-6FA2FB5587B1}"/>
              </a:ext>
            </a:extLst>
          </p:cNvPr>
          <p:cNvSpPr txBox="1">
            <a:spLocks/>
          </p:cNvSpPr>
          <p:nvPr/>
        </p:nvSpPr>
        <p:spPr bwMode="auto">
          <a:xfrm>
            <a:off x="838200" y="548640"/>
            <a:ext cx="105156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Regressor</a:t>
            </a:r>
          </a:p>
        </p:txBody>
      </p:sp>
      <p:pic>
        <p:nvPicPr>
          <p:cNvPr id="6" name="image140.png">
            <a:extLst>
              <a:ext uri="{FF2B5EF4-FFF2-40B4-BE49-F238E27FC236}">
                <a16:creationId xmlns:a16="http://schemas.microsoft.com/office/drawing/2014/main" id="{8F19F10F-B8BC-4343-9D20-FF7476BDB06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463688" y="2606975"/>
            <a:ext cx="5470462" cy="1328928"/>
          </a:xfrm>
          <a:prstGeom prst="rect">
            <a:avLst/>
          </a:prstGeom>
          <a:ln/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9ABF96D-E135-4DDC-9934-884CAA7C6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4" y="1280160"/>
            <a:ext cx="5497388" cy="251155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8F3DD1C-466D-4C88-B6B3-F68A0584B9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4" y="3791712"/>
            <a:ext cx="5428446" cy="2638829"/>
          </a:xfrm>
          <a:prstGeom prst="rect">
            <a:avLst/>
          </a:prstGeom>
        </p:spPr>
      </p:pic>
      <p:sp>
        <p:nvSpPr>
          <p:cNvPr id="7" name="CaixaDeTexto 3">
            <a:extLst>
              <a:ext uri="{FF2B5EF4-FFF2-40B4-BE49-F238E27FC236}">
                <a16:creationId xmlns:a16="http://schemas.microsoft.com/office/drawing/2014/main" id="{8C5837F8-0D78-4272-BCEA-A6894B890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99" y="3983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C3C2AD7-7D32-446B-8FCA-2F33D40BD9F8}"/>
              </a:ext>
            </a:extLst>
          </p:cNvPr>
          <p:cNvSpPr/>
          <p:nvPr/>
        </p:nvSpPr>
        <p:spPr>
          <a:xfrm>
            <a:off x="5934759" y="3935903"/>
            <a:ext cx="4687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2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5</a:t>
            </a: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Cálculo para floresta aleatória.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</p:spTree>
    <p:extLst>
      <p:ext uri="{BB962C8B-B14F-4D97-AF65-F5344CB8AC3E}">
        <p14:creationId xmlns:p14="http://schemas.microsoft.com/office/powerpoint/2010/main" val="3225776037"/>
      </p:ext>
    </p:extLst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E92640-7768-4213-8205-FF95DAFC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" y="6307582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1"/>
                </a:solidFill>
              </a:rPr>
              <a:pPr algn="l">
                <a:defRPr/>
              </a:pPr>
              <a:t>36</a:t>
            </a:fld>
            <a:endParaRPr lang="pt-BR" altLang="pt-BR" sz="1400" dirty="0">
              <a:solidFill>
                <a:schemeClr val="tx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6D08CA5-CB7A-4176-B6DE-125F2F36A817}"/>
              </a:ext>
            </a:extLst>
          </p:cNvPr>
          <p:cNvSpPr txBox="1">
            <a:spLocks/>
          </p:cNvSpPr>
          <p:nvPr/>
        </p:nvSpPr>
        <p:spPr bwMode="auto">
          <a:xfrm>
            <a:off x="838200" y="548640"/>
            <a:ext cx="105156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Regressor</a:t>
            </a:r>
          </a:p>
        </p:txBody>
      </p:sp>
      <p:pic>
        <p:nvPicPr>
          <p:cNvPr id="6" name="image102.png">
            <a:extLst>
              <a:ext uri="{FF2B5EF4-FFF2-40B4-BE49-F238E27FC236}">
                <a16:creationId xmlns:a16="http://schemas.microsoft.com/office/drawing/2014/main" id="{630DDA41-A3C3-4261-A7A4-BDE8926C5C5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1563687"/>
            <a:ext cx="3636264" cy="3556953"/>
          </a:xfrm>
          <a:prstGeom prst="rect">
            <a:avLst/>
          </a:prstGeom>
          <a:ln/>
        </p:spPr>
      </p:pic>
      <p:pic>
        <p:nvPicPr>
          <p:cNvPr id="7" name="image131.png">
            <a:extLst>
              <a:ext uri="{FF2B5EF4-FFF2-40B4-BE49-F238E27FC236}">
                <a16:creationId xmlns:a16="http://schemas.microsoft.com/office/drawing/2014/main" id="{51EDA8EE-030A-4F6A-B562-F9CCBB172C9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57950" y="1563687"/>
            <a:ext cx="4305300" cy="876300"/>
          </a:xfrm>
          <a:prstGeom prst="rect">
            <a:avLst/>
          </a:prstGeom>
          <a:ln/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265256E-6EFC-4DCC-8A38-F07E7B3520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45923"/>
            <a:ext cx="5224858" cy="2519496"/>
          </a:xfrm>
          <a:prstGeom prst="rect">
            <a:avLst/>
          </a:prstGeom>
        </p:spPr>
      </p:pic>
      <p:sp>
        <p:nvSpPr>
          <p:cNvPr id="8" name="CaixaDeTexto 3">
            <a:extLst>
              <a:ext uri="{FF2B5EF4-FFF2-40B4-BE49-F238E27FC236}">
                <a16:creationId xmlns:a16="http://schemas.microsoft.com/office/drawing/2014/main" id="{64B25875-1E41-43A0-A81C-83D0C3AED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99" y="3983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DE90426-50C8-42CB-A2E8-CD6DA2D6ED76}"/>
              </a:ext>
            </a:extLst>
          </p:cNvPr>
          <p:cNvSpPr/>
          <p:nvPr/>
        </p:nvSpPr>
        <p:spPr>
          <a:xfrm>
            <a:off x="312420" y="5173334"/>
            <a:ext cx="4687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2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6</a:t>
            </a: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Erro global.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6D01CFF-5D06-4676-8654-5449ADF0DEBE}"/>
              </a:ext>
            </a:extLst>
          </p:cNvPr>
          <p:cNvSpPr/>
          <p:nvPr/>
        </p:nvSpPr>
        <p:spPr>
          <a:xfrm>
            <a:off x="5998171" y="2492681"/>
            <a:ext cx="4687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2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7</a:t>
            </a: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Média das características dos imóveis.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</p:spTree>
    <p:extLst>
      <p:ext uri="{BB962C8B-B14F-4D97-AF65-F5344CB8AC3E}">
        <p14:creationId xmlns:p14="http://schemas.microsoft.com/office/powerpoint/2010/main" val="2280692695"/>
      </p:ext>
    </p:extLst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449165-6928-4CA2-BB50-3C3A6825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8236" y="6331966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1"/>
                </a:solidFill>
              </a:rPr>
              <a:pPr algn="l">
                <a:defRPr/>
              </a:pPr>
              <a:t>37</a:t>
            </a:fld>
            <a:endParaRPr lang="pt-BR" altLang="pt-BR" sz="1400" dirty="0">
              <a:solidFill>
                <a:schemeClr val="tx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CFDECB3-23B0-4295-A3A2-E6B8DB679B56}"/>
              </a:ext>
            </a:extLst>
          </p:cNvPr>
          <p:cNvSpPr txBox="1">
            <a:spLocks/>
          </p:cNvSpPr>
          <p:nvPr/>
        </p:nvSpPr>
        <p:spPr bwMode="auto">
          <a:xfrm>
            <a:off x="838200" y="548640"/>
            <a:ext cx="105156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Regressor</a:t>
            </a:r>
          </a:p>
        </p:txBody>
      </p:sp>
      <p:pic>
        <p:nvPicPr>
          <p:cNvPr id="7" name="image62.png">
            <a:extLst>
              <a:ext uri="{FF2B5EF4-FFF2-40B4-BE49-F238E27FC236}">
                <a16:creationId xmlns:a16="http://schemas.microsoft.com/office/drawing/2014/main" id="{67EEC67E-9B01-414C-B9B6-6BD2BEA2A39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10602" y="1363152"/>
            <a:ext cx="4897565" cy="4149789"/>
          </a:xfrm>
          <a:prstGeom prst="rect">
            <a:avLst/>
          </a:prstGeom>
          <a:ln/>
        </p:spPr>
      </p:pic>
      <p:pic>
        <p:nvPicPr>
          <p:cNvPr id="8" name="image109.png">
            <a:extLst>
              <a:ext uri="{FF2B5EF4-FFF2-40B4-BE49-F238E27FC236}">
                <a16:creationId xmlns:a16="http://schemas.microsoft.com/office/drawing/2014/main" id="{D515FCA2-D9C1-423D-98B9-4F94759D436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08166" y="1363151"/>
            <a:ext cx="4930521" cy="4149789"/>
          </a:xfrm>
          <a:prstGeom prst="rect">
            <a:avLst/>
          </a:prstGeom>
          <a:ln/>
        </p:spPr>
      </p:pic>
      <p:sp>
        <p:nvSpPr>
          <p:cNvPr id="6" name="CaixaDeTexto 3">
            <a:extLst>
              <a:ext uri="{FF2B5EF4-FFF2-40B4-BE49-F238E27FC236}">
                <a16:creationId xmlns:a16="http://schemas.microsoft.com/office/drawing/2014/main" id="{B10ADAFE-235F-4FA6-A2F6-7D35105A8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99" y="3983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ADBCFFD-A96B-4534-B4D2-A82480EF3F88}"/>
              </a:ext>
            </a:extLst>
          </p:cNvPr>
          <p:cNvSpPr/>
          <p:nvPr/>
        </p:nvSpPr>
        <p:spPr>
          <a:xfrm>
            <a:off x="466342" y="5512940"/>
            <a:ext cx="84338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28: Estimativas de preços para apartamentos de 1 e 2 quartos.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</p:spTree>
    <p:extLst>
      <p:ext uri="{BB962C8B-B14F-4D97-AF65-F5344CB8AC3E}">
        <p14:creationId xmlns:p14="http://schemas.microsoft.com/office/powerpoint/2010/main" val="1993885860"/>
      </p:ext>
    </p:extLst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4E3AD2-455A-4840-8146-A47B1AD4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6319774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1"/>
                </a:solidFill>
              </a:rPr>
              <a:pPr algn="l">
                <a:defRPr/>
              </a:pPr>
              <a:t>38</a:t>
            </a:fld>
            <a:endParaRPr lang="pt-BR" altLang="pt-BR" sz="1400" dirty="0">
              <a:solidFill>
                <a:schemeClr val="tx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46A84B2-AA0F-4E10-A51D-F866228A16FC}"/>
              </a:ext>
            </a:extLst>
          </p:cNvPr>
          <p:cNvSpPr txBox="1">
            <a:spLocks/>
          </p:cNvSpPr>
          <p:nvPr/>
        </p:nvSpPr>
        <p:spPr bwMode="auto">
          <a:xfrm>
            <a:off x="838200" y="548640"/>
            <a:ext cx="105156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Regressor</a:t>
            </a:r>
          </a:p>
        </p:txBody>
      </p:sp>
      <p:pic>
        <p:nvPicPr>
          <p:cNvPr id="6" name="image94.png">
            <a:extLst>
              <a:ext uri="{FF2B5EF4-FFF2-40B4-BE49-F238E27FC236}">
                <a16:creationId xmlns:a16="http://schemas.microsoft.com/office/drawing/2014/main" id="{DA246894-C938-42F7-9635-8BCB4E256B9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1280160"/>
            <a:ext cx="5026152" cy="4340352"/>
          </a:xfrm>
          <a:prstGeom prst="rect">
            <a:avLst/>
          </a:prstGeom>
          <a:ln/>
        </p:spPr>
      </p:pic>
      <p:pic>
        <p:nvPicPr>
          <p:cNvPr id="7" name="image107.png">
            <a:extLst>
              <a:ext uri="{FF2B5EF4-FFF2-40B4-BE49-F238E27FC236}">
                <a16:creationId xmlns:a16="http://schemas.microsoft.com/office/drawing/2014/main" id="{F7B6B917-03F5-4121-8562-118778B5EF4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64352" y="1280159"/>
            <a:ext cx="5199380" cy="4340353"/>
          </a:xfrm>
          <a:prstGeom prst="rect">
            <a:avLst/>
          </a:prstGeom>
          <a:ln/>
        </p:spPr>
      </p:pic>
      <p:sp>
        <p:nvSpPr>
          <p:cNvPr id="8" name="CaixaDeTexto 3">
            <a:extLst>
              <a:ext uri="{FF2B5EF4-FFF2-40B4-BE49-F238E27FC236}">
                <a16:creationId xmlns:a16="http://schemas.microsoft.com/office/drawing/2014/main" id="{C564034F-7D07-4C2F-B22D-629CC22E3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99" y="3983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811F737-D863-49CA-A4FB-A181E023F35B}"/>
              </a:ext>
            </a:extLst>
          </p:cNvPr>
          <p:cNvSpPr/>
          <p:nvPr/>
        </p:nvSpPr>
        <p:spPr>
          <a:xfrm>
            <a:off x="283464" y="5620512"/>
            <a:ext cx="84338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29: Estimativas de preços para apartamentos de 3 e 4 quartos.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</p:spTree>
    <p:extLst>
      <p:ext uri="{BB962C8B-B14F-4D97-AF65-F5344CB8AC3E}">
        <p14:creationId xmlns:p14="http://schemas.microsoft.com/office/powerpoint/2010/main" val="2664023978"/>
      </p:ext>
    </p:extLst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2E05DE9-03CB-45CC-8846-13290A9C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616" y="6313825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1"/>
                </a:solidFill>
              </a:rPr>
              <a:pPr algn="l">
                <a:defRPr/>
              </a:pPr>
              <a:t>39</a:t>
            </a:fld>
            <a:endParaRPr lang="pt-BR" altLang="pt-BR" sz="1400" dirty="0">
              <a:solidFill>
                <a:schemeClr val="tx1"/>
              </a:solidFill>
            </a:endParaRPr>
          </a:p>
        </p:txBody>
      </p:sp>
      <p:pic>
        <p:nvPicPr>
          <p:cNvPr id="5" name="image133.png">
            <a:extLst>
              <a:ext uri="{FF2B5EF4-FFF2-40B4-BE49-F238E27FC236}">
                <a16:creationId xmlns:a16="http://schemas.microsoft.com/office/drawing/2014/main" id="{F5BE5EC3-A84A-4E4B-B40C-8E99120E499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022792" y="1620044"/>
            <a:ext cx="5158296" cy="4232116"/>
          </a:xfrm>
          <a:prstGeom prst="rect">
            <a:avLst/>
          </a:prstGeom>
          <a:ln/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120BA37-FB9A-4368-AD34-A48217CBACE6}"/>
              </a:ext>
            </a:extLst>
          </p:cNvPr>
          <p:cNvSpPr txBox="1">
            <a:spLocks/>
          </p:cNvSpPr>
          <p:nvPr/>
        </p:nvSpPr>
        <p:spPr bwMode="auto">
          <a:xfrm>
            <a:off x="838200" y="548640"/>
            <a:ext cx="105156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Regressor</a:t>
            </a:r>
          </a:p>
        </p:txBody>
      </p:sp>
      <p:sp>
        <p:nvSpPr>
          <p:cNvPr id="7" name="CaixaDeTexto 3">
            <a:extLst>
              <a:ext uri="{FF2B5EF4-FFF2-40B4-BE49-F238E27FC236}">
                <a16:creationId xmlns:a16="http://schemas.microsoft.com/office/drawing/2014/main" id="{BF46FDE8-6E17-47A1-82EA-EBAF31220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99" y="3983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E9762C7-C309-4D9B-94DC-F8EE41BD5C1E}"/>
              </a:ext>
            </a:extLst>
          </p:cNvPr>
          <p:cNvSpPr/>
          <p:nvPr/>
        </p:nvSpPr>
        <p:spPr>
          <a:xfrm>
            <a:off x="1453894" y="5852160"/>
            <a:ext cx="84338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30</a:t>
            </a: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Estimativas de preços para apartamentos de 5 quartos.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</p:spTree>
    <p:extLst>
      <p:ext uri="{BB962C8B-B14F-4D97-AF65-F5344CB8AC3E}">
        <p14:creationId xmlns:p14="http://schemas.microsoft.com/office/powerpoint/2010/main" val="39955523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>
            <a:extLst>
              <a:ext uri="{FF2B5EF4-FFF2-40B4-BE49-F238E27FC236}">
                <a16:creationId xmlns:a16="http://schemas.microsoft.com/office/drawing/2014/main" id="{A03A1BE9-6CAE-4133-AE91-CF686B7A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"/>
            <a:ext cx="10515600" cy="719328"/>
          </a:xfrm>
        </p:spPr>
        <p:txBody>
          <a:bodyPr/>
          <a:lstStyle/>
          <a:p>
            <a:pPr>
              <a:defRPr/>
            </a:pPr>
            <a:r>
              <a:rPr lang="pt-BR" altLang="pt-BR" sz="4000" b="1" dirty="0">
                <a:latin typeface="+mn-lt"/>
              </a:rPr>
              <a:t>Problema</a:t>
            </a:r>
          </a:p>
        </p:txBody>
      </p:sp>
      <p:sp>
        <p:nvSpPr>
          <p:cNvPr id="11267" name="Espaço Reservado para Conteúdo 2">
            <a:extLst>
              <a:ext uri="{FF2B5EF4-FFF2-40B4-BE49-F238E27FC236}">
                <a16:creationId xmlns:a16="http://schemas.microsoft.com/office/drawing/2014/main" id="{48479886-484A-4147-B76B-E1AB74E6A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/>
          <a:lstStyle/>
          <a:p>
            <a:pPr marL="0" indent="0" algn="just">
              <a:buFont typeface="Arial" panose="020B0604020202020204" pitchFamily="34" charset="0"/>
              <a:buNone/>
              <a:defRPr/>
            </a:pPr>
            <a:endParaRPr lang="pt-BR" sz="3600" dirty="0">
              <a:cs typeface="Calibri" panose="020F050202020403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pt-BR" sz="3000" dirty="0">
                <a:cs typeface="Calibri" panose="020F0502020204030204" pitchFamily="34" charset="0"/>
              </a:rPr>
              <a:t>O usuário pode encontrar uma dificuldade em buscar a informação referente a um imóvel, por se deparar com inúmeras opções de sites e empresas, pois grande parte dos dados oferecidos não conseguem expor as vantagens e desvantagens quando da aquisição do imóvel.</a:t>
            </a:r>
          </a:p>
          <a:p>
            <a:pPr>
              <a:defRPr/>
            </a:pPr>
            <a:endParaRPr lang="pt-BR" altLang="pt-BR" dirty="0"/>
          </a:p>
        </p:txBody>
      </p:sp>
      <p:sp>
        <p:nvSpPr>
          <p:cNvPr id="12292" name="CaixaDeTexto 3">
            <a:extLst>
              <a:ext uri="{FF2B5EF4-FFF2-40B4-BE49-F238E27FC236}">
                <a16:creationId xmlns:a16="http://schemas.microsoft.com/office/drawing/2014/main" id="{11AFD40B-1AD0-4157-8EE3-880F4AE5F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9196" y="0"/>
            <a:ext cx="1547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/>
              <a:t>Introdução</a:t>
            </a:r>
          </a:p>
        </p:txBody>
      </p:sp>
      <p:sp>
        <p:nvSpPr>
          <p:cNvPr id="12293" name="Espaço Reservado para Número de Slide 1">
            <a:extLst>
              <a:ext uri="{FF2B5EF4-FFF2-40B4-BE49-F238E27FC236}">
                <a16:creationId xmlns:a16="http://schemas.microsoft.com/office/drawing/2014/main" id="{148033A1-64B8-4F48-BEE6-313D9F6311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56616" y="6307582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fld id="{682BB707-85DA-4368-8C54-FC9E02D39921}" type="slidenum">
              <a:rPr lang="pt-BR" altLang="pt-BR" sz="1400"/>
              <a:pPr algn="l"/>
              <a:t>4</a:t>
            </a:fld>
            <a:endParaRPr lang="pt-BR" altLang="pt-BR" sz="1400" dirty="0"/>
          </a:p>
        </p:txBody>
      </p:sp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E63D05-AD80-4F45-9564-817942FD9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321"/>
            <a:ext cx="10515600" cy="588391"/>
          </a:xfrm>
        </p:spPr>
        <p:txBody>
          <a:bodyPr/>
          <a:lstStyle/>
          <a:p>
            <a:r>
              <a:rPr lang="pt-BR" sz="3000" dirty="0"/>
              <a:t>Pré-processamento.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02BF27-CF3C-4372-9D92-829593630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2044" y="6343205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1"/>
                </a:solidFill>
              </a:rPr>
              <a:pPr algn="l">
                <a:defRPr/>
              </a:pPr>
              <a:t>40</a:t>
            </a:fld>
            <a:endParaRPr lang="pt-BR" altLang="pt-BR" sz="1400" dirty="0">
              <a:solidFill>
                <a:schemeClr val="tx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118FD00-7768-4EEC-943C-E680A91DF9FF}"/>
              </a:ext>
            </a:extLst>
          </p:cNvPr>
          <p:cNvSpPr txBox="1">
            <a:spLocks/>
          </p:cNvSpPr>
          <p:nvPr/>
        </p:nvSpPr>
        <p:spPr bwMode="auto">
          <a:xfrm>
            <a:off x="838200" y="548640"/>
            <a:ext cx="105156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Sistema de Recomendação e Busca</a:t>
            </a:r>
          </a:p>
        </p:txBody>
      </p:sp>
      <p:pic>
        <p:nvPicPr>
          <p:cNvPr id="7" name="image130.png">
            <a:extLst>
              <a:ext uri="{FF2B5EF4-FFF2-40B4-BE49-F238E27FC236}">
                <a16:creationId xmlns:a16="http://schemas.microsoft.com/office/drawing/2014/main" id="{653BFF0A-F6D4-4E4F-907F-5AD454D0323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16280" y="1954276"/>
            <a:ext cx="4075176" cy="3316224"/>
          </a:xfrm>
          <a:prstGeom prst="rect">
            <a:avLst/>
          </a:prstGeom>
          <a:ln/>
        </p:spPr>
      </p:pic>
      <p:pic>
        <p:nvPicPr>
          <p:cNvPr id="8" name="image69.png">
            <a:extLst>
              <a:ext uri="{FF2B5EF4-FFF2-40B4-BE49-F238E27FC236}">
                <a16:creationId xmlns:a16="http://schemas.microsoft.com/office/drawing/2014/main" id="{0CA29FD6-27FD-4DD6-8382-BEEDCDD1296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528498" y="1941576"/>
            <a:ext cx="3963035" cy="1097915"/>
          </a:xfrm>
          <a:prstGeom prst="rect">
            <a:avLst/>
          </a:prstGeom>
          <a:ln/>
        </p:spPr>
      </p:pic>
      <p:pic>
        <p:nvPicPr>
          <p:cNvPr id="9" name="image77.png">
            <a:extLst>
              <a:ext uri="{FF2B5EF4-FFF2-40B4-BE49-F238E27FC236}">
                <a16:creationId xmlns:a16="http://schemas.microsoft.com/office/drawing/2014/main" id="{4BE17FA0-C12B-4811-8B22-1F047F3F6043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966861" y="4005435"/>
            <a:ext cx="5386939" cy="818916"/>
          </a:xfrm>
          <a:prstGeom prst="rect">
            <a:avLst/>
          </a:prstGeom>
          <a:ln/>
        </p:spPr>
      </p:pic>
      <p:sp>
        <p:nvSpPr>
          <p:cNvPr id="10" name="CaixaDeTexto 3">
            <a:extLst>
              <a:ext uri="{FF2B5EF4-FFF2-40B4-BE49-F238E27FC236}">
                <a16:creationId xmlns:a16="http://schemas.microsoft.com/office/drawing/2014/main" id="{CE6DB010-7A53-4532-AF04-D65A9ED26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99" y="3983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653585B-F7C6-4039-B913-9C9E9DC1A9F5}"/>
              </a:ext>
            </a:extLst>
          </p:cNvPr>
          <p:cNvSpPr/>
          <p:nvPr/>
        </p:nvSpPr>
        <p:spPr>
          <a:xfrm>
            <a:off x="203453" y="5268468"/>
            <a:ext cx="45880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31</a:t>
            </a: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Busca e armazenamento das coordenadas 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geográficas</a:t>
            </a: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594CAC0-44DF-4A2B-AE23-F81DFAAAF51B}"/>
              </a:ext>
            </a:extLst>
          </p:cNvPr>
          <p:cNvSpPr/>
          <p:nvPr/>
        </p:nvSpPr>
        <p:spPr>
          <a:xfrm>
            <a:off x="5998766" y="3060797"/>
            <a:ext cx="4502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32</a:t>
            </a: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Leitura e atribuição do conjunto de dados.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8EAB69C-359E-48F6-9B76-C48ACCD5E44C}"/>
              </a:ext>
            </a:extLst>
          </p:cNvPr>
          <p:cNvSpPr/>
          <p:nvPr/>
        </p:nvSpPr>
        <p:spPr>
          <a:xfrm>
            <a:off x="5450175" y="4821622"/>
            <a:ext cx="84338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33</a:t>
            </a: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Inserção das coordenadas geográficas.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</p:spTree>
    <p:extLst>
      <p:ext uri="{BB962C8B-B14F-4D97-AF65-F5344CB8AC3E}">
        <p14:creationId xmlns:p14="http://schemas.microsoft.com/office/powerpoint/2010/main" val="3191413676"/>
      </p:ext>
    </p:extLst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542420-403E-423C-9E51-6D1B9D81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3192" y="6307582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2"/>
                </a:solidFill>
              </a:rPr>
              <a:pPr algn="l">
                <a:defRPr/>
              </a:pPr>
              <a:t>41</a:t>
            </a:fld>
            <a:endParaRPr lang="pt-BR" altLang="pt-BR" sz="1400" dirty="0">
              <a:solidFill>
                <a:schemeClr val="tx2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7460A45-5025-4FD3-9355-4E5515048DC1}"/>
              </a:ext>
            </a:extLst>
          </p:cNvPr>
          <p:cNvSpPr txBox="1">
            <a:spLocks/>
          </p:cNvSpPr>
          <p:nvPr/>
        </p:nvSpPr>
        <p:spPr bwMode="auto">
          <a:xfrm>
            <a:off x="838200" y="548640"/>
            <a:ext cx="105156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Sistema de Recomendação e Busca</a:t>
            </a:r>
          </a:p>
        </p:txBody>
      </p:sp>
      <p:pic>
        <p:nvPicPr>
          <p:cNvPr id="6" name="image84.png">
            <a:extLst>
              <a:ext uri="{FF2B5EF4-FFF2-40B4-BE49-F238E27FC236}">
                <a16:creationId xmlns:a16="http://schemas.microsoft.com/office/drawing/2014/main" id="{465CC342-9AF1-4CDC-94A7-8901B85D37F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1280160"/>
            <a:ext cx="3621024" cy="4779265"/>
          </a:xfrm>
          <a:prstGeom prst="rect">
            <a:avLst/>
          </a:prstGeom>
          <a:ln/>
        </p:spPr>
      </p:pic>
      <p:pic>
        <p:nvPicPr>
          <p:cNvPr id="7" name="image120.png">
            <a:extLst>
              <a:ext uri="{FF2B5EF4-FFF2-40B4-BE49-F238E27FC236}">
                <a16:creationId xmlns:a16="http://schemas.microsoft.com/office/drawing/2014/main" id="{7CE7C0BF-8587-4E5D-90E0-91F07C99F30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08268" y="1363152"/>
            <a:ext cx="4074287" cy="4779264"/>
          </a:xfrm>
          <a:prstGeom prst="rect">
            <a:avLst/>
          </a:prstGeom>
          <a:ln/>
        </p:spPr>
      </p:pic>
      <p:sp>
        <p:nvSpPr>
          <p:cNvPr id="8" name="CaixaDeTexto 3">
            <a:extLst>
              <a:ext uri="{FF2B5EF4-FFF2-40B4-BE49-F238E27FC236}">
                <a16:creationId xmlns:a16="http://schemas.microsoft.com/office/drawing/2014/main" id="{58AB86FD-2688-454D-BC54-3B7A56DFA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99" y="3983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3792B0A-F374-490F-B745-B72449488A40}"/>
              </a:ext>
            </a:extLst>
          </p:cNvPr>
          <p:cNvSpPr/>
          <p:nvPr/>
        </p:nvSpPr>
        <p:spPr>
          <a:xfrm>
            <a:off x="242315" y="6028479"/>
            <a:ext cx="4451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34</a:t>
            </a: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Busca e recomendação métrica euclidiana.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6484139-B9F0-478D-9716-35D2242D558D}"/>
              </a:ext>
            </a:extLst>
          </p:cNvPr>
          <p:cNvSpPr/>
          <p:nvPr/>
        </p:nvSpPr>
        <p:spPr>
          <a:xfrm>
            <a:off x="9355835" y="5286570"/>
            <a:ext cx="2494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35</a:t>
            </a: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Busca e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recomendação métrica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do cosseno</a:t>
            </a: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</p:spTree>
    <p:extLst>
      <p:ext uri="{BB962C8B-B14F-4D97-AF65-F5344CB8AC3E}">
        <p14:creationId xmlns:p14="http://schemas.microsoft.com/office/powerpoint/2010/main" val="696396490"/>
      </p:ext>
    </p:extLst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B87F4D-440D-4422-905D-646561923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45991"/>
          </a:xfrm>
        </p:spPr>
        <p:txBody>
          <a:bodyPr/>
          <a:lstStyle/>
          <a:p>
            <a:r>
              <a:rPr lang="pt-BR" dirty="0"/>
              <a:t>Métricas de avaliação das recomendações:</a:t>
            </a:r>
          </a:p>
          <a:p>
            <a:pPr lvl="1"/>
            <a:r>
              <a:rPr lang="pt-BR" dirty="0"/>
              <a:t>Precisão;</a:t>
            </a:r>
          </a:p>
          <a:p>
            <a:pPr lvl="1"/>
            <a:r>
              <a:rPr lang="pt-BR" i="1" dirty="0"/>
              <a:t>Recall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F1-</a:t>
            </a:r>
            <a:r>
              <a:rPr lang="pt-BR" i="1" dirty="0"/>
              <a:t>score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Questionário:</a:t>
            </a:r>
          </a:p>
          <a:p>
            <a:pPr lvl="1"/>
            <a:r>
              <a:rPr lang="pt-BR" dirty="0"/>
              <a:t>Disponível entre os dias 20/04/2018 a 23/04/2018;</a:t>
            </a:r>
          </a:p>
          <a:p>
            <a:pPr lvl="1"/>
            <a:r>
              <a:rPr lang="pt-BR" dirty="0"/>
              <a:t>111 respostas;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87954E-2282-4F8D-85A5-11142106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9A5C4-FDFD-4B4F-9ADE-EEC301718458}" type="slidenum">
              <a:rPr lang="pt-BR" altLang="pt-BR" smtClean="0"/>
              <a:pPr>
                <a:defRPr/>
              </a:pPr>
              <a:t>42</a:t>
            </a:fld>
            <a:endParaRPr lang="pt-BR" alt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AA04942-7833-4A2C-A454-7B1B6B145174}"/>
              </a:ext>
            </a:extLst>
          </p:cNvPr>
          <p:cNvSpPr txBox="1">
            <a:spLocks/>
          </p:cNvSpPr>
          <p:nvPr/>
        </p:nvSpPr>
        <p:spPr bwMode="auto">
          <a:xfrm>
            <a:off x="838200" y="548640"/>
            <a:ext cx="105156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Sistema de Recomendação e Busca</a:t>
            </a:r>
          </a:p>
        </p:txBody>
      </p:sp>
      <p:sp>
        <p:nvSpPr>
          <p:cNvPr id="6" name="CaixaDeTexto 3">
            <a:extLst>
              <a:ext uri="{FF2B5EF4-FFF2-40B4-BE49-F238E27FC236}">
                <a16:creationId xmlns:a16="http://schemas.microsoft.com/office/drawing/2014/main" id="{352A0A72-79FB-4B04-946F-0CF2009C7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99" y="3983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</p:spTree>
    <p:extLst>
      <p:ext uri="{BB962C8B-B14F-4D97-AF65-F5344CB8AC3E}">
        <p14:creationId xmlns:p14="http://schemas.microsoft.com/office/powerpoint/2010/main" val="3194073220"/>
      </p:ext>
    </p:extLst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F2F812-5353-4FFC-AF76-9B364855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4493" y="6305422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2"/>
                </a:solidFill>
              </a:rPr>
              <a:pPr algn="l">
                <a:defRPr/>
              </a:pPr>
              <a:t>43</a:t>
            </a:fld>
            <a:endParaRPr lang="pt-BR" altLang="pt-BR" sz="1400" dirty="0">
              <a:solidFill>
                <a:schemeClr val="tx2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72D078-71D1-469B-B0AB-2EAF88F9523E}"/>
              </a:ext>
            </a:extLst>
          </p:cNvPr>
          <p:cNvSpPr txBox="1">
            <a:spLocks/>
          </p:cNvSpPr>
          <p:nvPr/>
        </p:nvSpPr>
        <p:spPr bwMode="auto">
          <a:xfrm>
            <a:off x="838200" y="548640"/>
            <a:ext cx="105156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Sistema de Recomendação e Busca</a:t>
            </a:r>
          </a:p>
        </p:txBody>
      </p:sp>
      <p:pic>
        <p:nvPicPr>
          <p:cNvPr id="6" name="image68.png">
            <a:extLst>
              <a:ext uri="{FF2B5EF4-FFF2-40B4-BE49-F238E27FC236}">
                <a16:creationId xmlns:a16="http://schemas.microsoft.com/office/drawing/2014/main" id="{83B514B3-E248-4579-9842-72538EC1772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14724" y="1495044"/>
            <a:ext cx="3514344" cy="2265426"/>
          </a:xfrm>
          <a:prstGeom prst="rect">
            <a:avLst/>
          </a:prstGeom>
          <a:ln/>
        </p:spPr>
      </p:pic>
      <p:pic>
        <p:nvPicPr>
          <p:cNvPr id="7" name="image104.png">
            <a:extLst>
              <a:ext uri="{FF2B5EF4-FFF2-40B4-BE49-F238E27FC236}">
                <a16:creationId xmlns:a16="http://schemas.microsoft.com/office/drawing/2014/main" id="{588082FF-19DA-43B2-B224-4BFA8E79F0F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29068" y="1495044"/>
            <a:ext cx="3718560" cy="2265426"/>
          </a:xfrm>
          <a:prstGeom prst="rect">
            <a:avLst/>
          </a:prstGeom>
          <a:ln/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D864B65-0F7C-477A-B0A0-EAA621F45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568" y="4427982"/>
            <a:ext cx="5747000" cy="1741170"/>
          </a:xfrm>
          <a:prstGeom prst="rect">
            <a:avLst/>
          </a:prstGeom>
        </p:spPr>
      </p:pic>
      <p:sp>
        <p:nvSpPr>
          <p:cNvPr id="8" name="CaixaDeTexto 3">
            <a:extLst>
              <a:ext uri="{FF2B5EF4-FFF2-40B4-BE49-F238E27FC236}">
                <a16:creationId xmlns:a16="http://schemas.microsoft.com/office/drawing/2014/main" id="{327BCD5A-18A1-4742-969E-7ABA5A64A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99" y="3983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18FAEEE-E1AC-479B-8037-A5A43CA3ABB9}"/>
              </a:ext>
            </a:extLst>
          </p:cNvPr>
          <p:cNvSpPr/>
          <p:nvPr/>
        </p:nvSpPr>
        <p:spPr>
          <a:xfrm>
            <a:off x="1746093" y="3744521"/>
            <a:ext cx="72881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36</a:t>
            </a: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Imóveis apresentados aos usuários calculados por métricas diferentes.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</p:spTree>
    <p:extLst>
      <p:ext uri="{BB962C8B-B14F-4D97-AF65-F5344CB8AC3E}">
        <p14:creationId xmlns:p14="http://schemas.microsoft.com/office/powerpoint/2010/main" val="4011798603"/>
      </p:ext>
    </p:extLst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47120D-85CA-4F18-AC3B-04A4507E0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2232" y="6376733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2"/>
                </a:solidFill>
              </a:rPr>
              <a:pPr algn="l">
                <a:defRPr/>
              </a:pPr>
              <a:t>44</a:t>
            </a:fld>
            <a:endParaRPr lang="pt-BR" altLang="pt-BR" sz="1400" dirty="0">
              <a:solidFill>
                <a:schemeClr val="tx2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B990F87-BBCB-4D69-A582-E23DE1CE8197}"/>
              </a:ext>
            </a:extLst>
          </p:cNvPr>
          <p:cNvSpPr txBox="1">
            <a:spLocks/>
          </p:cNvSpPr>
          <p:nvPr/>
        </p:nvSpPr>
        <p:spPr bwMode="auto">
          <a:xfrm>
            <a:off x="838200" y="548640"/>
            <a:ext cx="105156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Análise Exploratória dos Dados</a:t>
            </a:r>
          </a:p>
        </p:txBody>
      </p:sp>
      <p:pic>
        <p:nvPicPr>
          <p:cNvPr id="6" name="image91.png">
            <a:extLst>
              <a:ext uri="{FF2B5EF4-FFF2-40B4-BE49-F238E27FC236}">
                <a16:creationId xmlns:a16="http://schemas.microsoft.com/office/drawing/2014/main" id="{72954C7A-5671-46FB-AFD6-4309DF73754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610993" y="1609344"/>
            <a:ext cx="4228719" cy="4620768"/>
          </a:xfrm>
          <a:prstGeom prst="rect">
            <a:avLst/>
          </a:prstGeom>
          <a:ln/>
        </p:spPr>
      </p:pic>
      <p:sp>
        <p:nvSpPr>
          <p:cNvPr id="7" name="CaixaDeTexto 3">
            <a:extLst>
              <a:ext uri="{FF2B5EF4-FFF2-40B4-BE49-F238E27FC236}">
                <a16:creationId xmlns:a16="http://schemas.microsoft.com/office/drawing/2014/main" id="{8BE84B6A-866C-4051-AED4-5E06058BA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99" y="3983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F32C91B-F264-4191-96EE-D1547E7C7367}"/>
              </a:ext>
            </a:extLst>
          </p:cNvPr>
          <p:cNvSpPr/>
          <p:nvPr/>
        </p:nvSpPr>
        <p:spPr>
          <a:xfrm>
            <a:off x="6240779" y="5516415"/>
            <a:ext cx="4451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37</a:t>
            </a: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Imóveis por bairro.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</p:spTree>
    <p:extLst>
      <p:ext uri="{BB962C8B-B14F-4D97-AF65-F5344CB8AC3E}">
        <p14:creationId xmlns:p14="http://schemas.microsoft.com/office/powerpoint/2010/main" val="447608893"/>
      </p:ext>
    </p:extLst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6973ED-00FF-47C9-A708-F56DE71F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8808" y="6344158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2"/>
                </a:solidFill>
              </a:rPr>
              <a:pPr algn="l">
                <a:defRPr/>
              </a:pPr>
              <a:t>45</a:t>
            </a:fld>
            <a:endParaRPr lang="pt-BR" altLang="pt-BR" sz="1400" dirty="0">
              <a:solidFill>
                <a:schemeClr val="tx2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3B4EA5D-F07B-46E8-9900-4D886D3814A9}"/>
              </a:ext>
            </a:extLst>
          </p:cNvPr>
          <p:cNvSpPr txBox="1">
            <a:spLocks/>
          </p:cNvSpPr>
          <p:nvPr/>
        </p:nvSpPr>
        <p:spPr bwMode="auto">
          <a:xfrm>
            <a:off x="838200" y="548640"/>
            <a:ext cx="105156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Análise Exploratória dos Dados</a:t>
            </a:r>
          </a:p>
        </p:txBody>
      </p:sp>
      <p:pic>
        <p:nvPicPr>
          <p:cNvPr id="6" name="image139.png">
            <a:extLst>
              <a:ext uri="{FF2B5EF4-FFF2-40B4-BE49-F238E27FC236}">
                <a16:creationId xmlns:a16="http://schemas.microsoft.com/office/drawing/2014/main" id="{9A65E182-AB76-48D4-84AC-7783BC8BCDD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740408" y="1286448"/>
            <a:ext cx="7449311" cy="4693920"/>
          </a:xfrm>
          <a:prstGeom prst="rect">
            <a:avLst/>
          </a:prstGeom>
          <a:ln/>
        </p:spPr>
      </p:pic>
      <p:sp>
        <p:nvSpPr>
          <p:cNvPr id="7" name="CaixaDeTexto 3">
            <a:extLst>
              <a:ext uri="{FF2B5EF4-FFF2-40B4-BE49-F238E27FC236}">
                <a16:creationId xmlns:a16="http://schemas.microsoft.com/office/drawing/2014/main" id="{57F4A3D8-388A-49BC-958B-B7ABE6E85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99" y="3983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C7BB0D8-0FA8-42FA-86A8-E6B76848DDEE}"/>
              </a:ext>
            </a:extLst>
          </p:cNvPr>
          <p:cNvSpPr/>
          <p:nvPr/>
        </p:nvSpPr>
        <p:spPr>
          <a:xfrm>
            <a:off x="8801099" y="5162847"/>
            <a:ext cx="2927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38</a:t>
            </a: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Distribuição de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imóveis na cidade.</a:t>
            </a:r>
            <a:endParaRPr lang="pt-BR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</p:spTree>
    <p:extLst>
      <p:ext uri="{BB962C8B-B14F-4D97-AF65-F5344CB8AC3E}">
        <p14:creationId xmlns:p14="http://schemas.microsoft.com/office/powerpoint/2010/main" val="3760277606"/>
      </p:ext>
    </p:extLst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22EA0D-710A-46DF-B5DC-E9CF8884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6307582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2"/>
                </a:solidFill>
              </a:rPr>
              <a:pPr algn="l">
                <a:defRPr/>
              </a:pPr>
              <a:t>46</a:t>
            </a:fld>
            <a:endParaRPr lang="pt-BR" altLang="pt-BR" sz="1400" dirty="0">
              <a:solidFill>
                <a:schemeClr val="tx2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0FB8F67-6641-4262-8D54-6F3C2F9548F3}"/>
              </a:ext>
            </a:extLst>
          </p:cNvPr>
          <p:cNvSpPr txBox="1">
            <a:spLocks/>
          </p:cNvSpPr>
          <p:nvPr/>
        </p:nvSpPr>
        <p:spPr bwMode="auto">
          <a:xfrm>
            <a:off x="838200" y="548640"/>
            <a:ext cx="105156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Análise Exploratória dos Dados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17FFD9-BF66-416B-A184-B72B71A336D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696" y="1670304"/>
            <a:ext cx="6428232" cy="3547872"/>
          </a:xfrm>
          <a:prstGeom prst="rect">
            <a:avLst/>
          </a:prstGeom>
        </p:spPr>
      </p:pic>
      <p:sp>
        <p:nvSpPr>
          <p:cNvPr id="7" name="CaixaDeTexto 3">
            <a:extLst>
              <a:ext uri="{FF2B5EF4-FFF2-40B4-BE49-F238E27FC236}">
                <a16:creationId xmlns:a16="http://schemas.microsoft.com/office/drawing/2014/main" id="{D84F8572-962C-4FD1-85C7-FF3D9DC19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99" y="3983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460519C-8878-4768-958E-9C1C68D958F8}"/>
              </a:ext>
            </a:extLst>
          </p:cNvPr>
          <p:cNvSpPr/>
          <p:nvPr/>
        </p:nvSpPr>
        <p:spPr>
          <a:xfrm>
            <a:off x="1973579" y="5301213"/>
            <a:ext cx="4451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39</a:t>
            </a: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Imóveis de 1 e 2 quartos, por bairro.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</p:spTree>
    <p:extLst>
      <p:ext uri="{BB962C8B-B14F-4D97-AF65-F5344CB8AC3E}">
        <p14:creationId xmlns:p14="http://schemas.microsoft.com/office/powerpoint/2010/main" val="3633855940"/>
      </p:ext>
    </p:extLst>
  </p:cSld>
  <p:clrMapOvr>
    <a:masterClrMapping/>
  </p:clrMapOvr>
  <p:transition spd="med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5B8AC9-6039-4C70-B308-241F4DA7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4903" y="6331966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2"/>
                </a:solidFill>
              </a:rPr>
              <a:pPr algn="l">
                <a:defRPr/>
              </a:pPr>
              <a:t>47</a:t>
            </a:fld>
            <a:endParaRPr lang="pt-BR" altLang="pt-BR" sz="1400" dirty="0">
              <a:solidFill>
                <a:schemeClr val="tx2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B11238F-5329-4807-9836-76A90BA7C13F}"/>
              </a:ext>
            </a:extLst>
          </p:cNvPr>
          <p:cNvSpPr txBox="1">
            <a:spLocks/>
          </p:cNvSpPr>
          <p:nvPr/>
        </p:nvSpPr>
        <p:spPr bwMode="auto">
          <a:xfrm>
            <a:off x="838200" y="548640"/>
            <a:ext cx="105156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Análise Exploratória dos Dados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BDE94BC-D424-47DD-BAE8-EC8131EC211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4500"/>
            <a:ext cx="6611112" cy="330257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B0CA4A0-47BF-45FC-AE2A-76574AA279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312" y="1461455"/>
            <a:ext cx="3486911" cy="3305617"/>
          </a:xfrm>
          <a:prstGeom prst="rect">
            <a:avLst/>
          </a:prstGeom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42B709C9-C050-4ED0-B5A1-8D4890C9B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99" y="3983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0687E4C-1939-4E5E-98FC-C595DC62DF14}"/>
              </a:ext>
            </a:extLst>
          </p:cNvPr>
          <p:cNvSpPr/>
          <p:nvPr/>
        </p:nvSpPr>
        <p:spPr>
          <a:xfrm>
            <a:off x="313944" y="4767072"/>
            <a:ext cx="4451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40: Imóveis de 3, 4 e 5 quartos, por bairro.</a:t>
            </a:r>
            <a:endParaRPr lang="pt-BR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</p:spTree>
    <p:extLst>
      <p:ext uri="{BB962C8B-B14F-4D97-AF65-F5344CB8AC3E}">
        <p14:creationId xmlns:p14="http://schemas.microsoft.com/office/powerpoint/2010/main" val="3501795762"/>
      </p:ext>
    </p:extLst>
  </p:cSld>
  <p:clrMapOvr>
    <a:masterClrMapping/>
  </p:clrMapOvr>
  <p:transition spd="med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D9DC9E-49AE-4399-BF2C-5CE6311E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8808" y="6344158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2"/>
                </a:solidFill>
              </a:rPr>
              <a:pPr algn="l">
                <a:defRPr/>
              </a:pPr>
              <a:t>48</a:t>
            </a:fld>
            <a:endParaRPr lang="pt-BR" altLang="pt-BR" sz="1400" dirty="0">
              <a:solidFill>
                <a:schemeClr val="tx2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EC3CEA7-1741-433E-B9DB-AD51DE7595DC}"/>
              </a:ext>
            </a:extLst>
          </p:cNvPr>
          <p:cNvSpPr txBox="1">
            <a:spLocks/>
          </p:cNvSpPr>
          <p:nvPr/>
        </p:nvSpPr>
        <p:spPr bwMode="auto">
          <a:xfrm>
            <a:off x="838200" y="548640"/>
            <a:ext cx="105156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Análise Exploratória dos Dados</a:t>
            </a:r>
          </a:p>
        </p:txBody>
      </p:sp>
      <p:pic>
        <p:nvPicPr>
          <p:cNvPr id="6" name="image36.png">
            <a:extLst>
              <a:ext uri="{FF2B5EF4-FFF2-40B4-BE49-F238E27FC236}">
                <a16:creationId xmlns:a16="http://schemas.microsoft.com/office/drawing/2014/main" id="{4E2BDC02-205B-44CA-AEAC-9CEC830C5C2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561653" y="1630298"/>
            <a:ext cx="6874955" cy="3685414"/>
          </a:xfrm>
          <a:prstGeom prst="rect">
            <a:avLst/>
          </a:prstGeom>
          <a:ln/>
        </p:spPr>
      </p:pic>
      <p:sp>
        <p:nvSpPr>
          <p:cNvPr id="7" name="CaixaDeTexto 3">
            <a:extLst>
              <a:ext uri="{FF2B5EF4-FFF2-40B4-BE49-F238E27FC236}">
                <a16:creationId xmlns:a16="http://schemas.microsoft.com/office/drawing/2014/main" id="{97D071F0-D1F6-4866-BCEF-C5D4DBE9B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99" y="3983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D7A65D3-6F51-4649-B6CA-C1EC74BD6DAF}"/>
              </a:ext>
            </a:extLst>
          </p:cNvPr>
          <p:cNvSpPr/>
          <p:nvPr/>
        </p:nvSpPr>
        <p:spPr>
          <a:xfrm>
            <a:off x="1996440" y="5315712"/>
            <a:ext cx="6659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41: Banheiros e vagas de garagem, por tipo de apartamento.</a:t>
            </a:r>
            <a:endParaRPr lang="pt-BR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</p:spTree>
    <p:extLst>
      <p:ext uri="{BB962C8B-B14F-4D97-AF65-F5344CB8AC3E}">
        <p14:creationId xmlns:p14="http://schemas.microsoft.com/office/powerpoint/2010/main" val="3601678865"/>
      </p:ext>
    </p:extLst>
  </p:cSld>
  <p:clrMapOvr>
    <a:masterClrMapping/>
  </p:clrMapOvr>
  <p:transition spd="med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38D3E8-DB62-48B2-9BE3-25C1104AC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538"/>
            <a:ext cx="10515600" cy="515239"/>
          </a:xfrm>
        </p:spPr>
        <p:txBody>
          <a:bodyPr/>
          <a:lstStyle/>
          <a:p>
            <a:r>
              <a:rPr lang="pt-BR" dirty="0"/>
              <a:t>Estimativa para o menor apartamento no bairro Centro;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3DC89D-9047-43F5-93CF-A152B43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4044" y="6317775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2"/>
                </a:solidFill>
              </a:rPr>
              <a:pPr algn="l">
                <a:defRPr/>
              </a:pPr>
              <a:t>49</a:t>
            </a:fld>
            <a:endParaRPr lang="pt-BR" altLang="pt-BR" sz="1400" dirty="0">
              <a:solidFill>
                <a:schemeClr val="tx2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A037977-AB45-494A-9E13-C685D18E22AA}"/>
              </a:ext>
            </a:extLst>
          </p:cNvPr>
          <p:cNvSpPr txBox="1">
            <a:spLocks/>
          </p:cNvSpPr>
          <p:nvPr/>
        </p:nvSpPr>
        <p:spPr bwMode="auto">
          <a:xfrm>
            <a:off x="838200" y="548640"/>
            <a:ext cx="105156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Análise Exploratória dos Dados</a:t>
            </a:r>
          </a:p>
        </p:txBody>
      </p:sp>
      <p:pic>
        <p:nvPicPr>
          <p:cNvPr id="6" name="image88.png">
            <a:extLst>
              <a:ext uri="{FF2B5EF4-FFF2-40B4-BE49-F238E27FC236}">
                <a16:creationId xmlns:a16="http://schemas.microsoft.com/office/drawing/2014/main" id="{6217AA86-F3CB-4A9F-9596-8DCBA663EF8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735645" y="2264155"/>
            <a:ext cx="3153347" cy="515620"/>
          </a:xfrm>
          <a:prstGeom prst="rect">
            <a:avLst/>
          </a:prstGeom>
          <a:ln/>
        </p:spPr>
      </p:pic>
      <p:pic>
        <p:nvPicPr>
          <p:cNvPr id="7" name="image38.png">
            <a:extLst>
              <a:ext uri="{FF2B5EF4-FFF2-40B4-BE49-F238E27FC236}">
                <a16:creationId xmlns:a16="http://schemas.microsoft.com/office/drawing/2014/main" id="{96FFB8A1-3597-4701-A10A-00AA48C74C0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735645" y="2756153"/>
            <a:ext cx="7566851" cy="361442"/>
          </a:xfrm>
          <a:prstGeom prst="rect">
            <a:avLst/>
          </a:prstGeom>
          <a:ln/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A51AFFFD-CA3A-4634-B36D-A6F65B75E847}"/>
              </a:ext>
            </a:extLst>
          </p:cNvPr>
          <p:cNvSpPr txBox="1">
            <a:spLocks/>
          </p:cNvSpPr>
          <p:nvPr/>
        </p:nvSpPr>
        <p:spPr bwMode="auto">
          <a:xfrm>
            <a:off x="838200" y="3677824"/>
            <a:ext cx="10515600" cy="515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413" indent="-227013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8613" indent="-227013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5813" indent="-227013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Estimativa para o maior apartamento no bairro Centro;</a:t>
            </a:r>
          </a:p>
          <a:p>
            <a:endParaRPr lang="pt-BR" dirty="0"/>
          </a:p>
        </p:txBody>
      </p:sp>
      <p:pic>
        <p:nvPicPr>
          <p:cNvPr id="9" name="image111.png">
            <a:extLst>
              <a:ext uri="{FF2B5EF4-FFF2-40B4-BE49-F238E27FC236}">
                <a16:creationId xmlns:a16="http://schemas.microsoft.com/office/drawing/2014/main" id="{3825CC7E-5FD5-4157-BD55-6F0183500E0E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735644" y="4281391"/>
            <a:ext cx="3275267" cy="912401"/>
          </a:xfrm>
          <a:prstGeom prst="rect">
            <a:avLst/>
          </a:prstGeom>
          <a:ln/>
        </p:spPr>
      </p:pic>
      <p:pic>
        <p:nvPicPr>
          <p:cNvPr id="10" name="image2.png">
            <a:extLst>
              <a:ext uri="{FF2B5EF4-FFF2-40B4-BE49-F238E27FC236}">
                <a16:creationId xmlns:a16="http://schemas.microsoft.com/office/drawing/2014/main" id="{C6401971-689A-40B9-B5CA-85B334A99F64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735644" y="5193792"/>
            <a:ext cx="7371780" cy="243840"/>
          </a:xfrm>
          <a:prstGeom prst="rect">
            <a:avLst/>
          </a:prstGeom>
          <a:ln/>
        </p:spPr>
      </p:pic>
      <p:sp>
        <p:nvSpPr>
          <p:cNvPr id="11" name="CaixaDeTexto 3">
            <a:extLst>
              <a:ext uri="{FF2B5EF4-FFF2-40B4-BE49-F238E27FC236}">
                <a16:creationId xmlns:a16="http://schemas.microsoft.com/office/drawing/2014/main" id="{8AB16E0D-66BF-47A6-9DE3-276F61150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99" y="3983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BB5F0EC-D179-42C7-8616-2373C5C87A10}"/>
              </a:ext>
            </a:extLst>
          </p:cNvPr>
          <p:cNvSpPr/>
          <p:nvPr/>
        </p:nvSpPr>
        <p:spPr>
          <a:xfrm>
            <a:off x="1240536" y="3117595"/>
            <a:ext cx="4451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42: Estimativa de valor.</a:t>
            </a:r>
            <a:endParaRPr lang="pt-BR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CD09654-30C0-4436-BCF9-266A8452803A}"/>
              </a:ext>
            </a:extLst>
          </p:cNvPr>
          <p:cNvSpPr/>
          <p:nvPr/>
        </p:nvSpPr>
        <p:spPr>
          <a:xfrm>
            <a:off x="1240535" y="5437632"/>
            <a:ext cx="4451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43: Estimativa de valor.</a:t>
            </a:r>
            <a:endParaRPr lang="pt-BR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</p:spTree>
    <p:extLst>
      <p:ext uri="{BB962C8B-B14F-4D97-AF65-F5344CB8AC3E}">
        <p14:creationId xmlns:p14="http://schemas.microsoft.com/office/powerpoint/2010/main" val="311716485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6548655A-9BEA-44AA-839B-75CC4F0E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"/>
            <a:ext cx="10515600" cy="743712"/>
          </a:xfrm>
        </p:spPr>
        <p:txBody>
          <a:bodyPr/>
          <a:lstStyle/>
          <a:p>
            <a:pPr>
              <a:defRPr/>
            </a:pPr>
            <a:r>
              <a:rPr lang="pt-BR" altLang="pt-BR" sz="4000" b="1" dirty="0">
                <a:latin typeface="+mn-lt"/>
              </a:rPr>
              <a:t>Justificativa</a:t>
            </a:r>
          </a:p>
        </p:txBody>
      </p:sp>
      <p:sp>
        <p:nvSpPr>
          <p:cNvPr id="12291" name="Espaço Reservado para Conteúdo 2">
            <a:extLst>
              <a:ext uri="{FF2B5EF4-FFF2-40B4-BE49-F238E27FC236}">
                <a16:creationId xmlns:a16="http://schemas.microsoft.com/office/drawing/2014/main" id="{A1FA6FA9-F986-45FE-B19D-6A52047CE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352"/>
            <a:ext cx="10515600" cy="4884611"/>
          </a:xfrm>
        </p:spPr>
        <p:txBody>
          <a:bodyPr/>
          <a:lstStyle/>
          <a:p>
            <a:pPr algn="just">
              <a:lnSpc>
                <a:spcPct val="100000"/>
              </a:lnSpc>
              <a:defRPr/>
            </a:pPr>
            <a:endParaRPr lang="pt-BR" altLang="pt-BR" sz="3000" dirty="0"/>
          </a:p>
          <a:p>
            <a:pPr algn="just">
              <a:lnSpc>
                <a:spcPct val="100000"/>
              </a:lnSpc>
              <a:defRPr/>
            </a:pPr>
            <a:r>
              <a:rPr lang="pt-BR" altLang="pt-BR" sz="3000" dirty="0"/>
              <a:t>Previsto um retorno de crescimento em 2018, para este ramo, ocasionado pelo baixa da taxa SELIC e novas regras do programa Minha Casa Minha Vida (DINO, 2017);</a:t>
            </a:r>
          </a:p>
          <a:p>
            <a:pPr algn="just">
              <a:defRPr/>
            </a:pPr>
            <a:endParaRPr lang="pt-BR" altLang="pt-BR" sz="3000" dirty="0"/>
          </a:p>
          <a:p>
            <a:pPr algn="just">
              <a:defRPr/>
            </a:pPr>
            <a:r>
              <a:rPr lang="pt-BR" sz="3000" dirty="0"/>
              <a:t>Possibilitar ao usuário informações não somente sobre o imóvel, mas também sobre o bairro e a cidade;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pt-BR" altLang="pt-BR" dirty="0"/>
          </a:p>
        </p:txBody>
      </p:sp>
      <p:sp>
        <p:nvSpPr>
          <p:cNvPr id="13316" name="CaixaDeTexto 3">
            <a:extLst>
              <a:ext uri="{FF2B5EF4-FFF2-40B4-BE49-F238E27FC236}">
                <a16:creationId xmlns:a16="http://schemas.microsoft.com/office/drawing/2014/main" id="{CE6090BF-1924-4070-97F8-FAC310A09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2620" y="37909"/>
            <a:ext cx="1547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/>
              <a:t>Introdução</a:t>
            </a:r>
          </a:p>
        </p:txBody>
      </p:sp>
      <p:sp>
        <p:nvSpPr>
          <p:cNvPr id="13317" name="Espaço Reservado para Número de Slide 1">
            <a:extLst>
              <a:ext uri="{FF2B5EF4-FFF2-40B4-BE49-F238E27FC236}">
                <a16:creationId xmlns:a16="http://schemas.microsoft.com/office/drawing/2014/main" id="{D682968E-5979-473E-9BCE-45022D4306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44424" y="6319774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fld id="{B3EF22DF-A54B-45EE-B820-A4E4BE24F02E}" type="slidenum">
              <a:rPr lang="pt-BR" altLang="pt-BR" sz="1400"/>
              <a:pPr algn="l"/>
              <a:t>5</a:t>
            </a:fld>
            <a:endParaRPr lang="pt-BR" altLang="pt-BR" sz="1400" dirty="0"/>
          </a:p>
        </p:txBody>
      </p:sp>
    </p:spTree>
  </p:cSld>
  <p:clrMapOvr>
    <a:masterClrMapping/>
  </p:clrMapOvr>
  <p:transition spd="med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7A4E64-7B02-4480-928B-8B0E3CBE1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471"/>
          </a:xfrm>
        </p:spPr>
        <p:txBody>
          <a:bodyPr/>
          <a:lstStyle/>
          <a:p>
            <a:r>
              <a:rPr lang="pt-BR" dirty="0"/>
              <a:t>Estimativa para valor de apartamento ao aumentar-se a área;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A26DB6-B807-459E-B186-423167376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7855" y="6295390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2"/>
                </a:solidFill>
              </a:rPr>
              <a:pPr algn="l">
                <a:defRPr/>
              </a:pPr>
              <a:t>50</a:t>
            </a:fld>
            <a:endParaRPr lang="pt-BR" altLang="pt-BR" sz="1400" dirty="0">
              <a:solidFill>
                <a:schemeClr val="tx2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401A89E-010E-42D3-A7B7-25D17F9E57F6}"/>
              </a:ext>
            </a:extLst>
          </p:cNvPr>
          <p:cNvSpPr txBox="1">
            <a:spLocks/>
          </p:cNvSpPr>
          <p:nvPr/>
        </p:nvSpPr>
        <p:spPr bwMode="auto">
          <a:xfrm>
            <a:off x="838200" y="548640"/>
            <a:ext cx="105156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Análise Exploratória dos Dados</a:t>
            </a:r>
          </a:p>
        </p:txBody>
      </p:sp>
      <p:pic>
        <p:nvPicPr>
          <p:cNvPr id="6" name="image76.png">
            <a:extLst>
              <a:ext uri="{FF2B5EF4-FFF2-40B4-BE49-F238E27FC236}">
                <a16:creationId xmlns:a16="http://schemas.microsoft.com/office/drawing/2014/main" id="{F3723BB6-7437-42CC-BA2A-7FCBDDC696A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739455" y="2609088"/>
            <a:ext cx="7050977" cy="228473"/>
          </a:xfrm>
          <a:prstGeom prst="rect">
            <a:avLst/>
          </a:prstGeom>
          <a:ln/>
        </p:spPr>
      </p:pic>
      <p:pic>
        <p:nvPicPr>
          <p:cNvPr id="7" name="image97.png">
            <a:extLst>
              <a:ext uri="{FF2B5EF4-FFF2-40B4-BE49-F238E27FC236}">
                <a16:creationId xmlns:a16="http://schemas.microsoft.com/office/drawing/2014/main" id="{BAABBED8-F60D-40EB-A1B1-DF4F2C0F6E7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92895" y="3604809"/>
            <a:ext cx="4344353" cy="2384997"/>
          </a:xfrm>
          <a:prstGeom prst="rect">
            <a:avLst/>
          </a:prstGeom>
          <a:ln/>
        </p:spPr>
      </p:pic>
      <p:sp>
        <p:nvSpPr>
          <p:cNvPr id="8" name="CaixaDeTexto 3">
            <a:extLst>
              <a:ext uri="{FF2B5EF4-FFF2-40B4-BE49-F238E27FC236}">
                <a16:creationId xmlns:a16="http://schemas.microsoft.com/office/drawing/2014/main" id="{C4AAE2F6-5AD1-4DE7-AC32-85503C736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99" y="3983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0DF8F10-E091-4F33-80E0-FFF1B400A7D9}"/>
              </a:ext>
            </a:extLst>
          </p:cNvPr>
          <p:cNvSpPr/>
          <p:nvPr/>
        </p:nvSpPr>
        <p:spPr>
          <a:xfrm>
            <a:off x="1240536" y="2837561"/>
            <a:ext cx="4451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44: Estimativa de valor.</a:t>
            </a:r>
            <a:endParaRPr lang="pt-BR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A101AF6-D6F1-4106-BAB9-3AC7F79F7903}"/>
              </a:ext>
            </a:extLst>
          </p:cNvPr>
          <p:cNvSpPr/>
          <p:nvPr/>
        </p:nvSpPr>
        <p:spPr>
          <a:xfrm>
            <a:off x="6564629" y="5450101"/>
            <a:ext cx="46280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45: Diferença nos valor a cada aumento da área.</a:t>
            </a:r>
            <a:endParaRPr lang="pt-BR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</p:spTree>
    <p:extLst>
      <p:ext uri="{BB962C8B-B14F-4D97-AF65-F5344CB8AC3E}">
        <p14:creationId xmlns:p14="http://schemas.microsoft.com/office/powerpoint/2010/main" val="2675654931"/>
      </p:ext>
    </p:extLst>
  </p:cSld>
  <p:clrMapOvr>
    <a:masterClrMapping/>
  </p:clrMapOvr>
  <p:transition spd="med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D31ACA-EAAB-4B7D-A01F-8991C0954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5383"/>
          </a:xfrm>
        </p:spPr>
        <p:txBody>
          <a:bodyPr/>
          <a:lstStyle/>
          <a:p>
            <a:r>
              <a:rPr lang="pt-BR" dirty="0"/>
              <a:t>Estimativa de preços para aumentos de quartos, banheiros e vagas de garagem;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49D59D-24A1-41EF-B5E0-3A1DAF10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6307582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2"/>
                </a:solidFill>
              </a:rPr>
              <a:pPr algn="l">
                <a:defRPr/>
              </a:pPr>
              <a:t>51</a:t>
            </a:fld>
            <a:endParaRPr lang="pt-BR" altLang="pt-BR" sz="1400" dirty="0">
              <a:solidFill>
                <a:schemeClr val="tx2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AEF3085-0B98-4C52-AEA1-797DC839D459}"/>
              </a:ext>
            </a:extLst>
          </p:cNvPr>
          <p:cNvSpPr txBox="1">
            <a:spLocks/>
          </p:cNvSpPr>
          <p:nvPr/>
        </p:nvSpPr>
        <p:spPr bwMode="auto">
          <a:xfrm>
            <a:off x="838200" y="548640"/>
            <a:ext cx="105156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Análise Exploratória dos Dados</a:t>
            </a:r>
          </a:p>
        </p:txBody>
      </p:sp>
      <p:pic>
        <p:nvPicPr>
          <p:cNvPr id="6" name="image114.png">
            <a:extLst>
              <a:ext uri="{FF2B5EF4-FFF2-40B4-BE49-F238E27FC236}">
                <a16:creationId xmlns:a16="http://schemas.microsoft.com/office/drawing/2014/main" id="{475238C3-437C-450B-A9E9-7143E2FDDF4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11376" y="2942713"/>
            <a:ext cx="3243961" cy="2507107"/>
          </a:xfrm>
          <a:prstGeom prst="rect">
            <a:avLst/>
          </a:prstGeom>
          <a:ln/>
        </p:spPr>
      </p:pic>
      <p:pic>
        <p:nvPicPr>
          <p:cNvPr id="7" name="image61.png">
            <a:extLst>
              <a:ext uri="{FF2B5EF4-FFF2-40B4-BE49-F238E27FC236}">
                <a16:creationId xmlns:a16="http://schemas.microsoft.com/office/drawing/2014/main" id="{A6E6B51F-0C9C-4539-A2EF-98E94DBBEBB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55337" y="2942714"/>
            <a:ext cx="3091180" cy="2507107"/>
          </a:xfrm>
          <a:prstGeom prst="rect">
            <a:avLst/>
          </a:prstGeom>
          <a:ln/>
        </p:spPr>
      </p:pic>
      <p:pic>
        <p:nvPicPr>
          <p:cNvPr id="8" name="image129.png">
            <a:extLst>
              <a:ext uri="{FF2B5EF4-FFF2-40B4-BE49-F238E27FC236}">
                <a16:creationId xmlns:a16="http://schemas.microsoft.com/office/drawing/2014/main" id="{28B5B6D2-7679-4A8B-A8F9-5208AF8133F3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446517" y="2942713"/>
            <a:ext cx="3429000" cy="2507107"/>
          </a:xfrm>
          <a:prstGeom prst="rect">
            <a:avLst/>
          </a:prstGeom>
          <a:ln/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49D51771-3022-4394-8FBE-A726256EE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99" y="3983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56C533F-D2C1-4A06-86CD-82ADBA016055}"/>
              </a:ext>
            </a:extLst>
          </p:cNvPr>
          <p:cNvSpPr/>
          <p:nvPr/>
        </p:nvSpPr>
        <p:spPr>
          <a:xfrm>
            <a:off x="583945" y="5449820"/>
            <a:ext cx="100718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46: Diferenças de preços baseadas no aumento da quantidade de quartos, banheiros e vagas de garagem.</a:t>
            </a:r>
            <a:endParaRPr lang="pt-BR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</p:spTree>
    <p:extLst>
      <p:ext uri="{BB962C8B-B14F-4D97-AF65-F5344CB8AC3E}">
        <p14:creationId xmlns:p14="http://schemas.microsoft.com/office/powerpoint/2010/main" val="3528219304"/>
      </p:ext>
    </p:extLst>
  </p:cSld>
  <p:clrMapOvr>
    <a:masterClrMapping/>
  </p:clrMapOvr>
  <p:transition spd="med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>
            <a:extLst>
              <a:ext uri="{FF2B5EF4-FFF2-40B4-BE49-F238E27FC236}">
                <a16:creationId xmlns:a16="http://schemas.microsoft.com/office/drawing/2014/main" id="{87F22C5E-5ED1-46F1-A83C-96564D5D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5 - Considerações Finais</a:t>
            </a:r>
          </a:p>
        </p:txBody>
      </p:sp>
      <p:sp>
        <p:nvSpPr>
          <p:cNvPr id="29699" name="Espaço Reservado para Conteúdo 2">
            <a:extLst>
              <a:ext uri="{FF2B5EF4-FFF2-40B4-BE49-F238E27FC236}">
                <a16:creationId xmlns:a16="http://schemas.microsoft.com/office/drawing/2014/main" id="{985ABF71-3976-48B4-B201-63BCD8A61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/>
          <a:lstStyle/>
          <a:p>
            <a:pPr algn="just"/>
            <a:r>
              <a:rPr lang="pt-BR" altLang="pt-BR" sz="3000" dirty="0"/>
              <a:t>Este trabalho propôs um sistema que forneça ao usuário auxílio quando da decisão de efetivar a compra ou busca pelo apartamento ideal;</a:t>
            </a:r>
          </a:p>
          <a:p>
            <a:pPr algn="just"/>
            <a:endParaRPr lang="pt-BR" altLang="pt-BR" sz="3000" dirty="0"/>
          </a:p>
          <a:p>
            <a:pPr algn="just"/>
            <a:r>
              <a:rPr lang="pt-BR" altLang="pt-BR" sz="3000" dirty="0"/>
              <a:t>Através dos testes realizados constatou-se o funcionamento correto de todos os procedimentos propostos;</a:t>
            </a:r>
          </a:p>
          <a:p>
            <a:pPr algn="just"/>
            <a:endParaRPr lang="pt-BR" altLang="pt-BR" sz="3000" dirty="0"/>
          </a:p>
          <a:p>
            <a:pPr algn="just"/>
            <a:r>
              <a:rPr lang="pt-BR" altLang="pt-BR" sz="3000" dirty="0"/>
              <a:t>Melhorias futuras:</a:t>
            </a:r>
          </a:p>
          <a:p>
            <a:pPr lvl="1" algn="just"/>
            <a:r>
              <a:rPr lang="pt-BR" altLang="pt-BR" sz="3000" dirty="0"/>
              <a:t>Abrangência de outros tipos de imóveis;</a:t>
            </a:r>
          </a:p>
          <a:p>
            <a:pPr lvl="1" algn="just"/>
            <a:r>
              <a:rPr lang="pt-BR" altLang="pt-BR" sz="3000" dirty="0"/>
              <a:t>Diferentes condições de transações financeiras;</a:t>
            </a:r>
          </a:p>
          <a:p>
            <a:pPr lvl="1" algn="just"/>
            <a:r>
              <a:rPr lang="pt-BR" altLang="pt-BR" sz="3000" dirty="0"/>
              <a:t>Criação de um sistema </a:t>
            </a:r>
            <a:r>
              <a:rPr lang="pt-BR" altLang="pt-BR" sz="3000" i="1" dirty="0"/>
              <a:t>web</a:t>
            </a:r>
            <a:r>
              <a:rPr lang="pt-BR" altLang="pt-BR" sz="3000" dirty="0"/>
              <a:t>;</a:t>
            </a:r>
          </a:p>
          <a:p>
            <a:pPr algn="just"/>
            <a:endParaRPr lang="pt-BR" altLang="pt-BR" sz="3000" dirty="0"/>
          </a:p>
        </p:txBody>
      </p:sp>
      <p:sp>
        <p:nvSpPr>
          <p:cNvPr id="29700" name="Espaço Reservado para Número de Slide 1">
            <a:extLst>
              <a:ext uri="{FF2B5EF4-FFF2-40B4-BE49-F238E27FC236}">
                <a16:creationId xmlns:a16="http://schemas.microsoft.com/office/drawing/2014/main" id="{876AEF6C-E975-4B56-96AE-677C7203A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56616" y="631190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fld id="{52FEB0B2-3A66-4983-A1E9-9E4D489FC0AD}" type="slidenum">
              <a:rPr lang="pt-BR" altLang="pt-BR" sz="1400">
                <a:solidFill>
                  <a:schemeClr val="tx2"/>
                </a:solidFill>
              </a:rPr>
              <a:pPr algn="l"/>
              <a:t>52</a:t>
            </a:fld>
            <a:endParaRPr lang="pt-BR" altLang="pt-BR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>
            <a:extLst>
              <a:ext uri="{FF2B5EF4-FFF2-40B4-BE49-F238E27FC236}">
                <a16:creationId xmlns:a16="http://schemas.microsoft.com/office/drawing/2014/main" id="{FCB8955B-D793-4878-919B-21249B07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6 - Referências</a:t>
            </a:r>
            <a:r>
              <a:rPr lang="pt-BR" altLang="pt-BR" sz="4000" b="1" dirty="0">
                <a:latin typeface="+mn-lt"/>
              </a:rPr>
              <a:t> </a:t>
            </a:r>
          </a:p>
        </p:txBody>
      </p:sp>
      <p:sp>
        <p:nvSpPr>
          <p:cNvPr id="31747" name="Espaço Reservado para Conteúdo 2">
            <a:extLst>
              <a:ext uri="{FF2B5EF4-FFF2-40B4-BE49-F238E27FC236}">
                <a16:creationId xmlns:a16="http://schemas.microsoft.com/office/drawing/2014/main" id="{06E5A817-2FDC-4818-987F-45A902193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49951"/>
          </a:xfrm>
        </p:spPr>
        <p:txBody>
          <a:bodyPr/>
          <a:lstStyle/>
          <a:p>
            <a:endParaRPr lang="pt-BR" dirty="0"/>
          </a:p>
          <a:p>
            <a:pPr algn="just"/>
            <a:r>
              <a:rPr lang="pt-BR" sz="3000" dirty="0"/>
              <a:t>BARREIRA, Elisa da Conceição Marques. </a:t>
            </a:r>
            <a:r>
              <a:rPr lang="pt-BR" sz="3000" i="1" dirty="0"/>
              <a:t>População e Enriquecimento de Ontologias através de Web Scraping.</a:t>
            </a:r>
            <a:r>
              <a:rPr lang="pt-BR" sz="3000" dirty="0"/>
              <a:t> Porto, 2014. Tese (Engenharia Informática). Instituto Superior de Engenharia do Porto.</a:t>
            </a:r>
          </a:p>
          <a:p>
            <a:pPr algn="just"/>
            <a:r>
              <a:rPr lang="en-US" sz="3000" dirty="0"/>
              <a:t>BERNARD, Benoit. </a:t>
            </a:r>
            <a:r>
              <a:rPr lang="en-US" sz="3000" i="1" dirty="0"/>
              <a:t>Web Scraping and Crawling Are Perfectly Legal, Right?</a:t>
            </a:r>
            <a:r>
              <a:rPr lang="en-US" sz="3000" dirty="0"/>
              <a:t> </a:t>
            </a:r>
            <a:r>
              <a:rPr lang="pt-BR" sz="3000" dirty="0"/>
              <a:t>2017. Disponível em: &lt;https://benbernardblog.com/web-scraping-and-crawling-are-perfectly-legal-right/&gt;. </a:t>
            </a:r>
            <a:r>
              <a:rPr lang="en-US" sz="3000" dirty="0"/>
              <a:t>Acesso em: 23 mar. 2018.</a:t>
            </a:r>
          </a:p>
          <a:p>
            <a:pPr algn="just"/>
            <a:r>
              <a:rPr lang="pt-BR" sz="3000" dirty="0"/>
              <a:t>BUSSAB, Wilton de O.; MORETTIN, Pedro A. </a:t>
            </a:r>
            <a:r>
              <a:rPr lang="pt-BR" sz="3000" i="1" dirty="0"/>
              <a:t>Estatística Básica.</a:t>
            </a:r>
            <a:r>
              <a:rPr lang="pt-BR" sz="3000" dirty="0"/>
              <a:t> 6.ed. São Paulo: Saraiva, 2010.</a:t>
            </a:r>
            <a:endParaRPr lang="en-US" sz="3000" dirty="0"/>
          </a:p>
          <a:p>
            <a:endParaRPr lang="pt-BR" dirty="0"/>
          </a:p>
          <a:p>
            <a:pPr algn="just"/>
            <a:endParaRPr lang="pt-BR" altLang="pt-BR" sz="2400" dirty="0"/>
          </a:p>
        </p:txBody>
      </p:sp>
      <p:sp>
        <p:nvSpPr>
          <p:cNvPr id="31748" name="Espaço Reservado para Número de Slide 1">
            <a:extLst>
              <a:ext uri="{FF2B5EF4-FFF2-40B4-BE49-F238E27FC236}">
                <a16:creationId xmlns:a16="http://schemas.microsoft.com/office/drawing/2014/main" id="{0893AB91-8C18-4496-8E29-B5B8079B04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81000" y="6344158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fld id="{B6BE08FB-2150-41CF-8145-C27DCBABC19D}" type="slidenum">
              <a:rPr lang="pt-BR" altLang="pt-BR" sz="1400">
                <a:solidFill>
                  <a:schemeClr val="tx2"/>
                </a:solidFill>
              </a:rPr>
              <a:pPr algn="l"/>
              <a:t>53</a:t>
            </a:fld>
            <a:endParaRPr lang="pt-BR" altLang="pt-BR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901D30-B619-48FF-A54A-39677876F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312" y="935608"/>
            <a:ext cx="10515600" cy="5306695"/>
          </a:xfrm>
        </p:spPr>
        <p:txBody>
          <a:bodyPr/>
          <a:lstStyle/>
          <a:p>
            <a:pPr algn="just"/>
            <a:r>
              <a:rPr lang="pt-BR" sz="3000" dirty="0"/>
              <a:t>DINO. Perspectivas do mercado imobiliário em 2018</a:t>
            </a:r>
            <a:r>
              <a:rPr lang="pt-BR" sz="3000" i="1" dirty="0"/>
              <a:t>. Revista Exame,</a:t>
            </a:r>
            <a:r>
              <a:rPr lang="pt-BR" sz="3000" dirty="0"/>
              <a:t> 19 de outubro de 2017. Disponível em: &lt;https://exame.abril.com.br/negocios/dino/perspectivas-do-mercado-imobiliario-em-2018/&gt;. </a:t>
            </a:r>
            <a:r>
              <a:rPr lang="en-US" sz="3000" dirty="0"/>
              <a:t>Acesso em: 19 jan. 2018.</a:t>
            </a:r>
            <a:endParaRPr lang="pt-BR" sz="3000" dirty="0"/>
          </a:p>
          <a:p>
            <a:pPr algn="just"/>
            <a:r>
              <a:rPr lang="pt-BR" sz="3000" dirty="0"/>
              <a:t>FACELI, </a:t>
            </a:r>
            <a:r>
              <a:rPr lang="pt-BR" sz="3000" i="1" dirty="0"/>
              <a:t>et al</a:t>
            </a:r>
            <a:r>
              <a:rPr lang="pt-BR" sz="3000" dirty="0"/>
              <a:t>. </a:t>
            </a:r>
            <a:r>
              <a:rPr lang="pt-BR" sz="3000" i="1" dirty="0"/>
              <a:t>Inteligência Artificial: Uma Abordagem de Aprendizado de Máquina. </a:t>
            </a:r>
            <a:r>
              <a:rPr lang="pt-BR" sz="3000" dirty="0"/>
              <a:t>Rio de Janeiro: LTC, 2011.	 	</a:t>
            </a:r>
          </a:p>
          <a:p>
            <a:pPr algn="just"/>
            <a:r>
              <a:rPr lang="pt-BR" sz="3000" dirty="0"/>
              <a:t>FERNANDES, Anita Maria da Rocha. </a:t>
            </a:r>
            <a:r>
              <a:rPr lang="pt-BR" sz="3000" i="1" dirty="0"/>
              <a:t>Inteligência Artificial: noções gerais</a:t>
            </a:r>
            <a:r>
              <a:rPr lang="pt-BR" sz="3000" dirty="0"/>
              <a:t>. 1.ed. Florianópolis: Visual Books, 2003.</a:t>
            </a:r>
          </a:p>
          <a:p>
            <a:pPr algn="just"/>
            <a:r>
              <a:rPr lang="en-US" sz="3000" dirty="0"/>
              <a:t>HEMENWAY, Kevin; CALISHAIN, Tara. </a:t>
            </a:r>
            <a:r>
              <a:rPr lang="en-US" sz="3000" i="1" dirty="0"/>
              <a:t>Spidering Hacks: 100 Industrial-Strength Tips &amp; Tools.</a:t>
            </a:r>
            <a:r>
              <a:rPr lang="en-US" sz="3000" dirty="0"/>
              <a:t> Sebastopol: O’Reilly, 2003.</a:t>
            </a:r>
            <a:endParaRPr lang="pt-BR" sz="3000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2EC55F-E2A2-4262-9999-E5C2DF16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616" y="6368542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2"/>
                </a:solidFill>
              </a:rPr>
              <a:pPr algn="l">
                <a:defRPr/>
              </a:pPr>
              <a:t>54</a:t>
            </a:fld>
            <a:endParaRPr lang="pt-BR" altLang="pt-BR" sz="1400" dirty="0">
              <a:solidFill>
                <a:schemeClr val="tx2"/>
              </a:solidFill>
            </a:endParaRPr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4ACEF477-E14B-4815-978B-B74684349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0711" y="0"/>
            <a:ext cx="18293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847135601"/>
      </p:ext>
    </p:extLst>
  </p:cSld>
  <p:clrMapOvr>
    <a:masterClrMapping/>
  </p:clrMapOvr>
  <p:transition spd="med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60EA58-8724-4458-8DAE-F9C22FF9C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072"/>
            <a:ext cx="10515600" cy="5172583"/>
          </a:xfrm>
        </p:spPr>
        <p:txBody>
          <a:bodyPr/>
          <a:lstStyle/>
          <a:p>
            <a:pPr algn="just"/>
            <a:r>
              <a:rPr lang="pt-BR" sz="3000" dirty="0"/>
              <a:t>LENTE, Caio. </a:t>
            </a:r>
            <a:r>
              <a:rPr lang="pt-BR" sz="3000" i="1" dirty="0"/>
              <a:t>O Fluxo do Web Scraping.</a:t>
            </a:r>
            <a:r>
              <a:rPr lang="pt-BR" sz="3000" dirty="0"/>
              <a:t> 18/02/2018. Disponível em: &lt;http://curso-r.com/blog/2018/02/18/2018-02-18-fluxo-scraping/&gt;. Acesso em: 26 mar. 2018.</a:t>
            </a:r>
            <a:endParaRPr lang="en-US" sz="3000" dirty="0"/>
          </a:p>
          <a:p>
            <a:pPr algn="just"/>
            <a:r>
              <a:rPr lang="en-US" sz="3000" dirty="0"/>
              <a:t>MUELLER, John Paul; MASSARON Luca. </a:t>
            </a:r>
            <a:r>
              <a:rPr lang="en-US" sz="3000" i="1" dirty="0"/>
              <a:t>Machine Learning for Dummies</a:t>
            </a:r>
            <a:r>
              <a:rPr lang="en-US" sz="3000" dirty="0"/>
              <a:t>. New Jersey: John Wiley &amp; Sons, 2016.</a:t>
            </a:r>
            <a:endParaRPr lang="pt-BR" sz="3000" dirty="0"/>
          </a:p>
          <a:p>
            <a:pPr algn="just"/>
            <a:r>
              <a:rPr lang="en-US" sz="3000" dirty="0"/>
              <a:t>RASCHKA, Sebastian; MIRJALILI, Vahid. </a:t>
            </a:r>
            <a:r>
              <a:rPr lang="en-US" sz="3000" i="1" dirty="0"/>
              <a:t>Python Machine Learning</a:t>
            </a:r>
            <a:r>
              <a:rPr lang="en-US" sz="3000" dirty="0"/>
              <a:t>. 2.ed. Birminghan: Packt Publishing, 2017.</a:t>
            </a:r>
            <a:endParaRPr lang="pt-BR" sz="3000" dirty="0"/>
          </a:p>
          <a:p>
            <a:pPr algn="just"/>
            <a:r>
              <a:rPr lang="en-US" sz="3000" dirty="0"/>
              <a:t>RICCI, Francesco; ROKACH, Lior; SHAPIRA, Bracha. </a:t>
            </a:r>
            <a:r>
              <a:rPr lang="en-US" sz="3000" i="1" dirty="0"/>
              <a:t>Recommender Systems Handbook. </a:t>
            </a:r>
            <a:r>
              <a:rPr lang="en-US" sz="3000" dirty="0"/>
              <a:t>2.ed. New York: Springer Science + Business Media, 2015.</a:t>
            </a:r>
            <a:endParaRPr lang="pt-BR" sz="3000" dirty="0"/>
          </a:p>
          <a:p>
            <a:pPr algn="just"/>
            <a:r>
              <a:rPr lang="en-US" sz="3000" dirty="0"/>
              <a:t>RUSSELL, Stuart J.; NORVIG, Peter. </a:t>
            </a:r>
            <a:r>
              <a:rPr lang="pt-BR" sz="3000" i="1" dirty="0"/>
              <a:t>Inteligência Artificial</a:t>
            </a:r>
            <a:r>
              <a:rPr lang="pt-BR" sz="3000" dirty="0"/>
              <a:t>. 3.ed. Rio de Janeiro: Elsevier, 2013.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32445D-4BD1-4525-8537-BB5F860D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3192" y="6295390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2"/>
                </a:solidFill>
              </a:rPr>
              <a:pPr algn="l">
                <a:defRPr/>
              </a:pPr>
              <a:t>55</a:t>
            </a:fld>
            <a:endParaRPr lang="pt-BR" altLang="pt-BR" sz="1400" dirty="0">
              <a:solidFill>
                <a:schemeClr val="tx2"/>
              </a:solidFill>
            </a:endParaRPr>
          </a:p>
        </p:txBody>
      </p:sp>
      <p:sp>
        <p:nvSpPr>
          <p:cNvPr id="6" name="CaixaDeTexto 3">
            <a:extLst>
              <a:ext uri="{FF2B5EF4-FFF2-40B4-BE49-F238E27FC236}">
                <a16:creationId xmlns:a16="http://schemas.microsoft.com/office/drawing/2014/main" id="{C27213F8-CE4C-4117-8F61-477376CD9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0711" y="0"/>
            <a:ext cx="18293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2743298097"/>
      </p:ext>
    </p:extLst>
  </p:cSld>
  <p:clrMapOvr>
    <a:masterClrMapping/>
  </p:clrMapOvr>
  <p:transition spd="med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upo 8">
            <a:extLst>
              <a:ext uri="{FF2B5EF4-FFF2-40B4-BE49-F238E27FC236}">
                <a16:creationId xmlns:a16="http://schemas.microsoft.com/office/drawing/2014/main" id="{03B3EB69-7697-489A-9676-5EFE144C15E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7034213"/>
            <a:chOff x="0" y="-1"/>
            <a:chExt cx="9144000" cy="6862515"/>
          </a:xfrm>
        </p:grpSpPr>
        <p:pic>
          <p:nvPicPr>
            <p:cNvPr id="32776" name="Espaço Reservado para Conteúdo 5">
              <a:extLst>
                <a:ext uri="{FF2B5EF4-FFF2-40B4-BE49-F238E27FC236}">
                  <a16:creationId xmlns:a16="http://schemas.microsoft.com/office/drawing/2014/main" id="{F269021C-2FDB-4326-985C-595C0E49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9144000" cy="6862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77" name="Imagem 6">
              <a:extLst>
                <a:ext uri="{FF2B5EF4-FFF2-40B4-BE49-F238E27FC236}">
                  <a16:creationId xmlns:a16="http://schemas.microsoft.com/office/drawing/2014/main" id="{03693424-3180-49DF-BF54-D2D32DB99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466" y="344462"/>
              <a:ext cx="1390829" cy="712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78" name="Imagem 7">
              <a:extLst>
                <a:ext uri="{FF2B5EF4-FFF2-40B4-BE49-F238E27FC236}">
                  <a16:creationId xmlns:a16="http://schemas.microsoft.com/office/drawing/2014/main" id="{7E720506-2D93-4121-8EFA-E736EE3FF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8803" y="403149"/>
              <a:ext cx="1628954" cy="518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771" name="CaixaDeTexto 9">
            <a:extLst>
              <a:ext uri="{FF2B5EF4-FFF2-40B4-BE49-F238E27FC236}">
                <a16:creationId xmlns:a16="http://schemas.microsoft.com/office/drawing/2014/main" id="{C0DE5D52-8EB5-4425-8727-EFEFD6FBA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412750"/>
            <a:ext cx="7172325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Font typeface="Wingdings 3" panose="05040102010807070707" pitchFamily="18" charset="2"/>
              <a:buNone/>
            </a:pPr>
            <a:r>
              <a:rPr lang="en-US" alt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Fundação Educacional Montes Claros - FEMC  </a:t>
            </a:r>
          </a:p>
          <a:p>
            <a:pPr algn="ctr"/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Faculdade de Ciência e Tecnologia de Montes Claros - FACIT</a:t>
            </a:r>
          </a:p>
          <a:p>
            <a:endParaRPr lang="pt-BR" altLang="pt-BR" dirty="0"/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BC831F5F-615A-4EC0-99AC-96F2D53B6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863" y="1786198"/>
            <a:ext cx="8101012" cy="2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algn="ctr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2800" b="1" dirty="0"/>
              <a:t>SISTEMA AGREGADOR PARA ANÁLISE DE CARACTERÍSTICAS DE IMÓVEIS COM RASTREAMENTO WEB E APRENDIZADO DE MÁQUINA</a:t>
            </a:r>
          </a:p>
          <a:p>
            <a:pPr algn="ctr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4000" b="1" kern="0" dirty="0">
                <a:solidFill>
                  <a:srgbClr val="002060"/>
                </a:solidFill>
                <a:latin typeface="+mn-lt"/>
                <a:ea typeface="Verdana" panose="020B0604030504040204" pitchFamily="34" charset="0"/>
                <a:cs typeface="Arial" pitchFamily="34" charset="0"/>
              </a:rPr>
              <a:t>OBRIGADO!</a:t>
            </a:r>
          </a:p>
        </p:txBody>
      </p:sp>
      <p:sp>
        <p:nvSpPr>
          <p:cNvPr id="32773" name="CaixaDeTexto 24">
            <a:extLst>
              <a:ext uri="{FF2B5EF4-FFF2-40B4-BE49-F238E27FC236}">
                <a16:creationId xmlns:a16="http://schemas.microsoft.com/office/drawing/2014/main" id="{B14BCE55-3403-40D9-A4D3-781299725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938" y="4332418"/>
            <a:ext cx="775493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Felipe Israel Corrêa</a:t>
            </a:r>
          </a:p>
          <a:p>
            <a:pPr algn="r">
              <a:lnSpc>
                <a:spcPct val="150000"/>
              </a:lnSpc>
            </a:pP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Trabalho de Conclusão do Curso de Engenharia da Computação</a:t>
            </a:r>
          </a:p>
          <a:p>
            <a:pPr algn="r">
              <a:lnSpc>
                <a:spcPct val="150000"/>
              </a:lnSpc>
            </a:pP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Orientador: </a:t>
            </a:r>
            <a:r>
              <a:rPr lang="pt-BR" altLang="pt-BR" b="1" dirty="0">
                <a:latin typeface="Arial" panose="020B0604020202020204" pitchFamily="34" charset="0"/>
                <a:cs typeface="Arial" panose="020B0604020202020204" pitchFamily="34" charset="0"/>
              </a:rPr>
              <a:t>PROF. Dr. Renato Dourado Maia</a:t>
            </a:r>
          </a:p>
          <a:p>
            <a:pPr algn="r">
              <a:lnSpc>
                <a:spcPct val="150000"/>
              </a:lnSpc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2774" name="CustomShape 3">
            <a:extLst>
              <a:ext uri="{FF2B5EF4-FFF2-40B4-BE49-F238E27FC236}">
                <a16:creationId xmlns:a16="http://schemas.microsoft.com/office/drawing/2014/main" id="{3C7B1EA6-A4C9-4B38-A96A-A9C8882E6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" y="6006370"/>
            <a:ext cx="6589713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Montes Claros - MG</a:t>
            </a:r>
          </a:p>
          <a:p>
            <a:pPr algn="ctr"/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</a:rPr>
              <a:t>Junho de 2018</a:t>
            </a:r>
          </a:p>
        </p:txBody>
      </p:sp>
      <p:sp>
        <p:nvSpPr>
          <p:cNvPr id="32775" name="Espaço Reservado para Número de Slide 1">
            <a:extLst>
              <a:ext uri="{FF2B5EF4-FFF2-40B4-BE49-F238E27FC236}">
                <a16:creationId xmlns:a16="http://schemas.microsoft.com/office/drawing/2014/main" id="{FFF0FE46-A268-4313-A3F4-E53030F0A2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405384" y="6321488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fld id="{FBDAA7B6-5827-4468-B501-B76F7093AC25}" type="slidenum">
              <a:rPr lang="pt-BR" altLang="pt-BR" sz="1400">
                <a:solidFill>
                  <a:schemeClr val="tx2"/>
                </a:solidFill>
              </a:rPr>
              <a:pPr algn="l"/>
              <a:t>56</a:t>
            </a:fld>
            <a:endParaRPr lang="pt-BR" altLang="pt-BR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6548655A-9BEA-44AA-839B-75CC4F0EC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sz="4000" b="1" dirty="0">
                <a:latin typeface="+mn-lt"/>
              </a:rPr>
              <a:t>Objetivo</a:t>
            </a:r>
          </a:p>
        </p:txBody>
      </p:sp>
      <p:sp>
        <p:nvSpPr>
          <p:cNvPr id="12291" name="Espaço Reservado para Conteúdo 2">
            <a:extLst>
              <a:ext uri="{FF2B5EF4-FFF2-40B4-BE49-F238E27FC236}">
                <a16:creationId xmlns:a16="http://schemas.microsoft.com/office/drawing/2014/main" id="{A1FA6FA9-F986-45FE-B19D-6A52047CE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6985"/>
            <a:ext cx="10515600" cy="4351338"/>
          </a:xfrm>
        </p:spPr>
        <p:txBody>
          <a:bodyPr/>
          <a:lstStyle/>
          <a:p>
            <a:pPr marL="0" indent="0" algn="just">
              <a:buFont typeface="Arial" panose="020B0604020202020204" pitchFamily="34" charset="0"/>
              <a:buNone/>
              <a:defRPr/>
            </a:pPr>
            <a:endParaRPr lang="pt-BR" sz="3600" dirty="0"/>
          </a:p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pt-BR" sz="3000" dirty="0"/>
              <a:t>Utilização de Rastreador </a:t>
            </a:r>
            <a:r>
              <a:rPr lang="pt-BR" sz="3000" i="1" dirty="0"/>
              <a:t>Web</a:t>
            </a:r>
            <a:r>
              <a:rPr lang="pt-BR" sz="3000" dirty="0"/>
              <a:t> e Aprendizagem de Máquina, para criar um sistema capaz de agregar os dados fornecidos pelas imobiliárias e adicionar uma gama de informações maior do que a atualmente obtida pelos usuários.</a:t>
            </a:r>
          </a:p>
        </p:txBody>
      </p:sp>
      <p:sp>
        <p:nvSpPr>
          <p:cNvPr id="14340" name="CaixaDeTexto 3">
            <a:extLst>
              <a:ext uri="{FF2B5EF4-FFF2-40B4-BE49-F238E27FC236}">
                <a16:creationId xmlns:a16="http://schemas.microsoft.com/office/drawing/2014/main" id="{7F48AB86-16D0-4795-9245-1DFFB6028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7964" y="0"/>
            <a:ext cx="1547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/>
              <a:t>Introdução</a:t>
            </a:r>
          </a:p>
        </p:txBody>
      </p:sp>
      <p:sp>
        <p:nvSpPr>
          <p:cNvPr id="14341" name="Espaço Reservado para Número de Slide 1">
            <a:extLst>
              <a:ext uri="{FF2B5EF4-FFF2-40B4-BE49-F238E27FC236}">
                <a16:creationId xmlns:a16="http://schemas.microsoft.com/office/drawing/2014/main" id="{8CB35913-58A4-4B64-8E88-6215591FBD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68808" y="635762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fld id="{CDE901AB-0BB7-489C-A2D8-0C056EA9115C}" type="slidenum">
              <a:rPr lang="pt-BR" altLang="pt-BR" sz="1400"/>
              <a:pPr algn="l"/>
              <a:t>6</a:t>
            </a:fld>
            <a:endParaRPr lang="pt-BR" altLang="pt-BR" sz="1400" dirty="0"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>
            <a:extLst>
              <a:ext uri="{FF2B5EF4-FFF2-40B4-BE49-F238E27FC236}">
                <a16:creationId xmlns:a16="http://schemas.microsoft.com/office/drawing/2014/main" id="{07F6AE7A-8BE4-4B0D-B4D5-91AAE1411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"/>
            <a:ext cx="10515600" cy="73152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sz="4000" b="1" dirty="0">
                <a:solidFill>
                  <a:srgbClr val="002060"/>
                </a:solidFill>
                <a:latin typeface="+mn-lt"/>
                <a:cs typeface="Arial" panose="020B0604020202020204" pitchFamily="34" charset="0"/>
              </a:rPr>
              <a:t>2 - Revisão Literária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A5A5F63-ED8B-4A8E-A4A2-25C69E844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351338"/>
          </a:xfrm>
        </p:spPr>
        <p:txBody>
          <a:bodyPr/>
          <a:lstStyle/>
          <a:p>
            <a:pPr algn="just">
              <a:defRPr/>
            </a:pPr>
            <a:endParaRPr lang="pt-BR" sz="3600" dirty="0"/>
          </a:p>
          <a:p>
            <a:pPr algn="just">
              <a:defRPr/>
            </a:pPr>
            <a:r>
              <a:rPr lang="pt-BR" sz="3000" dirty="0"/>
              <a:t>Rastreador </a:t>
            </a:r>
            <a:r>
              <a:rPr lang="pt-BR" sz="3000" i="1" dirty="0"/>
              <a:t>Web</a:t>
            </a:r>
            <a:r>
              <a:rPr lang="pt-BR" sz="3000" dirty="0"/>
              <a:t>;</a:t>
            </a:r>
          </a:p>
          <a:p>
            <a:pPr algn="just">
              <a:defRPr/>
            </a:pPr>
            <a:r>
              <a:rPr lang="pt-BR" sz="3000" dirty="0"/>
              <a:t>Aprendizagem de Máquina;</a:t>
            </a:r>
          </a:p>
          <a:p>
            <a:pPr algn="just">
              <a:defRPr/>
            </a:pPr>
            <a:r>
              <a:rPr lang="pt-BR" sz="3000" dirty="0"/>
              <a:t>Sistema de Regressão;</a:t>
            </a:r>
          </a:p>
          <a:p>
            <a:pPr algn="just">
              <a:defRPr/>
            </a:pPr>
            <a:r>
              <a:rPr lang="pt-BR" sz="3000" dirty="0"/>
              <a:t>Sistema de Recomendação;</a:t>
            </a:r>
          </a:p>
          <a:p>
            <a:pPr algn="just">
              <a:defRPr/>
            </a:pPr>
            <a:r>
              <a:rPr lang="pt-BR" sz="3000" dirty="0"/>
              <a:t>Algoritmo K-vizinhos mais Próximos;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pt-BR" dirty="0"/>
          </a:p>
        </p:txBody>
      </p:sp>
      <p:sp>
        <p:nvSpPr>
          <p:cNvPr id="15364" name="Espaço Reservado para Número de Slide 2">
            <a:extLst>
              <a:ext uri="{FF2B5EF4-FFF2-40B4-BE49-F238E27FC236}">
                <a16:creationId xmlns:a16="http://schemas.microsoft.com/office/drawing/2014/main" id="{427A0B69-34A5-4259-AA7C-04F592440A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20040" y="6363018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fld id="{8731A057-0D06-477C-8C69-CBB7C205DCDE}" type="slidenum">
              <a:rPr lang="pt-BR" altLang="pt-BR" sz="1400"/>
              <a:pPr algn="l"/>
              <a:t>7</a:t>
            </a:fld>
            <a:endParaRPr lang="pt-BR" altLang="pt-BR" sz="1400" dirty="0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>
            <a:extLst>
              <a:ext uri="{FF2B5EF4-FFF2-40B4-BE49-F238E27FC236}">
                <a16:creationId xmlns:a16="http://schemas.microsoft.com/office/drawing/2014/main" id="{BC64E3CF-7FE4-4AAC-80CF-CC828F8EC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"/>
            <a:ext cx="10515600" cy="731520"/>
          </a:xfrm>
        </p:spPr>
        <p:txBody>
          <a:bodyPr/>
          <a:lstStyle/>
          <a:p>
            <a:pPr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Rastreamento </a:t>
            </a:r>
            <a:r>
              <a:rPr lang="pt-BR" altLang="pt-BR" sz="4000" b="1" i="1" dirty="0">
                <a:latin typeface="+mn-lt"/>
                <a:cs typeface="Arial" panose="020B0604020202020204" pitchFamily="34" charset="0"/>
              </a:rPr>
              <a:t>Web</a:t>
            </a:r>
          </a:p>
        </p:txBody>
      </p:sp>
      <p:sp>
        <p:nvSpPr>
          <p:cNvPr id="16387" name="Espaço Reservado para Conteúdo 2">
            <a:extLst>
              <a:ext uri="{FF2B5EF4-FFF2-40B4-BE49-F238E27FC236}">
                <a16:creationId xmlns:a16="http://schemas.microsoft.com/office/drawing/2014/main" id="{4CA92E22-8308-4707-85B4-771DA7E04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706112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endParaRPr lang="pt-BR" altLang="pt-BR" sz="3000" dirty="0"/>
          </a:p>
          <a:p>
            <a:pPr algn="just">
              <a:lnSpc>
                <a:spcPct val="100000"/>
              </a:lnSpc>
            </a:pPr>
            <a:r>
              <a:rPr lang="pt-BR" altLang="pt-BR" sz="3000" dirty="0"/>
              <a:t>Consiste em coletar automaticamente os dados de páginas web, extrair as informações específicas e armazená-las para uso posterior (BERNARD, 2017);</a:t>
            </a:r>
          </a:p>
          <a:p>
            <a:pPr algn="just"/>
            <a:endParaRPr lang="pt-BR" altLang="pt-BR" sz="3000" dirty="0"/>
          </a:p>
          <a:p>
            <a:pPr algn="just"/>
            <a:r>
              <a:rPr lang="pt-BR" altLang="pt-BR" sz="3000" i="1" dirty="0"/>
              <a:t>Tags</a:t>
            </a:r>
            <a:r>
              <a:rPr lang="pt-BR" altLang="pt-BR" sz="3000" dirty="0"/>
              <a:t> disponíveis nos códigos-fonte das páginas HTML e XML (HEMENWAY; CALISHAIN, 2003);</a:t>
            </a:r>
          </a:p>
          <a:p>
            <a:pPr algn="just"/>
            <a:endParaRPr lang="pt-BR" altLang="pt-BR" sz="3000" dirty="0"/>
          </a:p>
          <a:p>
            <a:pPr algn="just"/>
            <a:r>
              <a:rPr lang="pt-BR" altLang="pt-BR" sz="3000" dirty="0"/>
              <a:t>Forma semiestruturada das páginas HTML, como árvore;</a:t>
            </a:r>
          </a:p>
          <a:p>
            <a:pPr algn="just"/>
            <a:endParaRPr lang="pt-BR" altLang="pt-BR" sz="3600" dirty="0"/>
          </a:p>
          <a:p>
            <a:pPr algn="just"/>
            <a:endParaRPr lang="pt-BR" altLang="pt-BR" dirty="0"/>
          </a:p>
        </p:txBody>
      </p:sp>
      <p:sp>
        <p:nvSpPr>
          <p:cNvPr id="16388" name="CaixaDeTexto 3">
            <a:extLst>
              <a:ext uri="{FF2B5EF4-FFF2-40B4-BE49-F238E27FC236}">
                <a16:creationId xmlns:a16="http://schemas.microsoft.com/office/drawing/2014/main" id="{81E60C96-237F-42E9-971D-2796F0F47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0"/>
            <a:ext cx="2497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Revisão Literária</a:t>
            </a:r>
          </a:p>
        </p:txBody>
      </p:sp>
      <p:sp>
        <p:nvSpPr>
          <p:cNvPr id="16389" name="Espaço Reservado para Número de Slide 1">
            <a:extLst>
              <a:ext uri="{FF2B5EF4-FFF2-40B4-BE49-F238E27FC236}">
                <a16:creationId xmlns:a16="http://schemas.microsoft.com/office/drawing/2014/main" id="{2E012D3B-9BFC-4CF5-BFFD-BBDAE31A35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56616" y="6363018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fld id="{12EBD1B0-DECF-441C-A0EC-B1A137BB50EE}" type="slidenum">
              <a:rPr lang="pt-BR" altLang="pt-BR" sz="1400"/>
              <a:pPr algn="l"/>
              <a:t>8</a:t>
            </a:fld>
            <a:endParaRPr lang="pt-BR" altLang="pt-BR" sz="1400" dirty="0"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Espaço Reservado para Conteúdo 2">
            <a:extLst>
              <a:ext uri="{FF2B5EF4-FFF2-40B4-BE49-F238E27FC236}">
                <a16:creationId xmlns:a16="http://schemas.microsoft.com/office/drawing/2014/main" id="{553416D8-08E4-44C3-9664-20ACEFB2C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1"/>
            <a:ext cx="10515600" cy="1003827"/>
          </a:xfrm>
        </p:spPr>
        <p:txBody>
          <a:bodyPr/>
          <a:lstStyle/>
          <a:p>
            <a:pPr algn="just"/>
            <a:r>
              <a:rPr lang="pt-BR" altLang="pt-BR" sz="3000" dirty="0"/>
              <a:t>Acesso e manipulação definido pelo </a:t>
            </a:r>
            <a:r>
              <a:rPr lang="pt-BR" altLang="pt-BR" sz="3000" i="1" dirty="0"/>
              <a:t>Document</a:t>
            </a:r>
            <a:r>
              <a:rPr lang="pt-BR" altLang="pt-BR" sz="3000" dirty="0"/>
              <a:t> </a:t>
            </a:r>
            <a:r>
              <a:rPr lang="pt-BR" altLang="pt-BR" sz="3000" i="1" dirty="0"/>
              <a:t>Object</a:t>
            </a:r>
            <a:r>
              <a:rPr lang="pt-BR" altLang="pt-BR" sz="3000" dirty="0"/>
              <a:t> </a:t>
            </a:r>
            <a:r>
              <a:rPr lang="pt-BR" altLang="pt-BR" sz="3000" i="1" dirty="0"/>
              <a:t>Model</a:t>
            </a:r>
            <a:r>
              <a:rPr lang="pt-BR" altLang="pt-BR" sz="3000" dirty="0"/>
              <a:t> (DOM);</a:t>
            </a:r>
          </a:p>
        </p:txBody>
      </p:sp>
      <p:sp>
        <p:nvSpPr>
          <p:cNvPr id="17412" name="CaixaDeTexto 3">
            <a:extLst>
              <a:ext uri="{FF2B5EF4-FFF2-40B4-BE49-F238E27FC236}">
                <a16:creationId xmlns:a16="http://schemas.microsoft.com/office/drawing/2014/main" id="{277E7E78-F34E-412D-8E67-C8119FE02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3825" y="0"/>
            <a:ext cx="2497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Revisão Literária</a:t>
            </a:r>
          </a:p>
        </p:txBody>
      </p:sp>
      <p:sp>
        <p:nvSpPr>
          <p:cNvPr id="17413" name="Espaço Reservado para Número de Slide 1">
            <a:extLst>
              <a:ext uri="{FF2B5EF4-FFF2-40B4-BE49-F238E27FC236}">
                <a16:creationId xmlns:a16="http://schemas.microsoft.com/office/drawing/2014/main" id="{9258F4E2-4D17-4D15-9A4C-1A31F6450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44424" y="6320498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fld id="{B9451554-C07B-4468-A6DF-EB0E9442C95B}" type="slidenum">
              <a:rPr lang="pt-BR" altLang="pt-BR" sz="1400"/>
              <a:pPr algn="l"/>
              <a:t>9</a:t>
            </a:fld>
            <a:endParaRPr lang="pt-BR" altLang="pt-BR" sz="140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AE76329-A594-4FA1-B20A-01AF0617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"/>
            <a:ext cx="10515600" cy="731520"/>
          </a:xfrm>
        </p:spPr>
        <p:txBody>
          <a:bodyPr/>
          <a:lstStyle/>
          <a:p>
            <a:pPr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Rastreamento </a:t>
            </a:r>
            <a:r>
              <a:rPr lang="pt-BR" altLang="pt-BR" sz="4000" b="1" i="1" dirty="0">
                <a:latin typeface="+mn-lt"/>
                <a:cs typeface="Arial" panose="020B0604020202020204" pitchFamily="34" charset="0"/>
              </a:rPr>
              <a:t>Web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8D0186A-E008-4687-8F40-D9F32CF243C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614" y="2346961"/>
            <a:ext cx="4989322" cy="372027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5D68E75-52FB-43D2-9566-FCDC6D622497}"/>
              </a:ext>
            </a:extLst>
          </p:cNvPr>
          <p:cNvSpPr/>
          <p:nvPr/>
        </p:nvSpPr>
        <p:spPr>
          <a:xfrm>
            <a:off x="1569974" y="6099430"/>
            <a:ext cx="4184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1: </a:t>
            </a:r>
            <a:r>
              <a:rPr lang="pt-BR" sz="12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Document Object Model.</a:t>
            </a:r>
            <a:endParaRPr lang="pt-BR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Barreira</a:t>
            </a: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(2004, p. 8 - Adaptada)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FEMC2">
  <a:themeElements>
    <a:clrScheme name="Facit">
      <a:dk1>
        <a:srgbClr val="002060"/>
      </a:dk1>
      <a:lt1>
        <a:srgbClr val="FFFFFF"/>
      </a:lt1>
      <a:dk2>
        <a:srgbClr val="002060"/>
      </a:dk2>
      <a:lt2>
        <a:srgbClr val="FFFFFF"/>
      </a:lt2>
      <a:accent1>
        <a:srgbClr val="002060"/>
      </a:accent1>
      <a:accent2>
        <a:srgbClr val="FFCC00"/>
      </a:accent2>
      <a:accent3>
        <a:srgbClr val="5B9BD5"/>
      </a:accent3>
      <a:accent4>
        <a:srgbClr val="FFC000"/>
      </a:accent4>
      <a:accent5>
        <a:srgbClr val="4472C4"/>
      </a:accent5>
      <a:accent6>
        <a:srgbClr val="2E75B5"/>
      </a:accent6>
      <a:hlink>
        <a:srgbClr val="002060"/>
      </a:hlink>
      <a:folHlink>
        <a:srgbClr val="FFFFFF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MC2" id="{53F46B6D-875B-4166-B670-E52FE5A95C10}" vid="{09D90FFB-E3C1-4FCE-AF9B-F557BEC8B80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2485</TotalTime>
  <Words>2244</Words>
  <Application>Microsoft Office PowerPoint</Application>
  <PresentationFormat>Widescreen</PresentationFormat>
  <Paragraphs>435</Paragraphs>
  <Slides>56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Verdana</vt:lpstr>
      <vt:lpstr>Wingdings 3</vt:lpstr>
      <vt:lpstr>FEMC2</vt:lpstr>
      <vt:lpstr>Apresentação do PowerPoint</vt:lpstr>
      <vt:lpstr>Organização</vt:lpstr>
      <vt:lpstr>1 - Introdução</vt:lpstr>
      <vt:lpstr>Problema</vt:lpstr>
      <vt:lpstr>Justificativa</vt:lpstr>
      <vt:lpstr>Objetivo</vt:lpstr>
      <vt:lpstr>2 - Revisão Literária</vt:lpstr>
      <vt:lpstr>Rastreamento Web</vt:lpstr>
      <vt:lpstr>Rastreamento Web</vt:lpstr>
      <vt:lpstr>Rastreamento Web</vt:lpstr>
      <vt:lpstr>Aprendizado de Máquina</vt:lpstr>
      <vt:lpstr>Aprendizado de Máquina</vt:lpstr>
      <vt:lpstr>Aprendizado de Máquina</vt:lpstr>
      <vt:lpstr>Sistema de Regressão</vt:lpstr>
      <vt:lpstr>Regressão Linear Simples</vt:lpstr>
      <vt:lpstr>Regressão Linear Múltipla</vt:lpstr>
      <vt:lpstr>Árvore de Decisão</vt:lpstr>
      <vt:lpstr>Árvore de Decisão</vt:lpstr>
      <vt:lpstr>Árvore de Decisão</vt:lpstr>
      <vt:lpstr>Sistema de Recomendação</vt:lpstr>
      <vt:lpstr>Sistema de Recomendação</vt:lpstr>
      <vt:lpstr>Apresentação do PowerPoint</vt:lpstr>
      <vt:lpstr>Apresentação do PowerPoint</vt:lpstr>
      <vt:lpstr>Materiais </vt:lpstr>
      <vt:lpstr>Apresentação do PowerPoint</vt:lpstr>
      <vt:lpstr>4 - Resultados e Discussão</vt:lpstr>
      <vt:lpstr>Rastreador Web</vt:lpstr>
      <vt:lpstr>Rastreador Web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5 - Considerações Finais</vt:lpstr>
      <vt:lpstr>6 - Referências 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 .</dc:creator>
  <cp:lastModifiedBy>Seven</cp:lastModifiedBy>
  <cp:revision>142</cp:revision>
  <dcterms:created xsi:type="dcterms:W3CDTF">2016-08-31T19:53:25Z</dcterms:created>
  <dcterms:modified xsi:type="dcterms:W3CDTF">2018-06-13T10:24:41Z</dcterms:modified>
</cp:coreProperties>
</file>