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4"/>
    <p:sldMasterId id="2147483667" r:id="rId5"/>
    <p:sldMasterId id="2147483668" r:id="rId6"/>
    <p:sldMasterId id="2147483669" r:id="rId7"/>
    <p:sldMasterId id="2147483670" r:id="rId8"/>
    <p:sldMasterId id="2147483671" r:id="rId9"/>
    <p:sldMasterId id="214748367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22" Type="http://schemas.openxmlformats.org/officeDocument/2006/relationships/slide" Target="slides/slide11.xml"/><Relationship Id="rId10" Type="http://schemas.openxmlformats.org/officeDocument/2006/relationships/slideMaster" Target="slideMasters/slideMaster7.xml"/><Relationship Id="rId21" Type="http://schemas.openxmlformats.org/officeDocument/2006/relationships/slide" Target="slides/slide10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23" Type="http://schemas.openxmlformats.org/officeDocument/2006/relationships/slide" Target="slides/slide12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8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f11ecd5f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f11ecd5f4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f08f6f941_0_41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g3f08f6f941_0_41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f11ecd5f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f11ecd5f4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11ecd5f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f11ecd5f4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f11ecd5f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f11ecd5f4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f11ecd5f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f11ecd5f4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609480" y="273600"/>
            <a:ext cx="1097250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4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3" name="Google Shape;193;p25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corrido 2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RA PERGUNTAS">
  <p:cSld name="SLIDE PARA PERGUNTA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ctrTitle"/>
          </p:nvPr>
        </p:nvSpPr>
        <p:spPr>
          <a:xfrm>
            <a:off x="544286" y="2235200"/>
            <a:ext cx="600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  <a:defRPr b="1" i="0" sz="45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3657">
          <p15:clr>
            <a:srgbClr val="FBAE40"/>
          </p15:clr>
        </p15:guide>
        <p15:guide id="2" pos="48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609480" y="1604520"/>
            <a:ext cx="109725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4.png"/><Relationship Id="rId13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64.png"/><Relationship Id="rId9" Type="http://schemas.openxmlformats.org/officeDocument/2006/relationships/image" Target="../media/image7.png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7.png"/><Relationship Id="rId13" Type="http://schemas.openxmlformats.org/officeDocument/2006/relationships/image" Target="../media/image66.png"/><Relationship Id="rId12" Type="http://schemas.openxmlformats.org/officeDocument/2006/relationships/image" Target="../media/image13.png"/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.png"/><Relationship Id="rId16" Type="http://schemas.openxmlformats.org/officeDocument/2006/relationships/theme" Target="../theme/theme1.xml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25.png"/><Relationship Id="rId8" Type="http://schemas.openxmlformats.org/officeDocument/2006/relationships/image" Target="../media/image17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30.png"/><Relationship Id="rId13" Type="http://schemas.openxmlformats.org/officeDocument/2006/relationships/image" Target="../media/image31.png"/><Relationship Id="rId12" Type="http://schemas.openxmlformats.org/officeDocument/2006/relationships/image" Target="../media/image29.png"/><Relationship Id="rId1" Type="http://schemas.openxmlformats.org/officeDocument/2006/relationships/image" Target="../media/image14.png"/><Relationship Id="rId2" Type="http://schemas.openxmlformats.org/officeDocument/2006/relationships/image" Target="../media/image21.png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9" Type="http://schemas.openxmlformats.org/officeDocument/2006/relationships/image" Target="../media/image26.png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.png"/><Relationship Id="rId13" Type="http://schemas.openxmlformats.org/officeDocument/2006/relationships/image" Target="../media/image38.png"/><Relationship Id="rId12" Type="http://schemas.openxmlformats.org/officeDocument/2006/relationships/image" Target="../media/image32.png"/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64.png"/><Relationship Id="rId4" Type="http://schemas.openxmlformats.org/officeDocument/2006/relationships/image" Target="../media/image35.png"/><Relationship Id="rId9" Type="http://schemas.openxmlformats.org/officeDocument/2006/relationships/image" Target="../media/image66.png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11" Type="http://schemas.openxmlformats.org/officeDocument/2006/relationships/image" Target="../media/image46.png"/><Relationship Id="rId22" Type="http://schemas.openxmlformats.org/officeDocument/2006/relationships/theme" Target="../theme/theme8.xml"/><Relationship Id="rId10" Type="http://schemas.openxmlformats.org/officeDocument/2006/relationships/image" Target="../media/image47.png"/><Relationship Id="rId21" Type="http://schemas.openxmlformats.org/officeDocument/2006/relationships/slideLayout" Target="../slideLayouts/slideLayout5.xml"/><Relationship Id="rId13" Type="http://schemas.openxmlformats.org/officeDocument/2006/relationships/image" Target="../media/image29.png"/><Relationship Id="rId12" Type="http://schemas.openxmlformats.org/officeDocument/2006/relationships/image" Target="../media/image7.png"/><Relationship Id="rId1" Type="http://schemas.openxmlformats.org/officeDocument/2006/relationships/image" Target="../media/image37.png"/><Relationship Id="rId2" Type="http://schemas.openxmlformats.org/officeDocument/2006/relationships/image" Target="../media/image36.png"/><Relationship Id="rId3" Type="http://schemas.openxmlformats.org/officeDocument/2006/relationships/image" Target="../media/image67.png"/><Relationship Id="rId4" Type="http://schemas.openxmlformats.org/officeDocument/2006/relationships/image" Target="../media/image42.png"/><Relationship Id="rId9" Type="http://schemas.openxmlformats.org/officeDocument/2006/relationships/image" Target="../media/image40.png"/><Relationship Id="rId15" Type="http://schemas.openxmlformats.org/officeDocument/2006/relationships/image" Target="../media/image48.png"/><Relationship Id="rId14" Type="http://schemas.openxmlformats.org/officeDocument/2006/relationships/image" Target="../media/image30.png"/><Relationship Id="rId17" Type="http://schemas.openxmlformats.org/officeDocument/2006/relationships/image" Target="../media/image4.png"/><Relationship Id="rId16" Type="http://schemas.openxmlformats.org/officeDocument/2006/relationships/image" Target="../media/image45.png"/><Relationship Id="rId5" Type="http://schemas.openxmlformats.org/officeDocument/2006/relationships/image" Target="../media/image39.png"/><Relationship Id="rId19" Type="http://schemas.openxmlformats.org/officeDocument/2006/relationships/image" Target="../media/image1.png"/><Relationship Id="rId6" Type="http://schemas.openxmlformats.org/officeDocument/2006/relationships/image" Target="../media/image43.png"/><Relationship Id="rId18" Type="http://schemas.openxmlformats.org/officeDocument/2006/relationships/image" Target="../media/image66.png"/><Relationship Id="rId7" Type="http://schemas.openxmlformats.org/officeDocument/2006/relationships/image" Target="../media/image44.png"/><Relationship Id="rId8" Type="http://schemas.openxmlformats.org/officeDocument/2006/relationships/image" Target="../media/image41.png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image" Target="../media/image52.jp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png"/><Relationship Id="rId10" Type="http://schemas.openxmlformats.org/officeDocument/2006/relationships/image" Target="../media/image63.png"/><Relationship Id="rId13" Type="http://schemas.openxmlformats.org/officeDocument/2006/relationships/image" Target="../media/image62.png"/><Relationship Id="rId12" Type="http://schemas.openxmlformats.org/officeDocument/2006/relationships/image" Target="../media/image57.png"/><Relationship Id="rId1" Type="http://schemas.openxmlformats.org/officeDocument/2006/relationships/image" Target="../media/image55.png"/><Relationship Id="rId2" Type="http://schemas.openxmlformats.org/officeDocument/2006/relationships/image" Target="../media/image49.png"/><Relationship Id="rId3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61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8.xml"/><Relationship Id="rId5" Type="http://schemas.openxmlformats.org/officeDocument/2006/relationships/image" Target="../media/image59.png"/><Relationship Id="rId6" Type="http://schemas.openxmlformats.org/officeDocument/2006/relationships/image" Target="../media/image58.png"/><Relationship Id="rId7" Type="http://schemas.openxmlformats.org/officeDocument/2006/relationships/image" Target="../media/image68.png"/><Relationship Id="rId8" Type="http://schemas.openxmlformats.org/officeDocument/2006/relationships/image" Target="../media/image56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371600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66800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7231" y="1565532"/>
            <a:ext cx="2241550" cy="3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950" y="4718050"/>
            <a:ext cx="24892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88200" y="15938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950" y="54610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39500" y="53340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55350" y="1555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64350" y="13271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47450" y="5054600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7900" y="12954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53022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92950" y="1952625"/>
            <a:ext cx="22542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699500" y="2762250"/>
            <a:ext cx="26289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890000" y="2971800"/>
            <a:ext cx="2247900" cy="1289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0" y="0"/>
            <a:ext cx="150900" cy="1204200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0" y="1206000"/>
            <a:ext cx="150900" cy="51090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0" y="1718280"/>
            <a:ext cx="150900" cy="510900"/>
          </a:xfrm>
          <a:prstGeom prst="rect">
            <a:avLst/>
          </a:prstGeom>
          <a:solidFill>
            <a:srgbClr val="B9D5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0" y="2230920"/>
            <a:ext cx="150900" cy="510900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/>
            </a:lvl1pPr>
            <a:lvl2pPr lvl="1" rtl="0" algn="r">
              <a:buNone/>
              <a:defRPr sz="1300"/>
            </a:lvl2pPr>
            <a:lvl3pPr lvl="2" rtl="0" algn="r">
              <a:buNone/>
              <a:defRPr sz="1300"/>
            </a:lvl3pPr>
            <a:lvl4pPr lvl="3" rtl="0" algn="r">
              <a:buNone/>
              <a:defRPr sz="1300"/>
            </a:lvl4pPr>
            <a:lvl5pPr lvl="4" rtl="0" algn="r">
              <a:buNone/>
              <a:defRPr sz="1300"/>
            </a:lvl5pPr>
            <a:lvl6pPr lvl="5" rtl="0" algn="r">
              <a:buNone/>
              <a:defRPr sz="1300"/>
            </a:lvl6pPr>
            <a:lvl7pPr lvl="6" rtl="0" algn="r">
              <a:buNone/>
              <a:defRPr sz="1300"/>
            </a:lvl7pPr>
            <a:lvl8pPr lvl="7" rtl="0" algn="r">
              <a:buNone/>
              <a:defRPr sz="1300"/>
            </a:lvl8pPr>
            <a:lvl9pPr lvl="8" rtl="0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Mineração de Redes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Por que estudar grafos/redes?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5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Identificar a habilidade de comunicação entre duas entidades em uma rede</a:t>
            </a:r>
            <a:br>
              <a:rPr lang="pt-BR"/>
            </a:br>
            <a:br>
              <a:rPr lang="pt-BR"/>
            </a:br>
            <a:r>
              <a:rPr lang="pt-BR"/>
              <a:t>Criar heurísticas ótimas/sub-rotinas para realizar busca de padrões em redes reais</a:t>
            </a:r>
            <a:br>
              <a:rPr lang="pt-BR"/>
            </a:b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ctrTitle"/>
          </p:nvPr>
        </p:nvSpPr>
        <p:spPr>
          <a:xfrm>
            <a:off x="544286" y="2235200"/>
            <a:ext cx="600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4500"/>
              <a:buFont typeface="Calibri"/>
              <a:buNone/>
            </a:pPr>
            <a:r>
              <a:rPr lang="pt-BR"/>
              <a:t>Que tipo de dado você poderia modelar como um grafo?</a:t>
            </a:r>
            <a:endParaRPr b="1" i="0" sz="45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PERGUNTAS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Grafos - Redes Complexas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1188360" y="182880"/>
            <a:ext cx="9142800" cy="2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Network Mining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63" y="1120375"/>
            <a:ext cx="7303476" cy="5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/>
          <p:nvPr/>
        </p:nvSpPr>
        <p:spPr>
          <a:xfrm>
            <a:off x="4077450" y="2458600"/>
            <a:ext cx="4037100" cy="32016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ctrTitle"/>
          </p:nvPr>
        </p:nvSpPr>
        <p:spPr>
          <a:xfrm>
            <a:off x="576943" y="0"/>
            <a:ext cx="10951482" cy="1208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 que são grafos?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Um grafo é definido formalmente como </a:t>
            </a:r>
            <a:r>
              <a:rPr b="1" lang="pt-BR"/>
              <a:t>G = (V, E)</a:t>
            </a:r>
            <a:r>
              <a:rPr lang="pt-BR"/>
              <a:t>, onde </a:t>
            </a:r>
            <a:r>
              <a:rPr b="1" lang="pt-BR"/>
              <a:t>V</a:t>
            </a:r>
            <a:r>
              <a:rPr lang="pt-BR"/>
              <a:t> é o conjunto de </a:t>
            </a:r>
            <a:r>
              <a:rPr b="1" lang="pt-BR"/>
              <a:t>vértices</a:t>
            </a:r>
            <a:r>
              <a:rPr lang="pt-BR"/>
              <a:t> (entidades) conectados por </a:t>
            </a:r>
            <a:r>
              <a:rPr b="1" lang="pt-BR"/>
              <a:t>E</a:t>
            </a:r>
            <a:r>
              <a:rPr lang="pt-BR"/>
              <a:t> </a:t>
            </a:r>
            <a:r>
              <a:rPr b="1" lang="pt-BR"/>
              <a:t>arestas</a:t>
            </a:r>
            <a:r>
              <a:rPr lang="pt-BR"/>
              <a:t> (relacionamento)</a:t>
            </a: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2632889" y="3684148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222" name="Google Shape;222;p29"/>
          <p:cNvSpPr/>
          <p:nvPr/>
        </p:nvSpPr>
        <p:spPr>
          <a:xfrm>
            <a:off x="4706887" y="3298400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223" name="Google Shape;223;p29"/>
          <p:cNvCxnSpPr>
            <a:stCxn id="221" idx="6"/>
            <a:endCxn id="222" idx="2"/>
          </p:cNvCxnSpPr>
          <p:nvPr/>
        </p:nvCxnSpPr>
        <p:spPr>
          <a:xfrm flipH="1" rot="10800000">
            <a:off x="3582689" y="3739648"/>
            <a:ext cx="1124100" cy="38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9"/>
          <p:cNvSpPr/>
          <p:nvPr/>
        </p:nvSpPr>
        <p:spPr>
          <a:xfrm>
            <a:off x="4305188" y="4835888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225" name="Google Shape;225;p29"/>
          <p:cNvCxnSpPr>
            <a:stCxn id="221" idx="5"/>
            <a:endCxn id="224" idx="1"/>
          </p:cNvCxnSpPr>
          <p:nvPr/>
        </p:nvCxnSpPr>
        <p:spPr>
          <a:xfrm>
            <a:off x="3443594" y="4437494"/>
            <a:ext cx="1000800" cy="527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9"/>
          <p:cNvSpPr/>
          <p:nvPr/>
        </p:nvSpPr>
        <p:spPr>
          <a:xfrm>
            <a:off x="6265517" y="4006398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227" name="Google Shape;227;p29"/>
          <p:cNvCxnSpPr>
            <a:stCxn id="226" idx="3"/>
            <a:endCxn id="224" idx="7"/>
          </p:cNvCxnSpPr>
          <p:nvPr/>
        </p:nvCxnSpPr>
        <p:spPr>
          <a:xfrm flipH="1">
            <a:off x="5115812" y="4759745"/>
            <a:ext cx="1288800" cy="205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9"/>
          <p:cNvCxnSpPr>
            <a:stCxn id="222" idx="6"/>
            <a:endCxn id="226" idx="1"/>
          </p:cNvCxnSpPr>
          <p:nvPr/>
        </p:nvCxnSpPr>
        <p:spPr>
          <a:xfrm>
            <a:off x="5656687" y="3739700"/>
            <a:ext cx="747900" cy="396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9"/>
          <p:cNvSpPr/>
          <p:nvPr/>
        </p:nvSpPr>
        <p:spPr>
          <a:xfrm>
            <a:off x="5898126" y="5504782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230" name="Google Shape;230;p29"/>
          <p:cNvCxnSpPr>
            <a:stCxn id="224" idx="5"/>
            <a:endCxn id="229" idx="2"/>
          </p:cNvCxnSpPr>
          <p:nvPr/>
        </p:nvCxnSpPr>
        <p:spPr>
          <a:xfrm>
            <a:off x="5115893" y="5589234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9"/>
          <p:cNvCxnSpPr>
            <a:stCxn id="222" idx="3"/>
            <a:endCxn id="232" idx="7"/>
          </p:cNvCxnSpPr>
          <p:nvPr/>
        </p:nvCxnSpPr>
        <p:spPr>
          <a:xfrm flipH="1">
            <a:off x="3137782" y="4051746"/>
            <a:ext cx="1708200" cy="153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9"/>
          <p:cNvSpPr/>
          <p:nvPr/>
        </p:nvSpPr>
        <p:spPr>
          <a:xfrm>
            <a:off x="2327050" y="5462471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233" name="Google Shape;233;p29"/>
          <p:cNvCxnSpPr>
            <a:stCxn id="221" idx="4"/>
            <a:endCxn id="232" idx="0"/>
          </p:cNvCxnSpPr>
          <p:nvPr/>
        </p:nvCxnSpPr>
        <p:spPr>
          <a:xfrm flipH="1">
            <a:off x="2802089" y="4566748"/>
            <a:ext cx="305700" cy="895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 que são grafos?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0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Rede Direcional</a:t>
            </a:r>
            <a:endParaRPr b="1" i="0" sz="3400" u="none" cap="none" strike="noStrike">
              <a:solidFill>
                <a:srgbClr val="7F7F7F"/>
              </a:solidFill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3792539" y="196582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242" name="Google Shape;242;p30"/>
          <p:cNvSpPr/>
          <p:nvPr/>
        </p:nvSpPr>
        <p:spPr>
          <a:xfrm>
            <a:off x="6293287" y="1933175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243" name="Google Shape;243;p30"/>
          <p:cNvCxnSpPr>
            <a:stCxn id="241" idx="6"/>
            <a:endCxn id="242" idx="2"/>
          </p:cNvCxnSpPr>
          <p:nvPr/>
        </p:nvCxnSpPr>
        <p:spPr>
          <a:xfrm flipH="1" rot="10800000">
            <a:off x="4742339" y="2374423"/>
            <a:ext cx="1551000" cy="32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0"/>
          <p:cNvSpPr/>
          <p:nvPr/>
        </p:nvSpPr>
        <p:spPr>
          <a:xfrm>
            <a:off x="5524388" y="4226288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245" name="Google Shape;245;p30"/>
          <p:cNvCxnSpPr>
            <a:stCxn id="241" idx="5"/>
            <a:endCxn id="244" idx="1"/>
          </p:cNvCxnSpPr>
          <p:nvPr/>
        </p:nvCxnSpPr>
        <p:spPr>
          <a:xfrm>
            <a:off x="4603244" y="2719169"/>
            <a:ext cx="1060200" cy="1636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0"/>
          <p:cNvSpPr/>
          <p:nvPr/>
        </p:nvSpPr>
        <p:spPr>
          <a:xfrm>
            <a:off x="7484717" y="309612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247" name="Google Shape;247;p30"/>
          <p:cNvCxnSpPr>
            <a:stCxn id="246" idx="3"/>
            <a:endCxn id="244" idx="7"/>
          </p:cNvCxnSpPr>
          <p:nvPr/>
        </p:nvCxnSpPr>
        <p:spPr>
          <a:xfrm flipH="1">
            <a:off x="6335012" y="3849470"/>
            <a:ext cx="1288800" cy="506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0"/>
          <p:cNvCxnSpPr>
            <a:stCxn id="242" idx="6"/>
            <a:endCxn id="246" idx="1"/>
          </p:cNvCxnSpPr>
          <p:nvPr/>
        </p:nvCxnSpPr>
        <p:spPr>
          <a:xfrm>
            <a:off x="7243087" y="2374475"/>
            <a:ext cx="380700" cy="850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0"/>
          <p:cNvSpPr/>
          <p:nvPr/>
        </p:nvSpPr>
        <p:spPr>
          <a:xfrm>
            <a:off x="7117326" y="4895182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250" name="Google Shape;250;p30"/>
          <p:cNvCxnSpPr>
            <a:stCxn id="244" idx="5"/>
            <a:endCxn id="249" idx="2"/>
          </p:cNvCxnSpPr>
          <p:nvPr/>
        </p:nvCxnSpPr>
        <p:spPr>
          <a:xfrm>
            <a:off x="6335093" y="4979634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0"/>
          <p:cNvCxnSpPr>
            <a:stCxn id="242" idx="3"/>
            <a:endCxn id="252" idx="7"/>
          </p:cNvCxnSpPr>
          <p:nvPr/>
        </p:nvCxnSpPr>
        <p:spPr>
          <a:xfrm flipH="1">
            <a:off x="4217782" y="2686521"/>
            <a:ext cx="2214600" cy="1722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0"/>
          <p:cNvSpPr/>
          <p:nvPr/>
        </p:nvSpPr>
        <p:spPr>
          <a:xfrm>
            <a:off x="3407175" y="4279396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253" name="Google Shape;253;p30"/>
          <p:cNvCxnSpPr>
            <a:stCxn id="241" idx="4"/>
            <a:endCxn id="252" idx="0"/>
          </p:cNvCxnSpPr>
          <p:nvPr/>
        </p:nvCxnSpPr>
        <p:spPr>
          <a:xfrm flipH="1">
            <a:off x="3881939" y="2848423"/>
            <a:ext cx="385500" cy="1431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 que são grafos?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1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Não</a:t>
            </a:r>
            <a:r>
              <a:rPr b="1" lang="pt-BR"/>
              <a:t> Direcional</a:t>
            </a:r>
            <a:endParaRPr b="1" i="0" sz="3400" u="none" cap="none" strike="noStrike">
              <a:solidFill>
                <a:srgbClr val="7F7F7F"/>
              </a:solidFill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3563939" y="219442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262" name="Google Shape;262;p31"/>
          <p:cNvSpPr/>
          <p:nvPr/>
        </p:nvSpPr>
        <p:spPr>
          <a:xfrm>
            <a:off x="6064687" y="2161775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263" name="Google Shape;263;p31"/>
          <p:cNvCxnSpPr>
            <a:stCxn id="261" idx="6"/>
            <a:endCxn id="262" idx="2"/>
          </p:cNvCxnSpPr>
          <p:nvPr/>
        </p:nvCxnSpPr>
        <p:spPr>
          <a:xfrm flipH="1" rot="10800000">
            <a:off x="4513739" y="2603023"/>
            <a:ext cx="1551000" cy="32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1"/>
          <p:cNvSpPr/>
          <p:nvPr/>
        </p:nvSpPr>
        <p:spPr>
          <a:xfrm>
            <a:off x="5295788" y="4454888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265" name="Google Shape;265;p31"/>
          <p:cNvCxnSpPr>
            <a:stCxn id="261" idx="5"/>
            <a:endCxn id="264" idx="1"/>
          </p:cNvCxnSpPr>
          <p:nvPr/>
        </p:nvCxnSpPr>
        <p:spPr>
          <a:xfrm>
            <a:off x="4374644" y="2947769"/>
            <a:ext cx="1060200" cy="1636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1"/>
          <p:cNvSpPr/>
          <p:nvPr/>
        </p:nvSpPr>
        <p:spPr>
          <a:xfrm>
            <a:off x="7256117" y="332472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267" name="Google Shape;267;p31"/>
          <p:cNvCxnSpPr>
            <a:stCxn id="266" idx="3"/>
            <a:endCxn id="264" idx="7"/>
          </p:cNvCxnSpPr>
          <p:nvPr/>
        </p:nvCxnSpPr>
        <p:spPr>
          <a:xfrm flipH="1">
            <a:off x="6106412" y="4078070"/>
            <a:ext cx="1288800" cy="506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1"/>
          <p:cNvCxnSpPr>
            <a:stCxn id="262" idx="6"/>
            <a:endCxn id="266" idx="1"/>
          </p:cNvCxnSpPr>
          <p:nvPr/>
        </p:nvCxnSpPr>
        <p:spPr>
          <a:xfrm>
            <a:off x="7014487" y="2603075"/>
            <a:ext cx="380700" cy="850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1"/>
          <p:cNvSpPr/>
          <p:nvPr/>
        </p:nvSpPr>
        <p:spPr>
          <a:xfrm>
            <a:off x="6888726" y="5123782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270" name="Google Shape;270;p31"/>
          <p:cNvCxnSpPr>
            <a:stCxn id="264" idx="5"/>
            <a:endCxn id="269" idx="2"/>
          </p:cNvCxnSpPr>
          <p:nvPr/>
        </p:nvCxnSpPr>
        <p:spPr>
          <a:xfrm>
            <a:off x="6106493" y="5208234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1"/>
          <p:cNvCxnSpPr>
            <a:stCxn id="262" idx="3"/>
            <a:endCxn id="272" idx="7"/>
          </p:cNvCxnSpPr>
          <p:nvPr/>
        </p:nvCxnSpPr>
        <p:spPr>
          <a:xfrm flipH="1">
            <a:off x="3989182" y="2915121"/>
            <a:ext cx="2214600" cy="1722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1"/>
          <p:cNvSpPr/>
          <p:nvPr/>
        </p:nvSpPr>
        <p:spPr>
          <a:xfrm>
            <a:off x="3178575" y="4507996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273" name="Google Shape;273;p31"/>
          <p:cNvCxnSpPr>
            <a:stCxn id="261" idx="4"/>
            <a:endCxn id="272" idx="0"/>
          </p:cNvCxnSpPr>
          <p:nvPr/>
        </p:nvCxnSpPr>
        <p:spPr>
          <a:xfrm flipH="1">
            <a:off x="3653339" y="3077023"/>
            <a:ext cx="385500" cy="1431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 que são grafos?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b="1" lang="pt-BR"/>
              <a:t>Pesos nas conexões</a:t>
            </a:r>
            <a:endParaRPr b="1" i="0" sz="3400" u="none" cap="none" strike="noStrike">
              <a:solidFill>
                <a:srgbClr val="7F7F7F"/>
              </a:solidFill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3411539" y="234682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282" name="Google Shape;282;p32"/>
          <p:cNvSpPr/>
          <p:nvPr/>
        </p:nvSpPr>
        <p:spPr>
          <a:xfrm>
            <a:off x="5912287" y="2314175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283" name="Google Shape;283;p32"/>
          <p:cNvCxnSpPr>
            <a:stCxn id="281" idx="6"/>
            <a:endCxn id="282" idx="2"/>
          </p:cNvCxnSpPr>
          <p:nvPr/>
        </p:nvCxnSpPr>
        <p:spPr>
          <a:xfrm flipH="1" rot="10800000">
            <a:off x="4361339" y="2755423"/>
            <a:ext cx="1551000" cy="32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2"/>
          <p:cNvSpPr/>
          <p:nvPr/>
        </p:nvSpPr>
        <p:spPr>
          <a:xfrm>
            <a:off x="5143388" y="4607288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</a:t>
            </a:r>
            <a:endParaRPr b="1" sz="3000"/>
          </a:p>
        </p:txBody>
      </p:sp>
      <p:cxnSp>
        <p:nvCxnSpPr>
          <p:cNvPr id="285" name="Google Shape;285;p32"/>
          <p:cNvCxnSpPr>
            <a:stCxn id="281" idx="5"/>
            <a:endCxn id="284" idx="1"/>
          </p:cNvCxnSpPr>
          <p:nvPr/>
        </p:nvCxnSpPr>
        <p:spPr>
          <a:xfrm>
            <a:off x="4222244" y="3100169"/>
            <a:ext cx="1060200" cy="16365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2"/>
          <p:cNvSpPr/>
          <p:nvPr/>
        </p:nvSpPr>
        <p:spPr>
          <a:xfrm>
            <a:off x="7103717" y="347712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</a:t>
            </a:r>
            <a:endParaRPr b="1" sz="3000"/>
          </a:p>
        </p:txBody>
      </p:sp>
      <p:cxnSp>
        <p:nvCxnSpPr>
          <p:cNvPr id="287" name="Google Shape;287;p32"/>
          <p:cNvCxnSpPr>
            <a:stCxn id="286" idx="3"/>
            <a:endCxn id="284" idx="7"/>
          </p:cNvCxnSpPr>
          <p:nvPr/>
        </p:nvCxnSpPr>
        <p:spPr>
          <a:xfrm flipH="1">
            <a:off x="5954012" y="4230470"/>
            <a:ext cx="1288800" cy="506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2"/>
          <p:cNvCxnSpPr>
            <a:stCxn id="282" idx="6"/>
            <a:endCxn id="286" idx="1"/>
          </p:cNvCxnSpPr>
          <p:nvPr/>
        </p:nvCxnSpPr>
        <p:spPr>
          <a:xfrm>
            <a:off x="6862087" y="2755475"/>
            <a:ext cx="380700" cy="8508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2"/>
          <p:cNvSpPr/>
          <p:nvPr/>
        </p:nvSpPr>
        <p:spPr>
          <a:xfrm>
            <a:off x="6736326" y="5276182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F</a:t>
            </a:r>
            <a:endParaRPr b="1" sz="3000"/>
          </a:p>
        </p:txBody>
      </p:sp>
      <p:cxnSp>
        <p:nvCxnSpPr>
          <p:cNvPr id="290" name="Google Shape;290;p32"/>
          <p:cNvCxnSpPr>
            <a:stCxn id="284" idx="5"/>
            <a:endCxn id="289" idx="2"/>
          </p:cNvCxnSpPr>
          <p:nvPr/>
        </p:nvCxnSpPr>
        <p:spPr>
          <a:xfrm>
            <a:off x="5954093" y="5360634"/>
            <a:ext cx="782100" cy="3567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2"/>
          <p:cNvCxnSpPr>
            <a:stCxn id="282" idx="3"/>
            <a:endCxn id="292" idx="7"/>
          </p:cNvCxnSpPr>
          <p:nvPr/>
        </p:nvCxnSpPr>
        <p:spPr>
          <a:xfrm flipH="1">
            <a:off x="3836782" y="3067521"/>
            <a:ext cx="2214600" cy="1722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2"/>
          <p:cNvSpPr/>
          <p:nvPr/>
        </p:nvSpPr>
        <p:spPr>
          <a:xfrm>
            <a:off x="3026175" y="4660396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</a:t>
            </a:r>
            <a:endParaRPr b="1" sz="3000"/>
          </a:p>
        </p:txBody>
      </p:sp>
      <p:cxnSp>
        <p:nvCxnSpPr>
          <p:cNvPr id="293" name="Google Shape;293;p32"/>
          <p:cNvCxnSpPr>
            <a:stCxn id="281" idx="4"/>
            <a:endCxn id="292" idx="0"/>
          </p:cNvCxnSpPr>
          <p:nvPr/>
        </p:nvCxnSpPr>
        <p:spPr>
          <a:xfrm flipH="1">
            <a:off x="3500939" y="3229423"/>
            <a:ext cx="385500" cy="1431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2"/>
          <p:cNvSpPr txBox="1"/>
          <p:nvPr/>
        </p:nvSpPr>
        <p:spPr>
          <a:xfrm>
            <a:off x="4877575" y="2169650"/>
            <a:ext cx="385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5</a:t>
            </a:r>
            <a:endParaRPr b="1" sz="3000"/>
          </a:p>
        </p:txBody>
      </p:sp>
      <p:sp>
        <p:nvSpPr>
          <p:cNvPr id="295" name="Google Shape;295;p32"/>
          <p:cNvSpPr txBox="1"/>
          <p:nvPr/>
        </p:nvSpPr>
        <p:spPr>
          <a:xfrm>
            <a:off x="7300625" y="2675750"/>
            <a:ext cx="385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1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296" name="Google Shape;296;p32"/>
          <p:cNvSpPr txBox="1"/>
          <p:nvPr/>
        </p:nvSpPr>
        <p:spPr>
          <a:xfrm>
            <a:off x="3115450" y="3606275"/>
            <a:ext cx="385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3</a:t>
            </a:r>
            <a:endParaRPr b="1" sz="3000"/>
          </a:p>
        </p:txBody>
      </p:sp>
      <p:sp>
        <p:nvSpPr>
          <p:cNvPr id="297" name="Google Shape;297;p32"/>
          <p:cNvSpPr txBox="1"/>
          <p:nvPr/>
        </p:nvSpPr>
        <p:spPr>
          <a:xfrm>
            <a:off x="4772238" y="4283425"/>
            <a:ext cx="385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8</a:t>
            </a:r>
            <a:endParaRPr b="1" sz="3000"/>
          </a:p>
        </p:txBody>
      </p:sp>
      <p:sp>
        <p:nvSpPr>
          <p:cNvPr id="298" name="Google Shape;298;p32"/>
          <p:cNvSpPr txBox="1"/>
          <p:nvPr/>
        </p:nvSpPr>
        <p:spPr>
          <a:xfrm>
            <a:off x="6051375" y="5543000"/>
            <a:ext cx="38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9</a:t>
            </a:r>
            <a:endParaRPr b="1" sz="3000"/>
          </a:p>
        </p:txBody>
      </p:sp>
      <p:sp>
        <p:nvSpPr>
          <p:cNvPr id="299" name="Google Shape;299;p32"/>
          <p:cNvSpPr txBox="1"/>
          <p:nvPr/>
        </p:nvSpPr>
        <p:spPr>
          <a:xfrm>
            <a:off x="6350700" y="3914200"/>
            <a:ext cx="385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2</a:t>
            </a:r>
            <a:endParaRPr b="1" sz="30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O que são grafos?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3"/>
          <p:cNvSpPr txBox="1"/>
          <p:nvPr>
            <p:ph idx="1" type="subTitle"/>
          </p:nvPr>
        </p:nvSpPr>
        <p:spPr>
          <a:xfrm>
            <a:off x="544275" y="152400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Exemplo de representação - Mídias sociais</a:t>
            </a:r>
            <a:endParaRPr i="0" sz="3400" u="none" cap="none" strike="noStrike">
              <a:solidFill>
                <a:srgbClr val="7F7F7F"/>
              </a:solidFill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3808514" y="3735723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</a:t>
            </a:r>
            <a:endParaRPr b="1" sz="3000"/>
          </a:p>
        </p:txBody>
      </p:sp>
      <p:sp>
        <p:nvSpPr>
          <p:cNvPr id="308" name="Google Shape;308;p33"/>
          <p:cNvSpPr/>
          <p:nvPr/>
        </p:nvSpPr>
        <p:spPr>
          <a:xfrm>
            <a:off x="6309262" y="3735725"/>
            <a:ext cx="949800" cy="882600"/>
          </a:xfrm>
          <a:prstGeom prst="ellipse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</a:t>
            </a:r>
            <a:endParaRPr b="1" sz="3000"/>
          </a:p>
        </p:txBody>
      </p:sp>
      <p:cxnSp>
        <p:nvCxnSpPr>
          <p:cNvPr id="309" name="Google Shape;309;p33"/>
          <p:cNvCxnSpPr>
            <a:stCxn id="307" idx="6"/>
            <a:endCxn id="308" idx="2"/>
          </p:cNvCxnSpPr>
          <p:nvPr/>
        </p:nvCxnSpPr>
        <p:spPr>
          <a:xfrm>
            <a:off x="4758314" y="4177023"/>
            <a:ext cx="1551000" cy="0"/>
          </a:xfrm>
          <a:prstGeom prst="straightConnector1">
            <a:avLst/>
          </a:prstGeom>
          <a:noFill/>
          <a:ln cap="flat" cmpd="sng" w="76200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33"/>
          <p:cNvSpPr txBox="1"/>
          <p:nvPr>
            <p:ph idx="1" type="subTitle"/>
          </p:nvPr>
        </p:nvSpPr>
        <p:spPr>
          <a:xfrm>
            <a:off x="2903500" y="2564963"/>
            <a:ext cx="590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(RTs, shares, comments, likes ...)</a:t>
            </a:r>
            <a:endParaRPr i="0" sz="3400" u="none" cap="none" strike="noStrike">
              <a:solidFill>
                <a:srgbClr val="7F7F7F"/>
              </a:solidFill>
            </a:endParaRPr>
          </a:p>
        </p:txBody>
      </p:sp>
      <p:cxnSp>
        <p:nvCxnSpPr>
          <p:cNvPr id="311" name="Google Shape;311;p33"/>
          <p:cNvCxnSpPr>
            <a:stCxn id="310" idx="2"/>
          </p:cNvCxnSpPr>
          <p:nvPr/>
        </p:nvCxnSpPr>
        <p:spPr>
          <a:xfrm flipH="1">
            <a:off x="5478400" y="3303863"/>
            <a:ext cx="376800" cy="7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3"/>
          <p:cNvSpPr txBox="1"/>
          <p:nvPr>
            <p:ph idx="1" type="subTitle"/>
          </p:nvPr>
        </p:nvSpPr>
        <p:spPr>
          <a:xfrm>
            <a:off x="1990425" y="4947850"/>
            <a:ext cx="124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Users</a:t>
            </a:r>
            <a:endParaRPr i="0" sz="3400" u="none" cap="none" strike="noStrike">
              <a:solidFill>
                <a:srgbClr val="7F7F7F"/>
              </a:solidFill>
            </a:endParaRPr>
          </a:p>
        </p:txBody>
      </p:sp>
      <p:cxnSp>
        <p:nvCxnSpPr>
          <p:cNvPr id="313" name="Google Shape;313;p33"/>
          <p:cNvCxnSpPr>
            <a:stCxn id="312" idx="3"/>
            <a:endCxn id="307" idx="3"/>
          </p:cNvCxnSpPr>
          <p:nvPr/>
        </p:nvCxnSpPr>
        <p:spPr>
          <a:xfrm flipH="1" rot="10800000">
            <a:off x="3235425" y="4489000"/>
            <a:ext cx="712200" cy="82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Por que estudar grafos/redes?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4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Importante </a:t>
            </a:r>
            <a:r>
              <a:rPr b="1" lang="pt-BR"/>
              <a:t>ferramenta matemática</a:t>
            </a:r>
            <a:r>
              <a:rPr lang="pt-BR"/>
              <a:t> com aplicação em diversas áreas do conhecimento </a:t>
            </a:r>
            <a:br>
              <a:rPr lang="pt-BR"/>
            </a:br>
            <a:br>
              <a:rPr lang="pt-BR"/>
            </a:br>
            <a:r>
              <a:rPr lang="pt-BR"/>
              <a:t>Existem centenas de problemas computacionais que usam grafos com sucesso.</a:t>
            </a:r>
            <a:br>
              <a:rPr lang="pt-BR"/>
            </a:br>
            <a:endParaRPr b="0" i="0" sz="3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xto corri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