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  <p:sldMasterId id="2147483654" r:id="rId5"/>
    <p:sldMasterId id="2147483655" r:id="rId6"/>
    <p:sldMasterId id="2147483656" r:id="rId7"/>
    <p:sldMasterId id="214748365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00">
          <p15:clr>
            <a:srgbClr val="000000"/>
          </p15:clr>
        </p15:guide>
        <p15:guide id="2" orient="horz" pos="3825">
          <p15:clr>
            <a:srgbClr val="000000"/>
          </p15:clr>
        </p15:guide>
        <p15:guide id="3" pos="7262">
          <p15:clr>
            <a:srgbClr val="000000"/>
          </p15:clr>
        </p15:guide>
        <p15:guide id="4" pos="4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0" orient="horz"/>
        <p:guide pos="3825" orient="horz"/>
        <p:guide pos="7262"/>
        <p:guide pos="4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11" Type="http://schemas.openxmlformats.org/officeDocument/2006/relationships/slide" Target="slides/slide2.xml"/><Relationship Id="rId22" Type="http://schemas.openxmlformats.org/officeDocument/2006/relationships/slide" Target="slides/slide13.xml"/><Relationship Id="rId10" Type="http://schemas.openxmlformats.org/officeDocument/2006/relationships/slide" Target="slides/slide1.xml"/><Relationship Id="rId21" Type="http://schemas.openxmlformats.org/officeDocument/2006/relationships/slide" Target="slides/slide12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0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e9410f98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e9410f98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e9410f98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e9410f98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0ae8efd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40ae8efd1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e93a7f56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e93a7f561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93a7f5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e93a7f56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93a7f5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e93a7f56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e93a7f56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e93a7f561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93a7f56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e93a7f561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e93a7f56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e93a7f561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e93a7f56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e93a7f561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e93a7f56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e93a7f561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e93a7f56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e93a7f561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576938" y="2362200"/>
            <a:ext cx="61416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561698" y="3429000"/>
            <a:ext cx="6156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pos="46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ÇÃO DE CAPÍTULOS">
  <p:cSld name="SEPARAÇÃO DE CAPÍTULO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ctrTitle"/>
          </p:nvPr>
        </p:nvSpPr>
        <p:spPr>
          <a:xfrm>
            <a:off x="576940" y="2232725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IMAGENS E QUADRO">
  <p:cSld name="SLIDE IMAGENS E QUADR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>
            <p:ph idx="1" type="subTitle"/>
          </p:nvPr>
        </p:nvSpPr>
        <p:spPr>
          <a:xfrm>
            <a:off x="1469570" y="5855398"/>
            <a:ext cx="9144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6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ENCERRAMENTO">
  <p:cSld name="CAPA ENCERRAMENTO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ÓPICOS" type="title">
  <p:cSld name="TITL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Google Shape;121;p10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▪"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1.png"/><Relationship Id="rId13" Type="http://schemas.openxmlformats.org/officeDocument/2006/relationships/image" Target="../media/image3.png"/><Relationship Id="rId12" Type="http://schemas.openxmlformats.org/officeDocument/2006/relationships/image" Target="../media/image5.png"/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.png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6" Type="http://schemas.openxmlformats.org/officeDocument/2006/relationships/image" Target="../media/image18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.png"/><Relationship Id="rId13" Type="http://schemas.openxmlformats.org/officeDocument/2006/relationships/image" Target="../media/image36.png"/><Relationship Id="rId12" Type="http://schemas.openxmlformats.org/officeDocument/2006/relationships/image" Target="../media/image13.png"/><Relationship Id="rId1" Type="http://schemas.openxmlformats.org/officeDocument/2006/relationships/image" Target="../media/image7.png"/><Relationship Id="rId2" Type="http://schemas.openxmlformats.org/officeDocument/2006/relationships/image" Target="../media/image10.png"/><Relationship Id="rId3" Type="http://schemas.openxmlformats.org/officeDocument/2006/relationships/image" Target="../media/image4.png"/><Relationship Id="rId4" Type="http://schemas.openxmlformats.org/officeDocument/2006/relationships/image" Target="../media/image71.png"/><Relationship Id="rId9" Type="http://schemas.openxmlformats.org/officeDocument/2006/relationships/image" Target="../media/image14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5.png"/><Relationship Id="rId16" Type="http://schemas.openxmlformats.org/officeDocument/2006/relationships/theme" Target="../theme/theme1.xml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21.png"/><Relationship Id="rId8" Type="http://schemas.openxmlformats.org/officeDocument/2006/relationships/image" Target="../media/image12.png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image" Target="../media/image34.png"/><Relationship Id="rId11" Type="http://schemas.openxmlformats.org/officeDocument/2006/relationships/image" Target="../media/image24.png"/><Relationship Id="rId22" Type="http://schemas.openxmlformats.org/officeDocument/2006/relationships/image" Target="../media/image43.png"/><Relationship Id="rId10" Type="http://schemas.openxmlformats.org/officeDocument/2006/relationships/image" Target="../media/image23.png"/><Relationship Id="rId21" Type="http://schemas.openxmlformats.org/officeDocument/2006/relationships/image" Target="../media/image35.png"/><Relationship Id="rId13" Type="http://schemas.openxmlformats.org/officeDocument/2006/relationships/image" Target="../media/image45.png"/><Relationship Id="rId24" Type="http://schemas.openxmlformats.org/officeDocument/2006/relationships/theme" Target="../theme/theme4.xml"/><Relationship Id="rId12" Type="http://schemas.openxmlformats.org/officeDocument/2006/relationships/image" Target="../media/image22.png"/><Relationship Id="rId23" Type="http://schemas.openxmlformats.org/officeDocument/2006/relationships/slideLayout" Target="../slideLayouts/slideLayout3.xml"/><Relationship Id="rId1" Type="http://schemas.openxmlformats.org/officeDocument/2006/relationships/image" Target="../media/image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38.png"/><Relationship Id="rId15" Type="http://schemas.openxmlformats.org/officeDocument/2006/relationships/image" Target="../media/image73.png"/><Relationship Id="rId14" Type="http://schemas.openxmlformats.org/officeDocument/2006/relationships/image" Target="../media/image25.png"/><Relationship Id="rId17" Type="http://schemas.openxmlformats.org/officeDocument/2006/relationships/image" Target="../media/image31.png"/><Relationship Id="rId16" Type="http://schemas.openxmlformats.org/officeDocument/2006/relationships/image" Target="../media/image26.png"/><Relationship Id="rId5" Type="http://schemas.openxmlformats.org/officeDocument/2006/relationships/image" Target="../media/image19.png"/><Relationship Id="rId19" Type="http://schemas.openxmlformats.org/officeDocument/2006/relationships/image" Target="../media/image32.png"/><Relationship Id="rId6" Type="http://schemas.openxmlformats.org/officeDocument/2006/relationships/image" Target="../media/image20.png"/><Relationship Id="rId18" Type="http://schemas.openxmlformats.org/officeDocument/2006/relationships/image" Target="../media/image33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image" Target="../media/image47.png"/><Relationship Id="rId11" Type="http://schemas.openxmlformats.org/officeDocument/2006/relationships/image" Target="../media/image50.png"/><Relationship Id="rId22" Type="http://schemas.openxmlformats.org/officeDocument/2006/relationships/theme" Target="../theme/theme2.xml"/><Relationship Id="rId10" Type="http://schemas.openxmlformats.org/officeDocument/2006/relationships/image" Target="../media/image37.png"/><Relationship Id="rId21" Type="http://schemas.openxmlformats.org/officeDocument/2006/relationships/slideLayout" Target="../slideLayouts/slideLayout4.xml"/><Relationship Id="rId13" Type="http://schemas.openxmlformats.org/officeDocument/2006/relationships/image" Target="../media/image64.png"/><Relationship Id="rId12" Type="http://schemas.openxmlformats.org/officeDocument/2006/relationships/image" Target="../media/image1.png"/><Relationship Id="rId1" Type="http://schemas.openxmlformats.org/officeDocument/2006/relationships/image" Target="../media/image74.png"/><Relationship Id="rId2" Type="http://schemas.openxmlformats.org/officeDocument/2006/relationships/image" Target="../media/image44.png"/><Relationship Id="rId3" Type="http://schemas.openxmlformats.org/officeDocument/2006/relationships/image" Target="../media/image53.png"/><Relationship Id="rId4" Type="http://schemas.openxmlformats.org/officeDocument/2006/relationships/image" Target="../media/image39.png"/><Relationship Id="rId9" Type="http://schemas.openxmlformats.org/officeDocument/2006/relationships/image" Target="../media/image60.png"/><Relationship Id="rId15" Type="http://schemas.openxmlformats.org/officeDocument/2006/relationships/image" Target="../media/image46.png"/><Relationship Id="rId14" Type="http://schemas.openxmlformats.org/officeDocument/2006/relationships/image" Target="../media/image75.png"/><Relationship Id="rId17" Type="http://schemas.openxmlformats.org/officeDocument/2006/relationships/image" Target="../media/image11.png"/><Relationship Id="rId16" Type="http://schemas.openxmlformats.org/officeDocument/2006/relationships/image" Target="../media/image28.png"/><Relationship Id="rId5" Type="http://schemas.openxmlformats.org/officeDocument/2006/relationships/image" Target="../media/image40.png"/><Relationship Id="rId19" Type="http://schemas.openxmlformats.org/officeDocument/2006/relationships/image" Target="../media/image5.png"/><Relationship Id="rId6" Type="http://schemas.openxmlformats.org/officeDocument/2006/relationships/image" Target="../media/image57.png"/><Relationship Id="rId18" Type="http://schemas.openxmlformats.org/officeDocument/2006/relationships/image" Target="../media/image36.png"/><Relationship Id="rId7" Type="http://schemas.openxmlformats.org/officeDocument/2006/relationships/image" Target="../media/image42.png"/><Relationship Id="rId8" Type="http://schemas.openxmlformats.org/officeDocument/2006/relationships/image" Target="../media/image41.png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image" Target="../media/image69.png"/><Relationship Id="rId10" Type="http://schemas.openxmlformats.org/officeDocument/2006/relationships/image" Target="../media/image59.png"/><Relationship Id="rId13" Type="http://schemas.openxmlformats.org/officeDocument/2006/relationships/image" Target="../media/image58.png"/><Relationship Id="rId12" Type="http://schemas.openxmlformats.org/officeDocument/2006/relationships/image" Target="../media/image61.png"/><Relationship Id="rId1" Type="http://schemas.openxmlformats.org/officeDocument/2006/relationships/image" Target="../media/image51.png"/><Relationship Id="rId2" Type="http://schemas.openxmlformats.org/officeDocument/2006/relationships/image" Target="../media/image49.png"/><Relationship Id="rId3" Type="http://schemas.openxmlformats.org/officeDocument/2006/relationships/image" Target="../media/image48.png"/><Relationship Id="rId4" Type="http://schemas.openxmlformats.org/officeDocument/2006/relationships/image" Target="../media/image56.png"/><Relationship Id="rId9" Type="http://schemas.openxmlformats.org/officeDocument/2006/relationships/image" Target="../media/image62.png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5.xml"/><Relationship Id="rId5" Type="http://schemas.openxmlformats.org/officeDocument/2006/relationships/image" Target="../media/image55.png"/><Relationship Id="rId6" Type="http://schemas.openxmlformats.org/officeDocument/2006/relationships/image" Target="../media/image52.png"/><Relationship Id="rId7" Type="http://schemas.openxmlformats.org/officeDocument/2006/relationships/image" Target="../media/image65.png"/><Relationship Id="rId8" Type="http://schemas.openxmlformats.org/officeDocument/2006/relationships/image" Target="../media/image54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3500" y="2124075"/>
            <a:ext cx="3308350" cy="302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1875" y="1958975"/>
            <a:ext cx="13716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050" y="23717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14150" y="49879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34750" y="17049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56550" y="13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76000" y="519747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55350" y="1349375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46950" y="479107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00" y="2435225"/>
            <a:ext cx="35687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350" y="1958975"/>
            <a:ext cx="1809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6000" y="2206625"/>
            <a:ext cx="5778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2550" y="2219325"/>
            <a:ext cx="5905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83750" y="2536825"/>
            <a:ext cx="2730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58150" y="3190875"/>
            <a:ext cx="806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18192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17300" y="50323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31600" y="21304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51650" y="1901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99850" y="467042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696700" y="22002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51650" y="535622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5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450" y="4381500"/>
            <a:ext cx="38100" cy="38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5"/>
          <p:cNvGrpSpPr/>
          <p:nvPr/>
        </p:nvGrpSpPr>
        <p:grpSpPr>
          <a:xfrm>
            <a:off x="-64394" y="-63500"/>
            <a:ext cx="12321233" cy="3645032"/>
            <a:chOff x="0" y="0"/>
            <a:chExt cx="12191998" cy="3606800"/>
          </a:xfrm>
        </p:grpSpPr>
        <p:pic>
          <p:nvPicPr>
            <p:cNvPr id="51" name="Google Shape;51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58950" y="0"/>
              <a:ext cx="10433048" cy="360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0420350" cy="3606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3" name="Google Shape;5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47250" y="2842683"/>
            <a:ext cx="13906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96600" y="1079500"/>
            <a:ext cx="83185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6016" y="2349500"/>
            <a:ext cx="7239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1850" y="3390900"/>
            <a:ext cx="126365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333064" y="3972983"/>
            <a:ext cx="12827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2100" y="4413250"/>
            <a:ext cx="2165350" cy="25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8750" y="895350"/>
            <a:ext cx="10858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17150" y="5448300"/>
            <a:ext cx="18351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93962" y="3336925"/>
            <a:ext cx="95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289661" y="3051175"/>
            <a:ext cx="120650" cy="1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031179" y="2563283"/>
            <a:ext cx="9525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52617" y="3832045"/>
            <a:ext cx="9525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46114" y="4386262"/>
            <a:ext cx="1206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352550" y="1771650"/>
            <a:ext cx="107950" cy="1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12" y="3317875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479550" y="17462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913012" y="3502025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69914" y="4360862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005779" y="2741083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1257911" y="3184525"/>
            <a:ext cx="31750" cy="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1685967" y="3959045"/>
            <a:ext cx="31750" cy="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1709400" y="2870200"/>
            <a:ext cx="190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368983" y="-196850"/>
            <a:ext cx="9474201" cy="71310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3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582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0750" y="952500"/>
            <a:ext cx="9721850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4700" y="2476500"/>
            <a:ext cx="194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0" y="2794000"/>
            <a:ext cx="2527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863600"/>
            <a:ext cx="2139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2000" y="4476750"/>
            <a:ext cx="19621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5950" y="1543050"/>
            <a:ext cx="5791200" cy="427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3200" y="571500"/>
            <a:ext cx="4146551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87700" y="4311650"/>
            <a:ext cx="1568450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34450" y="5099050"/>
            <a:ext cx="1206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8000" y="4127500"/>
            <a:ext cx="1111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1000" y="1174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26550" y="908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76400" y="27051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25600" y="22225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60950" y="1511300"/>
            <a:ext cx="21717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44300" y="1797050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32850" y="990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45900" y="19050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58950" y="23558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217150" y="4006850"/>
            <a:ext cx="647700" cy="920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1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a3data.com.br" TargetMode="External"/><Relationship Id="rId4" Type="http://schemas.openxmlformats.org/officeDocument/2006/relationships/hyperlink" Target="http://www.morganclaypoolpublishers.com/catalog_Orig/product_info.php?cPath=24&amp;products_id=954" TargetMode="External"/><Relationship Id="rId5" Type="http://schemas.openxmlformats.org/officeDocument/2006/relationships/hyperlink" Target="http://czhai.cs.illinois.edu" TargetMode="External"/><Relationship Id="rId6" Type="http://schemas.openxmlformats.org/officeDocument/2006/relationships/hyperlink" Target="http://cristianocarvalho.cc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2.png"/><Relationship Id="rId4" Type="http://schemas.openxmlformats.org/officeDocument/2006/relationships/hyperlink" Target="http://worldwidewebsize.com" TargetMode="External"/><Relationship Id="rId5" Type="http://schemas.openxmlformats.org/officeDocument/2006/relationships/hyperlink" Target="http://www.internetlivestats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2.png"/><Relationship Id="rId4" Type="http://schemas.openxmlformats.org/officeDocument/2006/relationships/hyperlink" Target="http://worldwidewebsize.com" TargetMode="External"/><Relationship Id="rId5" Type="http://schemas.openxmlformats.org/officeDocument/2006/relationships/hyperlink" Target="http://www.internetlivestats.com" TargetMode="External"/><Relationship Id="rId6" Type="http://schemas.openxmlformats.org/officeDocument/2006/relationships/image" Target="../media/image6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type="ctrTitle"/>
          </p:nvPr>
        </p:nvSpPr>
        <p:spPr>
          <a:xfrm>
            <a:off x="576938" y="2950028"/>
            <a:ext cx="61416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27" name="Google Shape;127;p11"/>
          <p:cNvSpPr txBox="1"/>
          <p:nvPr>
            <p:ph idx="1" type="subTitle"/>
          </p:nvPr>
        </p:nvSpPr>
        <p:spPr>
          <a:xfrm>
            <a:off x="561698" y="3752850"/>
            <a:ext cx="6156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</a:pPr>
            <a:r>
              <a:rPr lang="pt-BR"/>
              <a:t>Cristiano Carvalho</a:t>
            </a:r>
            <a:endParaRPr b="0" i="0" sz="2500" u="none" cap="none" strike="noStrike">
              <a:solidFill>
                <a:srgbClr val="00A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14095988" y="2133496"/>
            <a:ext cx="3580200" cy="103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CAPA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/>
              <a:t>Text Retrieval and Mining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201" name="Google Shape;2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163" y="1077400"/>
            <a:ext cx="7313676" cy="54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Network Mining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208" name="Google Shape;2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263" y="1120375"/>
            <a:ext cx="7303476" cy="54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14" name="Google Shape;214;p22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2400"/>
              <a:t>Imagem Web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1800"/>
              <a:t>Autor</a:t>
            </a:r>
            <a:r>
              <a:rPr lang="pt-BR" sz="2400"/>
              <a:t>: </a:t>
            </a:r>
            <a:r>
              <a:rPr lang="pt-BR" sz="1800" u="sng">
                <a:solidFill>
                  <a:schemeClr val="hlink"/>
                </a:solidFill>
                <a:hlinkClick r:id="rId3"/>
              </a:rPr>
              <a:t>http://www.a3data.com.br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2400"/>
              <a:t>Imagens sobre Mineração de Texto</a:t>
            </a:r>
            <a:br>
              <a:rPr lang="pt-BR" sz="2400"/>
            </a:br>
            <a:r>
              <a:rPr lang="pt-BR" sz="1800"/>
              <a:t>Text Data Management and Analysis: A Practical Introduction to Information Retrieval and Text Mining by Chengxiang Zhai, Sean Massung  </a:t>
            </a:r>
            <a:br>
              <a:rPr lang="pt-BR" sz="1800"/>
            </a:br>
            <a:r>
              <a:rPr lang="pt-BR" sz="1800" u="sng">
                <a:solidFill>
                  <a:schemeClr val="hlink"/>
                </a:solidFill>
                <a:hlinkClick r:id="rId4"/>
              </a:rPr>
              <a:t>http://www.morganclaypoolpublishers.com/catalog_Orig/product_info.php?cPath=24&amp;products_id=954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1800"/>
              <a:t>Autor: </a:t>
            </a:r>
            <a:r>
              <a:rPr lang="pt-BR" sz="1800" u="sng">
                <a:solidFill>
                  <a:schemeClr val="hlink"/>
                </a:solidFill>
                <a:hlinkClick r:id="rId5"/>
              </a:rPr>
              <a:t>http://czhai.cs.illinois.edu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2400"/>
              <a:t>Imagens sobre Escopo da Disciplina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1800"/>
              <a:t>Autor: </a:t>
            </a:r>
            <a:r>
              <a:rPr lang="pt-BR" sz="1800" u="sng">
                <a:solidFill>
                  <a:schemeClr val="hlink"/>
                </a:solidFill>
                <a:hlinkClick r:id="rId6"/>
              </a:rPr>
              <a:t>http://cristianocarvalho.cc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sz="2400"/>
          </a:p>
        </p:txBody>
      </p:sp>
      <p:sp>
        <p:nvSpPr>
          <p:cNvPr id="215" name="Google Shape;215;p22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/>
          <p:nvPr/>
        </p:nvSpPr>
        <p:spPr>
          <a:xfrm>
            <a:off x="14889194" y="473533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DE ENCERRAMENTO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type="ctrTitle"/>
          </p:nvPr>
        </p:nvSpPr>
        <p:spPr>
          <a:xfrm>
            <a:off x="559520" y="2231636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Trabalhando com dados da Web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3"/>
          <p:cNvGrpSpPr/>
          <p:nvPr/>
        </p:nvGrpSpPr>
        <p:grpSpPr>
          <a:xfrm>
            <a:off x="8774900" y="2205875"/>
            <a:ext cx="3571875" cy="3497200"/>
            <a:chOff x="8081442" y="1535900"/>
            <a:chExt cx="4296734" cy="4206905"/>
          </a:xfrm>
        </p:grpSpPr>
        <p:pic>
          <p:nvPicPr>
            <p:cNvPr id="140" name="Google Shape;140;p13"/>
            <p:cNvPicPr preferRelativeResize="0"/>
            <p:nvPr/>
          </p:nvPicPr>
          <p:blipFill rotWithShape="1">
            <a:blip r:embed="rId3">
              <a:alphaModFix/>
            </a:blip>
            <a:srcRect b="16998" l="-6894" r="-4849" t="10013"/>
            <a:stretch/>
          </p:blipFill>
          <p:spPr>
            <a:xfrm>
              <a:off x="8081442" y="1535900"/>
              <a:ext cx="4296734" cy="4206905"/>
            </a:xfrm>
            <a:prstGeom prst="flowChartInputOutput">
              <a:avLst/>
            </a:prstGeom>
            <a:noFill/>
            <a:ln>
              <a:noFill/>
            </a:ln>
          </p:spPr>
        </p:pic>
        <p:sp>
          <p:nvSpPr>
            <p:cNvPr id="141" name="Google Shape;141;p13"/>
            <p:cNvSpPr/>
            <p:nvPr/>
          </p:nvSpPr>
          <p:spPr>
            <a:xfrm>
              <a:off x="9764671" y="3472104"/>
              <a:ext cx="1107300" cy="1050600"/>
            </a:xfrm>
            <a:prstGeom prst="ellipse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1F497D"/>
                  </a:solidFill>
                </a:rPr>
                <a:t>Web</a:t>
              </a:r>
              <a:endParaRPr b="1">
                <a:solidFill>
                  <a:srgbClr val="1F497D"/>
                </a:solidFill>
              </a:endParaRPr>
            </a:p>
          </p:txBody>
        </p:sp>
      </p:grpSp>
      <p:sp>
        <p:nvSpPr>
          <p:cNvPr id="142" name="Google Shape;142;p13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A Web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/>
              <a:t>Bilhões de páginas Web (</a:t>
            </a:r>
            <a:r>
              <a:rPr lang="pt-BR" u="sng">
                <a:solidFill>
                  <a:schemeClr val="hlink"/>
                </a:solidFill>
                <a:hlinkClick r:id="rId4"/>
              </a:rPr>
              <a:t>veja +</a:t>
            </a:r>
            <a:r>
              <a:rPr lang="pt-BR"/>
              <a:t>)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/>
              <a:t>Centenas de milhões de tweets diários (</a:t>
            </a:r>
            <a:r>
              <a:rPr lang="pt-BR" u="sng">
                <a:solidFill>
                  <a:schemeClr val="hlink"/>
                </a:solidFill>
                <a:hlinkClick r:id="rId5"/>
              </a:rPr>
              <a:t>veja +</a:t>
            </a:r>
            <a:r>
              <a:rPr lang="pt-BR"/>
              <a:t>)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/>
              <a:t>Bilhões de consultas realizadas no Google diariamente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/>
              <a:t>Milhões de servidores e petabytes de dados</a:t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4"/>
          <p:cNvGrpSpPr/>
          <p:nvPr/>
        </p:nvGrpSpPr>
        <p:grpSpPr>
          <a:xfrm>
            <a:off x="8774900" y="2205875"/>
            <a:ext cx="3571875" cy="3497200"/>
            <a:chOff x="8081442" y="1535900"/>
            <a:chExt cx="4296734" cy="4206905"/>
          </a:xfrm>
        </p:grpSpPr>
        <p:pic>
          <p:nvPicPr>
            <p:cNvPr id="150" name="Google Shape;150;p14"/>
            <p:cNvPicPr preferRelativeResize="0"/>
            <p:nvPr/>
          </p:nvPicPr>
          <p:blipFill rotWithShape="1">
            <a:blip r:embed="rId3">
              <a:alphaModFix/>
            </a:blip>
            <a:srcRect b="16998" l="-6894" r="-4849" t="10013"/>
            <a:stretch/>
          </p:blipFill>
          <p:spPr>
            <a:xfrm>
              <a:off x="8081442" y="1535900"/>
              <a:ext cx="4296734" cy="4206905"/>
            </a:xfrm>
            <a:prstGeom prst="flowChartInputOutput">
              <a:avLst/>
            </a:prstGeom>
            <a:noFill/>
            <a:ln>
              <a:noFill/>
            </a:ln>
          </p:spPr>
        </p:pic>
        <p:sp>
          <p:nvSpPr>
            <p:cNvPr id="151" name="Google Shape;151;p14"/>
            <p:cNvSpPr/>
            <p:nvPr/>
          </p:nvSpPr>
          <p:spPr>
            <a:xfrm>
              <a:off x="9764671" y="3472104"/>
              <a:ext cx="1107300" cy="1050600"/>
            </a:xfrm>
            <a:prstGeom prst="ellipse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1F497D"/>
                  </a:solidFill>
                </a:rPr>
                <a:t>Web</a:t>
              </a:r>
              <a:endParaRPr b="1">
                <a:solidFill>
                  <a:srgbClr val="1F497D"/>
                </a:solidFill>
              </a:endParaRPr>
            </a:p>
          </p:txBody>
        </p:sp>
      </p:grpSp>
      <p:sp>
        <p:nvSpPr>
          <p:cNvPr id="152" name="Google Shape;152;p14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A Web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4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42875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Bilhões de páginas Web (</a:t>
            </a:r>
            <a:r>
              <a:rPr lang="pt-BR" u="sng">
                <a:solidFill>
                  <a:schemeClr val="hlink"/>
                </a:solidFill>
                <a:hlinkClick r:id="rId4"/>
              </a:rPr>
              <a:t>veja +</a:t>
            </a:r>
            <a:r>
              <a:rPr lang="pt-BR"/>
              <a:t>)</a:t>
            </a:r>
            <a:endParaRPr/>
          </a:p>
          <a:p>
            <a:pPr indent="-142875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142875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Centenas de milhões de tweets diários (</a:t>
            </a:r>
            <a:r>
              <a:rPr lang="pt-BR" u="sng">
                <a:solidFill>
                  <a:schemeClr val="hlink"/>
                </a:solidFill>
                <a:hlinkClick r:id="rId5"/>
              </a:rPr>
              <a:t>veja +</a:t>
            </a:r>
            <a:r>
              <a:rPr lang="pt-BR"/>
              <a:t>)</a:t>
            </a:r>
            <a:endParaRPr/>
          </a:p>
          <a:p>
            <a:pPr indent="-142875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142875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Bilhões de consultas realizadas no Google</a:t>
            </a:r>
            <a:endParaRPr/>
          </a:p>
          <a:p>
            <a:pPr indent="-142875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diariamente</a:t>
            </a:r>
            <a:endParaRPr/>
          </a:p>
          <a:p>
            <a:pPr indent="-142875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142875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Milhões de servidores e petabytes de dados</a:t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714375" y="1738325"/>
            <a:ext cx="8262900" cy="41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Experimento: </a:t>
            </a:r>
            <a:r>
              <a:rPr b="1"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busque</a:t>
            </a:r>
            <a: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pelo termo “</a:t>
            </a:r>
            <a:r>
              <a:rPr b="1"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” no </a:t>
            </a:r>
            <a:r>
              <a:rPr b="1"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e observe o número de respostas</a:t>
            </a:r>
            <a:endParaRPr sz="3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4498" y="4538673"/>
            <a:ext cx="63026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Informação não estruturada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42875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Por que minerar grandes volumes de texto?</a:t>
            </a:r>
            <a:endParaRPr b="1"/>
          </a:p>
          <a:p>
            <a:pPr indent="-142875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/>
              <a:t>Minimizar o</a:t>
            </a:r>
            <a:r>
              <a:rPr b="1" lang="pt-BR"/>
              <a:t> esforço</a:t>
            </a:r>
            <a:r>
              <a:rPr lang="pt-BR"/>
              <a:t> humano (em consumir esses dados)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/>
              <a:t>Busca por </a:t>
            </a:r>
            <a:r>
              <a:rPr b="1" lang="pt-BR"/>
              <a:t>padrões</a:t>
            </a:r>
            <a:r>
              <a:rPr lang="pt-BR"/>
              <a:t> e informações relevantes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pt-BR"/>
              <a:t>Fornecer </a:t>
            </a:r>
            <a:r>
              <a:rPr b="1" lang="pt-BR"/>
              <a:t>conhecimento</a:t>
            </a:r>
            <a:r>
              <a:rPr lang="pt-BR"/>
              <a:t> para tomadas de decisão otimizadas</a:t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Exemplos de aplicações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6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Diretórios da Web, clipping de notícias, bibliotecas digitais, busca de documentos, monitoramento de marca ... </a:t>
            </a: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idx="1" type="subTitle"/>
          </p:nvPr>
        </p:nvSpPr>
        <p:spPr>
          <a:xfrm>
            <a:off x="1371601" y="59222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Text Data Management and Analysis: A Practical Introduction to Information Retrieval and Text Mining by Chengxiang Zhai, Sean Massung  </a:t>
            </a:r>
            <a:endParaRPr/>
          </a:p>
        </p:txBody>
      </p:sp>
      <p:sp>
        <p:nvSpPr>
          <p:cNvPr id="176" name="Google Shape;176;p17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Mineração de Texto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3">
            <a:alphaModFix/>
          </a:blip>
          <a:srcRect b="0" l="0" r="0" t="22378"/>
          <a:stretch/>
        </p:blipFill>
        <p:spPr>
          <a:xfrm>
            <a:off x="1714500" y="1858175"/>
            <a:ext cx="8763000" cy="384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idx="1" type="subTitle"/>
          </p:nvPr>
        </p:nvSpPr>
        <p:spPr>
          <a:xfrm>
            <a:off x="1371601" y="59222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Text Data Management and Analysis: A Practical Introduction to Information Retrieval and Text Mining by Chengxiang Zhai, Sean Massung  </a:t>
            </a:r>
            <a:endParaRPr/>
          </a:p>
        </p:txBody>
      </p:sp>
      <p:sp>
        <p:nvSpPr>
          <p:cNvPr id="184" name="Google Shape;184;p18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Mineração de Texto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186" name="Google Shape;186;p18"/>
          <p:cNvPicPr preferRelativeResize="0"/>
          <p:nvPr/>
        </p:nvPicPr>
        <p:blipFill rotWithShape="1">
          <a:blip r:embed="rId3">
            <a:alphaModFix/>
          </a:blip>
          <a:srcRect b="0" l="0" r="0" t="11723"/>
          <a:stretch/>
        </p:blipFill>
        <p:spPr>
          <a:xfrm>
            <a:off x="2911775" y="2083623"/>
            <a:ext cx="5695950" cy="33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idx="1" type="subTitle"/>
          </p:nvPr>
        </p:nvSpPr>
        <p:spPr>
          <a:xfrm>
            <a:off x="1371601" y="59222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Text Data Management and Analysis: A Practical Introduction to Information Retrieval and Text Mining by Chengxiang Zhai, Sean Massung  </a:t>
            </a:r>
            <a:endParaRPr/>
          </a:p>
        </p:txBody>
      </p:sp>
      <p:sp>
        <p:nvSpPr>
          <p:cNvPr id="192" name="Google Shape;192;p19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Mineração de Texto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194" name="Google Shape;194;p19"/>
          <p:cNvPicPr preferRelativeResize="0"/>
          <p:nvPr/>
        </p:nvPicPr>
        <p:blipFill rotWithShape="1">
          <a:blip r:embed="rId3">
            <a:alphaModFix/>
          </a:blip>
          <a:srcRect b="1557" l="0" r="0" t="11899"/>
          <a:stretch/>
        </p:blipFill>
        <p:spPr>
          <a:xfrm>
            <a:off x="1857375" y="1482825"/>
            <a:ext cx="8477250" cy="40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PA ENCERR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IDE IMAGENS E QUADR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