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08d45d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f08d45df4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08d45d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f08d45df4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08d45df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f08d45df4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f08d45df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f08d45df4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f08d45df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f08d45df4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f08d45df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f08d45df4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08d45df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f08d45df4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08d45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f08d45df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f08d45d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f08d45df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08d45df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f08d45df4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f08d45df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f08d45df4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f08d45d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f08d45df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ctrTitle"/>
          </p:nvPr>
        </p:nvSpPr>
        <p:spPr>
          <a:xfrm>
            <a:off x="568229" y="1"/>
            <a:ext cx="10284828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8"/>
          <p:cNvSpPr txBox="1"/>
          <p:nvPr>
            <p:ph idx="1" type="subTitle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idx="1" type="subTitle"/>
          </p:nvPr>
        </p:nvSpPr>
        <p:spPr>
          <a:xfrm>
            <a:off x="1469570" y="5855398"/>
            <a:ext cx="9144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14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7.png"/><Relationship Id="rId13" Type="http://schemas.openxmlformats.org/officeDocument/2006/relationships/image" Target="../media/image5.png"/><Relationship Id="rId12" Type="http://schemas.openxmlformats.org/officeDocument/2006/relationships/image" Target="../media/image8.png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29.png"/><Relationship Id="rId8" Type="http://schemas.openxmlformats.org/officeDocument/2006/relationships/image" Target="../media/image3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13" Type="http://schemas.openxmlformats.org/officeDocument/2006/relationships/image" Target="../media/image27.png"/><Relationship Id="rId12" Type="http://schemas.openxmlformats.org/officeDocument/2006/relationships/image" Target="../media/image11.png"/><Relationship Id="rId1" Type="http://schemas.openxmlformats.org/officeDocument/2006/relationships/image" Target="../media/image2.png"/><Relationship Id="rId2" Type="http://schemas.openxmlformats.org/officeDocument/2006/relationships/image" Target="../media/image26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.png"/><Relationship Id="rId16" Type="http://schemas.openxmlformats.org/officeDocument/2006/relationships/theme" Target="../theme/theme6.xml"/><Relationship Id="rId5" Type="http://schemas.openxmlformats.org/officeDocument/2006/relationships/image" Target="../media/image25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1.png"/><Relationship Id="rId13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image" Target="../media/image19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35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46.png"/><Relationship Id="rId13" Type="http://schemas.openxmlformats.org/officeDocument/2006/relationships/image" Target="../media/image34.png"/><Relationship Id="rId12" Type="http://schemas.openxmlformats.org/officeDocument/2006/relationships/image" Target="../media/image31.png"/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52.png"/><Relationship Id="rId4" Type="http://schemas.openxmlformats.org/officeDocument/2006/relationships/image" Target="../media/image32.png"/><Relationship Id="rId9" Type="http://schemas.openxmlformats.org/officeDocument/2006/relationships/image" Target="../media/image51.png"/><Relationship Id="rId15" Type="http://schemas.openxmlformats.org/officeDocument/2006/relationships/image" Target="../media/image43.png"/><Relationship Id="rId14" Type="http://schemas.openxmlformats.org/officeDocument/2006/relationships/image" Target="../media/image41.png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6" Type="http://schemas.openxmlformats.org/officeDocument/2006/relationships/image" Target="../media/image42.png"/><Relationship Id="rId7" Type="http://schemas.openxmlformats.org/officeDocument/2006/relationships/image" Target="../media/image47.png"/><Relationship Id="rId8" Type="http://schemas.openxmlformats.org/officeDocument/2006/relationships/image" Target="../media/image38.png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9.png"/><Relationship Id="rId11" Type="http://schemas.openxmlformats.org/officeDocument/2006/relationships/image" Target="../media/image54.png"/><Relationship Id="rId22" Type="http://schemas.openxmlformats.org/officeDocument/2006/relationships/theme" Target="../theme/theme4.xml"/><Relationship Id="rId10" Type="http://schemas.openxmlformats.org/officeDocument/2006/relationships/image" Target="../media/image58.png"/><Relationship Id="rId21" Type="http://schemas.openxmlformats.org/officeDocument/2006/relationships/slideLayout" Target="../slideLayouts/slideLayout5.xml"/><Relationship Id="rId13" Type="http://schemas.openxmlformats.org/officeDocument/2006/relationships/image" Target="../media/image31.png"/><Relationship Id="rId12" Type="http://schemas.openxmlformats.org/officeDocument/2006/relationships/image" Target="../media/image10.png"/><Relationship Id="rId1" Type="http://schemas.openxmlformats.org/officeDocument/2006/relationships/image" Target="../media/image56.png"/><Relationship Id="rId2" Type="http://schemas.openxmlformats.org/officeDocument/2006/relationships/image" Target="../media/image44.png"/><Relationship Id="rId3" Type="http://schemas.openxmlformats.org/officeDocument/2006/relationships/image" Target="../media/image69.png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5" Type="http://schemas.openxmlformats.org/officeDocument/2006/relationships/image" Target="../media/image50.png"/><Relationship Id="rId14" Type="http://schemas.openxmlformats.org/officeDocument/2006/relationships/image" Target="../media/image21.png"/><Relationship Id="rId17" Type="http://schemas.openxmlformats.org/officeDocument/2006/relationships/image" Target="../media/image7.png"/><Relationship Id="rId16" Type="http://schemas.openxmlformats.org/officeDocument/2006/relationships/image" Target="../media/image43.png"/><Relationship Id="rId5" Type="http://schemas.openxmlformats.org/officeDocument/2006/relationships/image" Target="../media/image40.png"/><Relationship Id="rId19" Type="http://schemas.openxmlformats.org/officeDocument/2006/relationships/image" Target="../media/image8.png"/><Relationship Id="rId6" Type="http://schemas.openxmlformats.org/officeDocument/2006/relationships/image" Target="../media/image49.png"/><Relationship Id="rId18" Type="http://schemas.openxmlformats.org/officeDocument/2006/relationships/image" Target="../media/image27.png"/><Relationship Id="rId7" Type="http://schemas.openxmlformats.org/officeDocument/2006/relationships/image" Target="../media/image65.png"/><Relationship Id="rId8" Type="http://schemas.openxmlformats.org/officeDocument/2006/relationships/image" Target="../media/image53.png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image" Target="../media/image96.png"/><Relationship Id="rId11" Type="http://schemas.openxmlformats.org/officeDocument/2006/relationships/image" Target="../media/image73.png"/><Relationship Id="rId22" Type="http://schemas.openxmlformats.org/officeDocument/2006/relationships/image" Target="../media/image81.png"/><Relationship Id="rId10" Type="http://schemas.openxmlformats.org/officeDocument/2006/relationships/image" Target="../media/image72.png"/><Relationship Id="rId21" Type="http://schemas.openxmlformats.org/officeDocument/2006/relationships/image" Target="../media/image84.png"/><Relationship Id="rId13" Type="http://schemas.openxmlformats.org/officeDocument/2006/relationships/image" Target="../media/image70.png"/><Relationship Id="rId24" Type="http://schemas.openxmlformats.org/officeDocument/2006/relationships/theme" Target="../theme/theme7.xml"/><Relationship Id="rId12" Type="http://schemas.openxmlformats.org/officeDocument/2006/relationships/image" Target="../media/image64.png"/><Relationship Id="rId23" Type="http://schemas.openxmlformats.org/officeDocument/2006/relationships/slideLayout" Target="../slideLayouts/slideLayout6.xml"/><Relationship Id="rId1" Type="http://schemas.openxmlformats.org/officeDocument/2006/relationships/image" Target="../media/image57.png"/><Relationship Id="rId2" Type="http://schemas.openxmlformats.org/officeDocument/2006/relationships/image" Target="../media/image62.png"/><Relationship Id="rId3" Type="http://schemas.openxmlformats.org/officeDocument/2006/relationships/image" Target="../media/image55.png"/><Relationship Id="rId4" Type="http://schemas.openxmlformats.org/officeDocument/2006/relationships/image" Target="../media/image63.png"/><Relationship Id="rId9" Type="http://schemas.openxmlformats.org/officeDocument/2006/relationships/image" Target="../media/image82.png"/><Relationship Id="rId15" Type="http://schemas.openxmlformats.org/officeDocument/2006/relationships/image" Target="../media/image76.png"/><Relationship Id="rId14" Type="http://schemas.openxmlformats.org/officeDocument/2006/relationships/image" Target="../media/image67.png"/><Relationship Id="rId17" Type="http://schemas.openxmlformats.org/officeDocument/2006/relationships/image" Target="../media/image80.png"/><Relationship Id="rId16" Type="http://schemas.openxmlformats.org/officeDocument/2006/relationships/image" Target="../media/image74.png"/><Relationship Id="rId5" Type="http://schemas.openxmlformats.org/officeDocument/2006/relationships/image" Target="../media/image68.png"/><Relationship Id="rId19" Type="http://schemas.openxmlformats.org/officeDocument/2006/relationships/image" Target="../media/image77.png"/><Relationship Id="rId6" Type="http://schemas.openxmlformats.org/officeDocument/2006/relationships/image" Target="../media/image61.png"/><Relationship Id="rId18" Type="http://schemas.openxmlformats.org/officeDocument/2006/relationships/image" Target="../media/image71.png"/><Relationship Id="rId7" Type="http://schemas.openxmlformats.org/officeDocument/2006/relationships/image" Target="../media/image60.png"/><Relationship Id="rId8" Type="http://schemas.openxmlformats.org/officeDocument/2006/relationships/image" Target="../media/image66.png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6.png"/><Relationship Id="rId10" Type="http://schemas.openxmlformats.org/officeDocument/2006/relationships/image" Target="../media/image89.png"/><Relationship Id="rId13" Type="http://schemas.openxmlformats.org/officeDocument/2006/relationships/image" Target="../media/image88.png"/><Relationship Id="rId12" Type="http://schemas.openxmlformats.org/officeDocument/2006/relationships/image" Target="../media/image91.png"/><Relationship Id="rId1" Type="http://schemas.openxmlformats.org/officeDocument/2006/relationships/image" Target="../media/image78.png"/><Relationship Id="rId2" Type="http://schemas.openxmlformats.org/officeDocument/2006/relationships/image" Target="../media/image75.png"/><Relationship Id="rId3" Type="http://schemas.openxmlformats.org/officeDocument/2006/relationships/image" Target="../media/image79.png"/><Relationship Id="rId4" Type="http://schemas.openxmlformats.org/officeDocument/2006/relationships/image" Target="../media/image90.png"/><Relationship Id="rId9" Type="http://schemas.openxmlformats.org/officeDocument/2006/relationships/image" Target="../media/image93.png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6" Type="http://schemas.openxmlformats.org/officeDocument/2006/relationships/image" Target="../media/image83.png"/><Relationship Id="rId7" Type="http://schemas.openxmlformats.org/officeDocument/2006/relationships/image" Target="../media/image85.png"/><Relationship Id="rId8" Type="http://schemas.openxmlformats.org/officeDocument/2006/relationships/image" Target="../media/image87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1"/>
          <p:cNvGrpSpPr/>
          <p:nvPr/>
        </p:nvGrpSpPr>
        <p:grpSpPr>
          <a:xfrm>
            <a:off x="-64394" y="-63500"/>
            <a:ext cx="12321233" cy="3645032"/>
            <a:chOff x="0" y="0"/>
            <a:chExt cx="12191998" cy="3606800"/>
          </a:xfrm>
        </p:grpSpPr>
        <p:pic>
          <p:nvPicPr>
            <p:cNvPr id="115" name="Google Shape;115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48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1" cy="7131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ristianocarvalho.c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loboesporte.globo.com/futebol/brasileirao-serie-a/" TargetMode="External"/><Relationship Id="rId4" Type="http://schemas.openxmlformats.org/officeDocument/2006/relationships/image" Target="../media/image9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</a:t>
            </a:r>
            <a:endParaRPr/>
          </a:p>
        </p:txBody>
      </p:sp>
      <p:sp>
        <p:nvSpPr>
          <p:cNvPr id="168" name="Google Shape;168;p15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Formatos de conteúdo na Web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>
            <p:ph idx="1" type="subTitle"/>
          </p:nvPr>
        </p:nvSpPr>
        <p:spPr>
          <a:xfrm>
            <a:off x="576950" y="1524000"/>
            <a:ext cx="959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JSON</a:t>
            </a:r>
            <a:br>
              <a:rPr lang="pt-BR"/>
            </a:br>
            <a:br>
              <a:rPr lang="pt-BR"/>
            </a:br>
            <a:r>
              <a:rPr lang="pt-BR" sz="3000"/>
              <a:t>O formato JSON é eficiente e simples. Sua estrutura é de fácil entendimento e utiliza convenções comuns em muitas linguagens de programação.</a:t>
            </a:r>
            <a:br>
              <a:rPr lang="pt-BR" sz="3000"/>
            </a:br>
            <a:br>
              <a:rPr lang="pt-BR" sz="3000"/>
            </a:br>
            <a:r>
              <a:rPr lang="pt-BR" sz="3000"/>
              <a:t>Muitos desenvolvedores utilizam essa alternativa, porém o XML ainda é um bom candidato, especialmente quando se quer validações mais robustas, usando os chamados XML-schemas</a:t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Formatos de conteúdo na Web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>
            <p:ph idx="1" type="subTitle"/>
          </p:nvPr>
        </p:nvSpPr>
        <p:spPr>
          <a:xfrm>
            <a:off x="576950" y="1524000"/>
            <a:ext cx="959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JSON</a:t>
            </a:r>
            <a:br>
              <a:rPr b="1" lang="pt-BR" sz="1800"/>
            </a:br>
            <a:br>
              <a:rPr b="1" lang="pt-BR" sz="1800"/>
            </a:br>
            <a:r>
              <a:rPr b="1" lang="pt-BR" sz="1800"/>
              <a:t>		</a:t>
            </a:r>
            <a:r>
              <a:rPr b="1" lang="pt-BR" sz="3600"/>
              <a:t>{</a:t>
            </a:r>
            <a:r>
              <a:rPr lang="pt-BR" sz="3600"/>
              <a:t>  </a:t>
            </a:r>
            <a:br>
              <a:rPr lang="pt-BR" sz="3600"/>
            </a:br>
            <a:r>
              <a:rPr lang="pt-BR" sz="3600"/>
              <a:t>			   "</a:t>
            </a:r>
            <a:r>
              <a:rPr b="1" lang="pt-BR" sz="3600"/>
              <a:t>name</a:t>
            </a:r>
            <a:r>
              <a:rPr lang="pt-BR" sz="3600"/>
              <a:t>":"John",</a:t>
            </a:r>
            <a:br>
              <a:rPr lang="pt-BR" sz="3600"/>
            </a:br>
            <a:r>
              <a:rPr lang="pt-BR" sz="3600"/>
              <a:t>			   "</a:t>
            </a:r>
            <a:r>
              <a:rPr b="1" lang="pt-BR" sz="3600"/>
              <a:t>age</a:t>
            </a:r>
            <a:r>
              <a:rPr lang="pt-BR" sz="3600"/>
              <a:t>":31,</a:t>
            </a:r>
            <a:br>
              <a:rPr lang="pt-BR" sz="3600"/>
            </a:br>
            <a:r>
              <a:rPr lang="pt-BR" sz="3600"/>
              <a:t>			   "</a:t>
            </a:r>
            <a:r>
              <a:rPr b="1" lang="pt-BR" sz="3600"/>
              <a:t>city</a:t>
            </a:r>
            <a:r>
              <a:rPr lang="pt-BR" sz="3600"/>
              <a:t>":"New York"</a:t>
            </a:r>
            <a:br>
              <a:rPr lang="pt-BR" sz="3600"/>
            </a:br>
            <a:r>
              <a:rPr lang="pt-BR" sz="3600"/>
              <a:t>		</a:t>
            </a:r>
            <a:r>
              <a:rPr b="1" lang="pt-BR" sz="3600"/>
              <a:t>}</a:t>
            </a:r>
            <a:br>
              <a:rPr b="1" lang="pt-BR" sz="3600"/>
            </a:br>
            <a:endParaRPr b="1" i="0" sz="3600" u="none" cap="none" strike="noStrike">
              <a:solidFill>
                <a:srgbClr val="7F7F7F"/>
              </a:solidFill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ctrTitle"/>
          </p:nvPr>
        </p:nvSpPr>
        <p:spPr>
          <a:xfrm>
            <a:off x="568229" y="-1"/>
            <a:ext cx="10960195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Web Crawling vs Web Scraping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>
            <p:ph idx="1" type="subTitle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b="1" lang="pt-BR"/>
              <a:t>Web Scraping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t/>
            </a:r>
            <a:endParaRPr b="1"/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pt-BR"/>
              <a:t>Extração de conteúdo </a:t>
            </a:r>
            <a:r>
              <a:rPr b="1" lang="pt-BR"/>
              <a:t>específico</a:t>
            </a:r>
            <a:br>
              <a:rPr lang="pt-BR"/>
            </a:br>
            <a:r>
              <a:rPr lang="pt-BR"/>
              <a:t>Geralmente focam em sites específicos em busca de dados também específicos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/>
              <a:t>Ex: comparação de preços, notícias sobre moda…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Web Crawling vs Web Scraping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b="1" lang="pt-BR"/>
              <a:t>Web Crawling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t/>
            </a:r>
            <a:endParaRPr b="1"/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pt-BR"/>
              <a:t>Cobertura em </a:t>
            </a:r>
            <a:r>
              <a:rPr b="1" lang="pt-BR"/>
              <a:t>largura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br>
              <a:rPr lang="pt-BR"/>
            </a:br>
            <a:r>
              <a:rPr lang="pt-BR"/>
              <a:t>Essencialmente o que Google, Yahoo, Bing, etc, fazem, procuram por qualquer informação e baixam o conteúdo completo das páginas</a:t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APIs e Feeds RSS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b="1" lang="pt-BR"/>
              <a:t>API - Interface para Programação de Aplicações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t/>
            </a:r>
            <a:endParaRPr/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pt-BR"/>
              <a:t>Fornece acesso direto a dados de uma aplicação</a:t>
            </a:r>
            <a:endParaRPr/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pt-BR"/>
              <a:t>Formatos bem definidos</a:t>
            </a:r>
            <a:endParaRPr/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pt-BR"/>
              <a:t>Credenciais de acesso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Comum em mídias sociais como Twitter, Instagram, Facebook...</a:t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APIs e Feeds RSS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9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b="1" lang="pt-BR"/>
              <a:t>Feed RSS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t/>
            </a:r>
            <a:endParaRPr b="1"/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pt-BR"/>
              <a:t>Disponibiliza conteúdo de notícias e textos completos</a:t>
            </a:r>
            <a:endParaRPr/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pt-BR"/>
              <a:t>Atualização contínua do conteúdo </a:t>
            </a:r>
            <a:endParaRPr/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pt-BR"/>
              <a:t>Formato de entrega pré-estabelecido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Comum de sites de notícias e blogs</a:t>
            </a:r>
            <a:br>
              <a:rPr b="1" lang="pt-BR"/>
            </a:b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Datasets para Download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pt-BR"/>
              <a:t>Diferentes organizações oferecem </a:t>
            </a:r>
            <a:r>
              <a:rPr i="1" lang="pt-BR"/>
              <a:t>datasets </a:t>
            </a:r>
            <a:r>
              <a:rPr lang="pt-BR"/>
              <a:t>estruturados e </a:t>
            </a:r>
            <a:r>
              <a:rPr lang="pt-BR"/>
              <a:t>prontos para Download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Portais do governo, ONGs, sites de </a:t>
            </a:r>
            <a:r>
              <a:rPr lang="pt-BR"/>
              <a:t>competições</a:t>
            </a:r>
            <a:r>
              <a:rPr lang="pt-BR"/>
              <a:t> (i.e. </a:t>
            </a:r>
            <a:r>
              <a:rPr i="1" lang="pt-BR"/>
              <a:t>kaggle.com)</a:t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84" name="Google Shape;284;p31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3000"/>
              <a:t>Imagens sobre Escopo da Disciplina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Autor: </a:t>
            </a:r>
            <a:r>
              <a:rPr lang="pt-BR" sz="2400" u="sng">
                <a:solidFill>
                  <a:schemeClr val="hlink"/>
                </a:solidFill>
                <a:hlinkClick r:id="rId3"/>
              </a:rPr>
              <a:t>http://cristianocarvalho.cc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3000"/>
              <a:t>Print Screen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 u="sng">
                <a:solidFill>
                  <a:schemeClr val="hlink"/>
                </a:solidFill>
              </a:rPr>
              <a:t>https://globoesporte.globo.com/futebol/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285" name="Google Shape;285;p31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Tipos de Coleta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idx="1" type="subTitle"/>
          </p:nvPr>
        </p:nvSpPr>
        <p:spPr>
          <a:xfrm>
            <a:off x="1371601" y="6149320"/>
            <a:ext cx="94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Escopo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163" y="1077400"/>
            <a:ext cx="7313676" cy="54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/>
          <p:nvPr/>
        </p:nvSpPr>
        <p:spPr>
          <a:xfrm>
            <a:off x="2136750" y="3641975"/>
            <a:ext cx="3369000" cy="2920800"/>
          </a:xfrm>
          <a:prstGeom prst="ellipse">
            <a:avLst/>
          </a:prstGeom>
          <a:noFill/>
          <a:ln cap="flat" cmpd="sng" w="190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705225" y="3718175"/>
            <a:ext cx="3597900" cy="2822700"/>
          </a:xfrm>
          <a:prstGeom prst="ellipse">
            <a:avLst/>
          </a:prstGeom>
          <a:noFill/>
          <a:ln cap="flat" cmpd="sng" w="190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ctrTitle"/>
          </p:nvPr>
        </p:nvSpPr>
        <p:spPr>
          <a:xfrm>
            <a:off x="576943" y="0"/>
            <a:ext cx="10951482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 txBox="1"/>
          <p:nvPr>
            <p:ph idx="1" type="subTitle"/>
          </p:nvPr>
        </p:nvSpPr>
        <p:spPr>
          <a:xfrm>
            <a:off x="576957" y="13478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São necessárias ferramentas e estratégias para ter acesso aos dados da Web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Existem diferentes formas de abordar uma tarefa de coleta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Existem também uma série de desafios e problemas 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A</a:t>
            </a:r>
            <a:r>
              <a:rPr lang="pt-BR"/>
              <a:t>tualmente muitas formas </a:t>
            </a:r>
            <a:r>
              <a:rPr lang="pt-BR"/>
              <a:t>vêm</a:t>
            </a:r>
            <a:r>
              <a:rPr lang="pt-BR"/>
              <a:t> sendo desenvolvidas para facilitar a disseminação de conteúdo (APIs, RSS, bases completas para download ...)</a:t>
            </a:r>
            <a:br>
              <a:rPr lang="pt-BR"/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Formatos de conteúdo na Web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>
            <p:ph idx="1" type="subTitle"/>
          </p:nvPr>
        </p:nvSpPr>
        <p:spPr>
          <a:xfrm>
            <a:off x="576950" y="999875"/>
            <a:ext cx="9598800" cy="3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HTML</a:t>
            </a:r>
            <a:br>
              <a:rPr lang="pt-BR"/>
            </a:br>
            <a:br>
              <a:rPr lang="pt-BR"/>
            </a:br>
            <a:r>
              <a:rPr b="1" lang="pt-BR"/>
              <a:t>H</a:t>
            </a:r>
            <a:r>
              <a:rPr lang="pt-BR"/>
              <a:t>yper</a:t>
            </a:r>
            <a:r>
              <a:rPr b="1" lang="pt-BR"/>
              <a:t>T</a:t>
            </a:r>
            <a:r>
              <a:rPr lang="pt-BR"/>
              <a:t>ext </a:t>
            </a:r>
            <a:r>
              <a:rPr b="1" lang="pt-BR"/>
              <a:t>M</a:t>
            </a:r>
            <a:r>
              <a:rPr lang="pt-BR"/>
              <a:t>arkup </a:t>
            </a:r>
            <a:r>
              <a:rPr b="1" lang="pt-BR"/>
              <a:t>L</a:t>
            </a:r>
            <a:r>
              <a:rPr lang="pt-BR"/>
              <a:t>anguag</a:t>
            </a:r>
            <a:r>
              <a:rPr lang="pt-BR"/>
              <a:t>e</a:t>
            </a:r>
            <a:r>
              <a:rPr lang="pt-BR"/>
              <a:t> ou Linguagem de Marcação de Hipertexto.</a:t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826" y="4097550"/>
            <a:ext cx="5955051" cy="21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Formatos de conteúdo na Web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>
            <p:ph idx="1" type="subTitle"/>
          </p:nvPr>
        </p:nvSpPr>
        <p:spPr>
          <a:xfrm>
            <a:off x="576950" y="1524000"/>
            <a:ext cx="959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HTML</a:t>
            </a:r>
            <a:br>
              <a:rPr lang="pt-BR"/>
            </a:br>
            <a:br>
              <a:rPr lang="pt-BR"/>
            </a:br>
            <a:r>
              <a:rPr b="1" lang="pt-BR" sz="2400"/>
              <a:t>&lt;title&gt;</a:t>
            </a:r>
            <a:r>
              <a:rPr lang="pt-BR" sz="2400"/>
              <a:t> Atlético-mg | Globoesporte.com </a:t>
            </a:r>
            <a:r>
              <a:rPr b="1" lang="pt-BR" sz="2400"/>
              <a:t>&lt;/title&gt;</a:t>
            </a:r>
            <a:br>
              <a:rPr lang="pt-BR" sz="2400"/>
            </a:br>
            <a:r>
              <a:rPr b="1" lang="pt-BR" sz="2400"/>
              <a:t>&lt;li </a:t>
            </a:r>
            <a:r>
              <a:rPr lang="pt-BR" sz="2400"/>
              <a:t>class="menu-item " id="menu-2-brasileirao-serie-a"&gt;</a:t>
            </a:r>
            <a:br>
              <a:rPr lang="pt-BR" sz="2400"/>
            </a:br>
            <a:r>
              <a:rPr lang="pt-BR" sz="2400"/>
              <a:t>	</a:t>
            </a:r>
            <a:r>
              <a:rPr b="1" lang="pt-BR" sz="2400"/>
              <a:t>&lt;a</a:t>
            </a:r>
            <a:r>
              <a:rPr lang="pt-BR" sz="2400"/>
              <a:t> href="</a:t>
            </a:r>
            <a:r>
              <a:rPr lang="pt-BR" sz="2400" u="sng">
                <a:solidFill>
                  <a:schemeClr val="hlink"/>
                </a:solidFill>
                <a:hlinkClick r:id="rId3"/>
              </a:rPr>
              <a:t>http://globoesporte.globo.com/futebol/brasileirao-serie-a/</a:t>
            </a:r>
            <a:r>
              <a:rPr lang="pt-BR" sz="2400"/>
              <a:t>”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/>
              <a:t>class="menu-item-link"</a:t>
            </a:r>
            <a:r>
              <a:rPr b="1" lang="pt-BR" sz="2400"/>
              <a:t>&gt;</a:t>
            </a:r>
            <a:br>
              <a:rPr lang="pt-BR" sz="2400"/>
            </a:br>
            <a:r>
              <a:rPr lang="pt-BR" sz="2400"/>
              <a:t>		</a:t>
            </a:r>
            <a:r>
              <a:rPr b="1" lang="pt-BR" sz="2400"/>
              <a:t>&lt;span</a:t>
            </a:r>
            <a:r>
              <a:rPr lang="pt-BR" sz="2400"/>
              <a:t> class="menu-item-title"</a:t>
            </a:r>
            <a:r>
              <a:rPr b="1" lang="pt-BR" sz="2400"/>
              <a:t>&gt;</a:t>
            </a:r>
            <a:r>
              <a:rPr lang="pt-BR" sz="2400"/>
              <a:t> brasileirão série a </a:t>
            </a:r>
            <a:r>
              <a:rPr b="1" lang="pt-BR" sz="2400"/>
              <a:t>&lt;/span&gt;</a:t>
            </a:r>
            <a:br>
              <a:rPr lang="pt-BR" sz="2400"/>
            </a:br>
            <a:r>
              <a:rPr lang="pt-BR" sz="2400"/>
              <a:t>	</a:t>
            </a:r>
            <a:r>
              <a:rPr b="1" lang="pt-BR" sz="2400"/>
              <a:t>&lt;/a&gt;</a:t>
            </a:r>
            <a:br>
              <a:rPr lang="pt-BR" sz="2400"/>
            </a:br>
            <a:r>
              <a:rPr b="1" lang="pt-BR" sz="2400"/>
              <a:t>&lt;/li&gt;</a:t>
            </a:r>
            <a:br>
              <a:rPr lang="pt-BR" sz="2400"/>
            </a:b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375" y="2222200"/>
            <a:ext cx="4335250" cy="7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Formatos de conteúdo na Web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 txBox="1"/>
          <p:nvPr>
            <p:ph idx="1" type="subTitle"/>
          </p:nvPr>
        </p:nvSpPr>
        <p:spPr>
          <a:xfrm>
            <a:off x="576950" y="1524000"/>
            <a:ext cx="959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XML</a:t>
            </a:r>
            <a:br>
              <a:rPr lang="pt-BR"/>
            </a:br>
            <a:br>
              <a:rPr lang="pt-BR"/>
            </a:br>
            <a:r>
              <a:rPr lang="pt-BR" sz="3000"/>
              <a:t>HTML e XML são primos. Ambos identificam elementos em uma página e utilizam sintaxes similares. </a:t>
            </a:r>
            <a:br>
              <a:rPr lang="pt-BR" sz="3000"/>
            </a:br>
            <a:br>
              <a:rPr lang="pt-BR" sz="3000"/>
            </a:br>
            <a:r>
              <a:rPr lang="pt-BR" sz="3000"/>
              <a:t>A grande diferença entre HTML e XML é que o HTML descreve a </a:t>
            </a:r>
            <a:r>
              <a:rPr b="1" lang="pt-BR" sz="3000"/>
              <a:t>aparência</a:t>
            </a:r>
            <a:r>
              <a:rPr lang="pt-BR" sz="3000"/>
              <a:t> e a ações em uma </a:t>
            </a:r>
            <a:r>
              <a:rPr b="1" lang="pt-BR" sz="3000"/>
              <a:t>página</a:t>
            </a:r>
            <a:r>
              <a:rPr lang="pt-BR" sz="3000"/>
              <a:t> na rede, já o XML descreve o </a:t>
            </a:r>
            <a:r>
              <a:rPr b="1" lang="pt-BR" sz="3000"/>
              <a:t>conteúdo</a:t>
            </a:r>
            <a:r>
              <a:rPr lang="pt-BR" sz="3000"/>
              <a:t> de um documento.</a:t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Formatos de conteúdo na Web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 txBox="1"/>
          <p:nvPr>
            <p:ph idx="1" type="subTitle"/>
          </p:nvPr>
        </p:nvSpPr>
        <p:spPr>
          <a:xfrm>
            <a:off x="576950" y="1524000"/>
            <a:ext cx="959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XML</a:t>
            </a:r>
            <a:br>
              <a:rPr b="1" lang="pt-BR" sz="1800"/>
            </a:br>
            <a:br>
              <a:rPr b="1" lang="pt-BR" sz="1800"/>
            </a:br>
            <a:r>
              <a:rPr b="1" lang="pt-BR" sz="2400"/>
              <a:t>&lt;item&gt;</a:t>
            </a:r>
            <a:br>
              <a:rPr lang="pt-BR" sz="2400"/>
            </a:br>
            <a:r>
              <a:rPr lang="pt-BR" sz="2400"/>
              <a:t>	</a:t>
            </a:r>
            <a:r>
              <a:rPr b="1" lang="pt-BR" sz="2400"/>
              <a:t>&lt;title&gt;</a:t>
            </a:r>
            <a:br>
              <a:rPr lang="pt-BR" sz="2400"/>
            </a:br>
            <a:r>
              <a:rPr lang="pt-BR" sz="2400"/>
              <a:t>		Intestino gigante alerta população quanto ao câncer em Juiz de Fora</a:t>
            </a:r>
            <a:br>
              <a:rPr lang="pt-BR" sz="2400"/>
            </a:br>
            <a:r>
              <a:rPr lang="pt-BR" sz="2400"/>
              <a:t>	</a:t>
            </a:r>
            <a:r>
              <a:rPr b="1" lang="pt-BR" sz="2400"/>
              <a:t>&lt;/title&gt;</a:t>
            </a:r>
            <a:br>
              <a:rPr lang="pt-BR" sz="2400"/>
            </a:br>
            <a:r>
              <a:rPr lang="pt-BR" sz="2400"/>
              <a:t>	</a:t>
            </a:r>
            <a:r>
              <a:rPr b="1" lang="pt-BR" sz="2400"/>
              <a:t>&lt;link&gt;</a:t>
            </a:r>
            <a:br>
              <a:rPr lang="pt-BR" sz="2400"/>
            </a:br>
            <a:r>
              <a:rPr lang="pt-BR" sz="2400"/>
              <a:t>		http://g1.globo.com/mg/zona-da-mata/...</a:t>
            </a:r>
            <a:br>
              <a:rPr lang="pt-BR" sz="2400"/>
            </a:br>
            <a:r>
              <a:rPr lang="pt-BR" sz="2400"/>
              <a:t>	</a:t>
            </a:r>
            <a:r>
              <a:rPr b="1" lang="pt-BR" sz="2400"/>
              <a:t>&lt;/link&gt;</a:t>
            </a:r>
            <a:br>
              <a:rPr lang="pt-BR" sz="2400"/>
            </a:br>
            <a:r>
              <a:rPr lang="pt-BR" sz="2400"/>
              <a:t>	</a:t>
            </a:r>
            <a:r>
              <a:rPr b="1" lang="pt-BR" sz="2400"/>
              <a:t>&lt;category&gt;</a:t>
            </a:r>
            <a:r>
              <a:rPr lang="pt-BR" sz="2400"/>
              <a:t>Zona da Mata</a:t>
            </a:r>
            <a:r>
              <a:rPr b="1" lang="pt-BR" sz="2400"/>
              <a:t>&lt;/category&gt;</a:t>
            </a:r>
            <a:br>
              <a:rPr lang="pt-BR" sz="2400"/>
            </a:br>
            <a:r>
              <a:rPr lang="pt-BR" sz="2400"/>
              <a:t>	</a:t>
            </a:r>
            <a:r>
              <a:rPr b="1" lang="pt-BR" sz="2400"/>
              <a:t>&lt;pubDate&gt;</a:t>
            </a:r>
            <a:r>
              <a:rPr lang="pt-BR" sz="2400"/>
              <a:t>Fri, 07 Aug 2015 19:19:21 -0300</a:t>
            </a:r>
            <a:r>
              <a:rPr b="1" lang="pt-BR" sz="2400"/>
              <a:t>&lt;/pubDate&gt;</a:t>
            </a:r>
            <a:br>
              <a:rPr lang="pt-BR" sz="2400"/>
            </a:br>
            <a:r>
              <a:rPr b="1" lang="pt-BR" sz="2400"/>
              <a:t>&lt;/item&gt;</a:t>
            </a:r>
            <a:endParaRPr b="1" i="0" sz="1800" u="none" cap="none" strike="noStrike">
              <a:solidFill>
                <a:srgbClr val="7F7F7F"/>
              </a:solidFill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