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  <p:sldMasterId id="2147483655" r:id="rId5"/>
    <p:sldMasterId id="2147483656" r:id="rId6"/>
    <p:sldMasterId id="2147483657" r:id="rId7"/>
    <p:sldMasterId id="2147483658" r:id="rId8"/>
    <p:sldMasterId id="214748365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11" Type="http://schemas.openxmlformats.org/officeDocument/2006/relationships/slide" Target="slides/slide1.xml"/><Relationship Id="rId22" Type="http://schemas.openxmlformats.org/officeDocument/2006/relationships/slide" Target="slides/slide12.xml"/><Relationship Id="rId10" Type="http://schemas.openxmlformats.org/officeDocument/2006/relationships/notesMaster" Target="notesMasters/notesMaster1.xml"/><Relationship Id="rId21" Type="http://schemas.openxmlformats.org/officeDocument/2006/relationships/slide" Target="slides/slide1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" Type="http://schemas.openxmlformats.org/officeDocument/2006/relationships/theme" Target="theme/theme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9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eed79820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eed798208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f089496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f0894965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eed7982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eed79820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ed79820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eed798208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eed79820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eed798208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eed79820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eed798208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eed79820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eed798208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eed79820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eed798208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ctrTitle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IMAGENS E QUADRO">
  <p:cSld name="SLIDE IMAGENS E QUADR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idx="1" type="subTitle"/>
          </p:nvPr>
        </p:nvSpPr>
        <p:spPr>
          <a:xfrm>
            <a:off x="1469570" y="5855398"/>
            <a:ext cx="9144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8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EXTO CORRIDO" type="title">
  <p:cSld name="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ctrTitle"/>
          </p:nvPr>
        </p:nvSpPr>
        <p:spPr>
          <a:xfrm>
            <a:off x="568229" y="1"/>
            <a:ext cx="102849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2" name="Google Shape;122;p10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  <a:defRPr b="0" i="0" sz="3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ÓPICOS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2" name="Google Shape;142;p12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4.png"/><Relationship Id="rId13" Type="http://schemas.openxmlformats.org/officeDocument/2006/relationships/image" Target="../media/image1.png"/><Relationship Id="rId12" Type="http://schemas.openxmlformats.org/officeDocument/2006/relationships/image" Target="../media/image7.png"/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5" Type="http://schemas.openxmlformats.org/officeDocument/2006/relationships/theme" Target="../theme/theme7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3" Type="http://schemas.openxmlformats.org/officeDocument/2006/relationships/image" Target="../media/image18.png"/><Relationship Id="rId12" Type="http://schemas.openxmlformats.org/officeDocument/2006/relationships/image" Target="../media/image5.png"/><Relationship Id="rId1" Type="http://schemas.openxmlformats.org/officeDocument/2006/relationships/image" Target="../media/image10.png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25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7.png"/><Relationship Id="rId16" Type="http://schemas.openxmlformats.org/officeDocument/2006/relationships/theme" Target="../theme/theme5.xml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2.png"/><Relationship Id="rId11" Type="http://schemas.openxmlformats.org/officeDocument/2006/relationships/image" Target="../media/image21.png"/><Relationship Id="rId22" Type="http://schemas.openxmlformats.org/officeDocument/2006/relationships/theme" Target="../theme/theme6.xml"/><Relationship Id="rId10" Type="http://schemas.openxmlformats.org/officeDocument/2006/relationships/image" Target="../media/image20.png"/><Relationship Id="rId21" Type="http://schemas.openxmlformats.org/officeDocument/2006/relationships/slideLayout" Target="../slideLayouts/slideLayout3.xml"/><Relationship Id="rId13" Type="http://schemas.openxmlformats.org/officeDocument/2006/relationships/image" Target="../media/image31.png"/><Relationship Id="rId12" Type="http://schemas.openxmlformats.org/officeDocument/2006/relationships/image" Target="../media/image13.png"/><Relationship Id="rId1" Type="http://schemas.openxmlformats.org/officeDocument/2006/relationships/image" Target="../media/image22.png"/><Relationship Id="rId2" Type="http://schemas.openxmlformats.org/officeDocument/2006/relationships/image" Target="../media/image30.png"/><Relationship Id="rId3" Type="http://schemas.openxmlformats.org/officeDocument/2006/relationships/image" Target="../media/image26.png"/><Relationship Id="rId4" Type="http://schemas.openxmlformats.org/officeDocument/2006/relationships/image" Target="../media/image47.png"/><Relationship Id="rId9" Type="http://schemas.openxmlformats.org/officeDocument/2006/relationships/image" Target="../media/image27.png"/><Relationship Id="rId15" Type="http://schemas.openxmlformats.org/officeDocument/2006/relationships/image" Target="../media/image24.png"/><Relationship Id="rId14" Type="http://schemas.openxmlformats.org/officeDocument/2006/relationships/image" Target="../media/image46.png"/><Relationship Id="rId17" Type="http://schemas.openxmlformats.org/officeDocument/2006/relationships/image" Target="../media/image14.png"/><Relationship Id="rId16" Type="http://schemas.openxmlformats.org/officeDocument/2006/relationships/image" Target="../media/image45.png"/><Relationship Id="rId5" Type="http://schemas.openxmlformats.org/officeDocument/2006/relationships/image" Target="../media/image34.png"/><Relationship Id="rId19" Type="http://schemas.openxmlformats.org/officeDocument/2006/relationships/image" Target="../media/image7.png"/><Relationship Id="rId6" Type="http://schemas.openxmlformats.org/officeDocument/2006/relationships/image" Target="../media/image29.png"/><Relationship Id="rId18" Type="http://schemas.openxmlformats.org/officeDocument/2006/relationships/image" Target="../media/image18.png"/><Relationship Id="rId7" Type="http://schemas.openxmlformats.org/officeDocument/2006/relationships/image" Target="../media/image28.png"/><Relationship Id="rId8" Type="http://schemas.openxmlformats.org/officeDocument/2006/relationships/image" Target="../media/image23.png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image" Target="../media/image50.png"/><Relationship Id="rId11" Type="http://schemas.openxmlformats.org/officeDocument/2006/relationships/image" Target="../media/image41.png"/><Relationship Id="rId22" Type="http://schemas.openxmlformats.org/officeDocument/2006/relationships/image" Target="../media/image52.png"/><Relationship Id="rId10" Type="http://schemas.openxmlformats.org/officeDocument/2006/relationships/image" Target="../media/image38.png"/><Relationship Id="rId21" Type="http://schemas.openxmlformats.org/officeDocument/2006/relationships/image" Target="../media/image59.png"/><Relationship Id="rId13" Type="http://schemas.openxmlformats.org/officeDocument/2006/relationships/image" Target="../media/image54.png"/><Relationship Id="rId24" Type="http://schemas.openxmlformats.org/officeDocument/2006/relationships/theme" Target="../theme/theme1.xml"/><Relationship Id="rId12" Type="http://schemas.openxmlformats.org/officeDocument/2006/relationships/image" Target="../media/image55.png"/><Relationship Id="rId23" Type="http://schemas.openxmlformats.org/officeDocument/2006/relationships/slideLayout" Target="../slideLayouts/slideLayout4.xml"/><Relationship Id="rId1" Type="http://schemas.openxmlformats.org/officeDocument/2006/relationships/image" Target="../media/image33.png"/><Relationship Id="rId2" Type="http://schemas.openxmlformats.org/officeDocument/2006/relationships/image" Target="../media/image39.png"/><Relationship Id="rId3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Relationship Id="rId15" Type="http://schemas.openxmlformats.org/officeDocument/2006/relationships/image" Target="../media/image48.png"/><Relationship Id="rId14" Type="http://schemas.openxmlformats.org/officeDocument/2006/relationships/image" Target="../media/image49.png"/><Relationship Id="rId17" Type="http://schemas.openxmlformats.org/officeDocument/2006/relationships/image" Target="../media/image51.png"/><Relationship Id="rId16" Type="http://schemas.openxmlformats.org/officeDocument/2006/relationships/image" Target="../media/image58.png"/><Relationship Id="rId5" Type="http://schemas.openxmlformats.org/officeDocument/2006/relationships/image" Target="../media/image37.png"/><Relationship Id="rId19" Type="http://schemas.openxmlformats.org/officeDocument/2006/relationships/image" Target="../media/image62.png"/><Relationship Id="rId6" Type="http://schemas.openxmlformats.org/officeDocument/2006/relationships/image" Target="../media/image36.png"/><Relationship Id="rId18" Type="http://schemas.openxmlformats.org/officeDocument/2006/relationships/image" Target="../media/image56.png"/><Relationship Id="rId7" Type="http://schemas.openxmlformats.org/officeDocument/2006/relationships/image" Target="../media/image44.png"/><Relationship Id="rId8" Type="http://schemas.openxmlformats.org/officeDocument/2006/relationships/image" Target="../media/image40.png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image" Target="../media/image64.png"/><Relationship Id="rId10" Type="http://schemas.openxmlformats.org/officeDocument/2006/relationships/image" Target="../media/image68.png"/><Relationship Id="rId13" Type="http://schemas.openxmlformats.org/officeDocument/2006/relationships/image" Target="../media/image62.png"/><Relationship Id="rId12" Type="http://schemas.openxmlformats.org/officeDocument/2006/relationships/image" Target="../media/image66.png"/><Relationship Id="rId1" Type="http://schemas.openxmlformats.org/officeDocument/2006/relationships/image" Target="../media/image57.png"/><Relationship Id="rId2" Type="http://schemas.openxmlformats.org/officeDocument/2006/relationships/image" Target="../media/image53.png"/><Relationship Id="rId3" Type="http://schemas.openxmlformats.org/officeDocument/2006/relationships/image" Target="../media/image63.png"/><Relationship Id="rId4" Type="http://schemas.openxmlformats.org/officeDocument/2006/relationships/image" Target="../media/image61.png"/><Relationship Id="rId9" Type="http://schemas.openxmlformats.org/officeDocument/2006/relationships/image" Target="../media/image67.png"/><Relationship Id="rId15" Type="http://schemas.openxmlformats.org/officeDocument/2006/relationships/image" Target="../media/image42.png"/><Relationship Id="rId14" Type="http://schemas.openxmlformats.org/officeDocument/2006/relationships/image" Target="../media/image73.png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5.xml"/><Relationship Id="rId5" Type="http://schemas.openxmlformats.org/officeDocument/2006/relationships/image" Target="../media/image65.png"/><Relationship Id="rId6" Type="http://schemas.openxmlformats.org/officeDocument/2006/relationships/image" Target="../media/image60.png"/><Relationship Id="rId7" Type="http://schemas.openxmlformats.org/officeDocument/2006/relationships/image" Target="../media/image70.png"/><Relationship Id="rId8" Type="http://schemas.openxmlformats.org/officeDocument/2006/relationships/image" Target="../media/image69.png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image" Target="../media/image80.png"/><Relationship Id="rId10" Type="http://schemas.openxmlformats.org/officeDocument/2006/relationships/image" Target="../media/image81.png"/><Relationship Id="rId13" Type="http://schemas.openxmlformats.org/officeDocument/2006/relationships/image" Target="../media/image76.png"/><Relationship Id="rId12" Type="http://schemas.openxmlformats.org/officeDocument/2006/relationships/image" Target="../media/image79.png"/><Relationship Id="rId1" Type="http://schemas.openxmlformats.org/officeDocument/2006/relationships/image" Target="../media/image71.png"/><Relationship Id="rId2" Type="http://schemas.openxmlformats.org/officeDocument/2006/relationships/image" Target="../media/image77.png"/><Relationship Id="rId3" Type="http://schemas.openxmlformats.org/officeDocument/2006/relationships/image" Target="../media/image75.png"/><Relationship Id="rId4" Type="http://schemas.openxmlformats.org/officeDocument/2006/relationships/image" Target="../media/image86.png"/><Relationship Id="rId9" Type="http://schemas.openxmlformats.org/officeDocument/2006/relationships/image" Target="../media/image78.png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6.xml"/><Relationship Id="rId5" Type="http://schemas.openxmlformats.org/officeDocument/2006/relationships/image" Target="../media/image84.png"/><Relationship Id="rId6" Type="http://schemas.openxmlformats.org/officeDocument/2006/relationships/image" Target="../media/image74.png"/><Relationship Id="rId7" Type="http://schemas.openxmlformats.org/officeDocument/2006/relationships/image" Target="../media/image72.png"/><Relationship Id="rId8" Type="http://schemas.openxmlformats.org/officeDocument/2006/relationships/image" Target="../media/image90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450" y="4381500"/>
            <a:ext cx="38100" cy="38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7"/>
          <p:cNvGrpSpPr/>
          <p:nvPr/>
        </p:nvGrpSpPr>
        <p:grpSpPr>
          <a:xfrm>
            <a:off x="-64394" y="-63500"/>
            <a:ext cx="12321233" cy="3645032"/>
            <a:chOff x="0" y="0"/>
            <a:chExt cx="12191998" cy="3606800"/>
          </a:xfrm>
        </p:grpSpPr>
        <p:pic>
          <p:nvPicPr>
            <p:cNvPr id="74" name="Google Shape;74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8950" y="0"/>
              <a:ext cx="10433048" cy="360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0420350" cy="3606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" name="Google Shape;7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7250" y="2842683"/>
            <a:ext cx="13906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96600" y="1079500"/>
            <a:ext cx="83185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6016" y="2349500"/>
            <a:ext cx="7239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1850" y="3390900"/>
            <a:ext cx="126365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333064" y="3972983"/>
            <a:ext cx="12827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2100" y="4413250"/>
            <a:ext cx="2165350" cy="25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8750" y="895350"/>
            <a:ext cx="10858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17150" y="5448300"/>
            <a:ext cx="18351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93962" y="3336925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289661" y="3051175"/>
            <a:ext cx="120650" cy="1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031179" y="2563283"/>
            <a:ext cx="9525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52617" y="3832045"/>
            <a:ext cx="9525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46114" y="4386262"/>
            <a:ext cx="1206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352550" y="1771650"/>
            <a:ext cx="107950" cy="1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12" y="3317875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79550" y="174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13012" y="3502025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69914" y="4360862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005779" y="2741083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257911" y="3184525"/>
            <a:ext cx="31750" cy="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685967" y="3959045"/>
            <a:ext cx="31750" cy="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1709400" y="2870200"/>
            <a:ext cx="190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368983" y="-196850"/>
            <a:ext cx="9474201" cy="71310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3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700"/>
            <a:ext cx="12192000" cy="5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15550" y="1562100"/>
            <a:ext cx="2076450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0" y="3644900"/>
            <a:ext cx="12954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7350" y="5651500"/>
            <a:ext cx="787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45850" y="2324100"/>
            <a:ext cx="9461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61650" y="3028950"/>
            <a:ext cx="1225550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28450" y="622300"/>
            <a:ext cx="4635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31500" y="4044950"/>
            <a:ext cx="1651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31550" y="2146300"/>
            <a:ext cx="1143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709400" y="1358900"/>
            <a:ext cx="88900" cy="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87050" y="2908300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687050" y="42291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87100" y="2305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788650" y="29908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382250" y="5403850"/>
            <a:ext cx="133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356850" y="555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585450" y="5416550"/>
            <a:ext cx="38100" cy="38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6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hutterstock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3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1.png"/><Relationship Id="rId7" Type="http://schemas.openxmlformats.org/officeDocument/2006/relationships/image" Target="../media/image87.png"/><Relationship Id="rId8" Type="http://schemas.openxmlformats.org/officeDocument/2006/relationships/image" Target="../media/image9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ctrTitle"/>
          </p:nvPr>
        </p:nvSpPr>
        <p:spPr>
          <a:xfrm>
            <a:off x="576938" y="2950028"/>
            <a:ext cx="6141720" cy="894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Modelos de RI</a:t>
            </a:r>
            <a:endParaRPr/>
          </a:p>
        </p:txBody>
      </p:sp>
      <p:sp>
        <p:nvSpPr>
          <p:cNvPr id="148" name="Google Shape;148;p13"/>
          <p:cNvSpPr txBox="1"/>
          <p:nvPr>
            <p:ph idx="1" type="subTitle"/>
          </p:nvPr>
        </p:nvSpPr>
        <p:spPr>
          <a:xfrm>
            <a:off x="561698" y="3752850"/>
            <a:ext cx="6156960" cy="53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</a:pPr>
            <a:r>
              <a:rPr lang="pt-BR"/>
              <a:t>Cristiano Carvalho</a:t>
            </a:r>
            <a:endParaRPr b="0" i="0" sz="2500" u="none" cap="none" strike="noStrike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14095988" y="2133496"/>
            <a:ext cx="3580222" cy="1033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Ou ainda...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2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As medidas que dão pesos para termos distintos, podem ser usadas como entrada para algoritmos outros métodos de mineração de dados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A similaridade de documentos pode ser utilizada para agrupar documentos similares (doc-doc) ao invés de consultas e documentos (termos - doc)</a:t>
            </a:r>
            <a:br>
              <a:rPr lang="pt-BR"/>
            </a:br>
            <a:endParaRPr b="1"/>
          </a:p>
        </p:txBody>
      </p:sp>
      <p:sp>
        <p:nvSpPr>
          <p:cNvPr id="225" name="Google Shape;225;p22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/>
          <p:nvPr/>
        </p:nvSpPr>
        <p:spPr>
          <a:xfrm>
            <a:off x="14889194" y="473533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36" name="Google Shape;236;p24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/>
              <a:t>Robot with a bunch of books in the workshop of its creator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/>
              <a:t>Imagens Sistema de Busca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/>
              <a:t>Imagens Sistema de Filtragem</a:t>
            </a:r>
            <a:endParaRPr sz="30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https://www.shutterstock.com</a:t>
            </a:r>
            <a:endParaRPr sz="18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18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Print Screen de serviços</a:t>
            </a:r>
            <a:endParaRPr sz="3000">
              <a:solidFill>
                <a:srgbClr val="7F7F7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1800" u="sng">
                <a:solidFill>
                  <a:schemeClr val="hlink"/>
                </a:solidFill>
              </a:rPr>
              <a:t>https://news.google.com.br</a:t>
            </a:r>
            <a:endParaRPr sz="18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1800" u="sng">
                <a:solidFill>
                  <a:schemeClr val="hlink"/>
                </a:solidFill>
              </a:rPr>
              <a:t>https://images.google.com</a:t>
            </a:r>
            <a:endParaRPr sz="18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1800" u="sng">
                <a:solidFill>
                  <a:schemeClr val="hlink"/>
                </a:solidFill>
              </a:rPr>
              <a:t>https://www.amazon.com.br</a:t>
            </a:r>
            <a:endParaRPr sz="18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1800" u="sng">
                <a:solidFill>
                  <a:schemeClr val="hlink"/>
                </a:solidFill>
              </a:rPr>
              <a:t>https://www.netflix.com</a:t>
            </a:r>
            <a:endParaRPr sz="1800" u="sng">
              <a:solidFill>
                <a:schemeClr val="hlink"/>
              </a:solidFill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ctrTitle"/>
          </p:nvPr>
        </p:nvSpPr>
        <p:spPr>
          <a:xfrm>
            <a:off x="559520" y="2231636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Cálculo de similaridade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ctrTitle"/>
          </p:nvPr>
        </p:nvSpPr>
        <p:spPr>
          <a:xfrm>
            <a:off x="576943" y="0"/>
            <a:ext cx="10951482" cy="1208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Similaridade de Consultas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5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As consultas são utilizadas para determinar </a:t>
            </a:r>
            <a:r>
              <a:rPr b="1" lang="pt-BR"/>
              <a:t>importância</a:t>
            </a:r>
            <a:r>
              <a:rPr lang="pt-BR"/>
              <a:t> das páginas</a:t>
            </a:r>
            <a:br>
              <a:rPr lang="pt-BR"/>
            </a:br>
            <a:br>
              <a:rPr lang="pt-BR"/>
            </a:br>
            <a:r>
              <a:rPr lang="pt-BR"/>
              <a:t>Um modelo de RI é utilizado para computar a </a:t>
            </a:r>
            <a:r>
              <a:rPr b="1" lang="pt-BR"/>
              <a:t>similaridade</a:t>
            </a:r>
            <a:r>
              <a:rPr lang="pt-BR"/>
              <a:t> entre uma </a:t>
            </a:r>
            <a:r>
              <a:rPr b="1" lang="pt-BR"/>
              <a:t>consulta</a:t>
            </a:r>
            <a:r>
              <a:rPr lang="pt-BR"/>
              <a:t> Q e um determinado </a:t>
            </a:r>
            <a:r>
              <a:rPr b="1" lang="pt-BR"/>
              <a:t>documento</a:t>
            </a:r>
            <a:r>
              <a:rPr lang="pt-BR"/>
              <a:t> P</a:t>
            </a:r>
            <a:br>
              <a:rPr lang="pt-BR"/>
            </a:b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Representação de documentos em vetores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6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400"/>
              <a:t>Qual Doc melhor representa a consulta?</a:t>
            </a:r>
            <a:endParaRPr b="1" i="0" sz="44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170" name="Google Shape;1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138" y="1542475"/>
            <a:ext cx="7877725" cy="8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 rotWithShape="1">
          <a:blip r:embed="rId4">
            <a:alphaModFix/>
          </a:blip>
          <a:srcRect b="2752" l="17100" r="3249" t="0"/>
          <a:stretch/>
        </p:blipFill>
        <p:spPr>
          <a:xfrm>
            <a:off x="3410450" y="2330150"/>
            <a:ext cx="5060075" cy="35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6"/>
          <p:cNvSpPr/>
          <p:nvPr/>
        </p:nvSpPr>
        <p:spPr>
          <a:xfrm rot="896899">
            <a:off x="5390744" y="4109822"/>
            <a:ext cx="589655" cy="498403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Modelo Vetorial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7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orrelação entre dois vetores é utilizada para medir a proximidade entre os elementos reais modelados</a:t>
            </a:r>
            <a:endParaRPr b="0" i="0" sz="35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180" name="Google Shape;180;p17"/>
          <p:cNvPicPr preferRelativeResize="0"/>
          <p:nvPr/>
        </p:nvPicPr>
        <p:blipFill rotWithShape="1">
          <a:blip r:embed="rId3">
            <a:alphaModFix/>
          </a:blip>
          <a:srcRect b="0" l="0" r="0" t="29824"/>
          <a:stretch/>
        </p:blipFill>
        <p:spPr>
          <a:xfrm>
            <a:off x="1431525" y="3058300"/>
            <a:ext cx="7503749" cy="3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Cálculo</a:t>
            </a:r>
            <a:r>
              <a:rPr lang="pt-BR"/>
              <a:t> de similaridade entre vetores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400"/>
              <a:t>Qual Doc melhor representa a consulta?</a:t>
            </a:r>
            <a:endParaRPr b="1" i="0" sz="44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188" name="Google Shape;188;p18"/>
          <p:cNvPicPr preferRelativeResize="0"/>
          <p:nvPr/>
        </p:nvPicPr>
        <p:blipFill rotWithShape="1">
          <a:blip r:embed="rId3">
            <a:alphaModFix/>
          </a:blip>
          <a:srcRect b="0" l="0" r="4525" t="26400"/>
          <a:stretch/>
        </p:blipFill>
        <p:spPr>
          <a:xfrm>
            <a:off x="2082449" y="1723775"/>
            <a:ext cx="8059800" cy="417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Ordenação Final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9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400"/>
              <a:t>Qual Doc melhor representa a consulta?</a:t>
            </a:r>
            <a:endParaRPr b="1" i="0" sz="44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138" y="1618675"/>
            <a:ext cx="7877725" cy="8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 rotWithShape="1">
          <a:blip r:embed="rId4">
            <a:alphaModFix/>
          </a:blip>
          <a:srcRect b="0" l="0" r="0" t="28258"/>
          <a:stretch/>
        </p:blipFill>
        <p:spPr>
          <a:xfrm>
            <a:off x="8990919" y="4399314"/>
            <a:ext cx="6381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0438" y="3914325"/>
            <a:ext cx="6191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 rotWithShape="1">
          <a:blip r:embed="rId6">
            <a:alphaModFix/>
          </a:blip>
          <a:srcRect b="89038" l="4802" r="4412" t="1057"/>
          <a:stretch/>
        </p:blipFill>
        <p:spPr>
          <a:xfrm>
            <a:off x="2759575" y="3274825"/>
            <a:ext cx="6814376" cy="4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 rotWithShape="1">
          <a:blip r:embed="rId7">
            <a:alphaModFix/>
          </a:blip>
          <a:srcRect b="49626" l="0" r="0" t="13532"/>
          <a:stretch/>
        </p:blipFill>
        <p:spPr>
          <a:xfrm>
            <a:off x="9018690" y="3327723"/>
            <a:ext cx="6381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 rotWithShape="1">
          <a:blip r:embed="rId6">
            <a:alphaModFix/>
          </a:blip>
          <a:srcRect b="68461" l="3304" r="5910" t="24246"/>
          <a:stretch/>
        </p:blipFill>
        <p:spPr>
          <a:xfrm>
            <a:off x="2642475" y="2910875"/>
            <a:ext cx="6814376" cy="3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 rotWithShape="1">
          <a:blip r:embed="rId8">
            <a:alphaModFix/>
          </a:blip>
          <a:srcRect b="0" l="0" r="0" t="21426"/>
          <a:stretch/>
        </p:blipFill>
        <p:spPr>
          <a:xfrm>
            <a:off x="9009969" y="2910875"/>
            <a:ext cx="6000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 rotWithShape="1">
          <a:blip r:embed="rId6">
            <a:alphaModFix/>
          </a:blip>
          <a:srcRect b="75434" l="8361" r="11925" t="17272"/>
          <a:stretch/>
        </p:blipFill>
        <p:spPr>
          <a:xfrm>
            <a:off x="3011675" y="3898875"/>
            <a:ext cx="5983400" cy="3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 rotWithShape="1">
          <a:blip r:embed="rId6">
            <a:alphaModFix/>
          </a:blip>
          <a:srcRect b="81849" l="8058" r="12227" t="10857"/>
          <a:stretch/>
        </p:blipFill>
        <p:spPr>
          <a:xfrm>
            <a:off x="2981763" y="4399325"/>
            <a:ext cx="5983400" cy="3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Aplicações do modelo vetorial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O modelo vetorial pode ser aplicado em qualquer tipo de problema de RI</a:t>
            </a:r>
            <a:br>
              <a:rPr lang="pt-BR"/>
            </a:br>
            <a:br>
              <a:rPr lang="pt-BR"/>
            </a:br>
            <a:r>
              <a:rPr lang="pt-BR"/>
              <a:t>Aplicação direta do modelo em sistemas de busca</a:t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Filtragem com Modelo Vetorial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Bases de dados contêm </a:t>
            </a:r>
            <a:r>
              <a:rPr b="1" lang="pt-BR"/>
              <a:t>perfis</a:t>
            </a:r>
            <a:r>
              <a:rPr lang="pt-BR"/>
              <a:t> no lugar de documentos</a:t>
            </a:r>
            <a:br>
              <a:rPr lang="pt-BR"/>
            </a:br>
            <a:br>
              <a:rPr lang="pt-BR"/>
            </a:br>
            <a:r>
              <a:rPr lang="pt-BR"/>
              <a:t>Perfis são conjuntos de termos que descrevem os </a:t>
            </a:r>
            <a:r>
              <a:rPr b="1" lang="pt-BR"/>
              <a:t>interesses</a:t>
            </a:r>
            <a:r>
              <a:rPr lang="pt-BR"/>
              <a:t> dos usuários</a:t>
            </a:r>
            <a:br>
              <a:rPr lang="pt-BR"/>
            </a:br>
            <a:br>
              <a:rPr lang="pt-BR"/>
            </a:br>
            <a:r>
              <a:rPr b="1" lang="pt-BR"/>
              <a:t>Documentos</a:t>
            </a:r>
            <a:r>
              <a:rPr lang="pt-BR"/>
              <a:t> que chegam para o sistema são tratados como </a:t>
            </a:r>
            <a:r>
              <a:rPr b="1" lang="pt-BR"/>
              <a:t>consultas</a:t>
            </a:r>
            <a:endParaRPr b="1"/>
          </a:p>
        </p:txBody>
      </p:sp>
      <p:sp>
        <p:nvSpPr>
          <p:cNvPr id="218" name="Google Shape;218;p21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LIDE IMAGENS E QUADR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 TEXTO CORRI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