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  <p:sldMasterId id="2147483655" r:id="rId5"/>
    <p:sldMasterId id="2147483656" r:id="rId6"/>
    <p:sldMasterId id="2147483657" r:id="rId7"/>
    <p:sldMasterId id="2147483658" r:id="rId8"/>
    <p:sldMasterId id="214748365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f5a799d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f5a799d8c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f5a799d8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f5a799d8c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f5a799d8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f5a799d8c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f5a799d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f5a799d8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f5a799d8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f5a799d8c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f5a799d8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f5a799d8c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f5a799d8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f5a799d8c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f5a799d8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f5a799d8c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f090578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f090578a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f090578a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f090578a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f5a799d8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f5a799d8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f5a799d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f5a799d8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f5a799d8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f5a799d8c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f5a799d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f5a799d8c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ctrTitle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ÓPICOS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ctrTitle"/>
          </p:nvPr>
        </p:nvSpPr>
        <p:spPr>
          <a:xfrm>
            <a:off x="568230" y="0"/>
            <a:ext cx="10012684" cy="1197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corrido 2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ctrTitle"/>
          </p:nvPr>
        </p:nvSpPr>
        <p:spPr>
          <a:xfrm>
            <a:off x="568230" y="0"/>
            <a:ext cx="10012684" cy="1197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8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EXTO CORRIDO" type="title">
  <p:cSld name="TITL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type="ctrTitle"/>
          </p:nvPr>
        </p:nvSpPr>
        <p:spPr>
          <a:xfrm>
            <a:off x="568229" y="1"/>
            <a:ext cx="102849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Google Shape;129;p12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  <a:defRPr b="0" i="0" sz="3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3.png"/><Relationship Id="rId13" Type="http://schemas.openxmlformats.org/officeDocument/2006/relationships/image" Target="../media/image10.png"/><Relationship Id="rId12" Type="http://schemas.openxmlformats.org/officeDocument/2006/relationships/image" Target="../media/image6.png"/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9.png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6" Type="http://schemas.openxmlformats.org/officeDocument/2006/relationships/image" Target="../media/image9.png"/><Relationship Id="rId7" Type="http://schemas.openxmlformats.org/officeDocument/2006/relationships/image" Target="../media/image14.png"/><Relationship Id="rId8" Type="http://schemas.openxmlformats.org/officeDocument/2006/relationships/image" Target="../media/image4.png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image" Target="../media/image12.png"/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6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6.png"/><Relationship Id="rId16" Type="http://schemas.openxmlformats.org/officeDocument/2006/relationships/theme" Target="../theme/theme6.xml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7.png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3" Type="http://schemas.openxmlformats.org/officeDocument/2006/relationships/image" Target="../media/image28.png"/><Relationship Id="rId12" Type="http://schemas.openxmlformats.org/officeDocument/2006/relationships/image" Target="../media/image24.png"/><Relationship Id="rId1" Type="http://schemas.openxmlformats.org/officeDocument/2006/relationships/image" Target="../media/image34.png"/><Relationship Id="rId2" Type="http://schemas.openxmlformats.org/officeDocument/2006/relationships/image" Target="../media/image27.png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6" Type="http://schemas.openxmlformats.org/officeDocument/2006/relationships/image" Target="../media/image23.png"/><Relationship Id="rId7" Type="http://schemas.openxmlformats.org/officeDocument/2006/relationships/image" Target="../media/image29.png"/><Relationship Id="rId8" Type="http://schemas.openxmlformats.org/officeDocument/2006/relationships/image" Target="../media/image42.png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3" Type="http://schemas.openxmlformats.org/officeDocument/2006/relationships/image" Target="../media/image28.png"/><Relationship Id="rId12" Type="http://schemas.openxmlformats.org/officeDocument/2006/relationships/image" Target="../media/image24.png"/><Relationship Id="rId1" Type="http://schemas.openxmlformats.org/officeDocument/2006/relationships/image" Target="../media/image34.png"/><Relationship Id="rId2" Type="http://schemas.openxmlformats.org/officeDocument/2006/relationships/image" Target="../media/image27.png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5" Type="http://schemas.openxmlformats.org/officeDocument/2006/relationships/theme" Target="../theme/theme7.xml"/><Relationship Id="rId14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6" Type="http://schemas.openxmlformats.org/officeDocument/2006/relationships/image" Target="../media/image23.png"/><Relationship Id="rId7" Type="http://schemas.openxmlformats.org/officeDocument/2006/relationships/image" Target="../media/image29.png"/><Relationship Id="rId8" Type="http://schemas.openxmlformats.org/officeDocument/2006/relationships/image" Target="../media/image42.png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image" Target="../media/image48.png"/><Relationship Id="rId11" Type="http://schemas.openxmlformats.org/officeDocument/2006/relationships/image" Target="../media/image50.png"/><Relationship Id="rId22" Type="http://schemas.openxmlformats.org/officeDocument/2006/relationships/theme" Target="../theme/theme1.xml"/><Relationship Id="rId10" Type="http://schemas.openxmlformats.org/officeDocument/2006/relationships/image" Target="../media/image41.png"/><Relationship Id="rId21" Type="http://schemas.openxmlformats.org/officeDocument/2006/relationships/slideLayout" Target="../slideLayouts/slideLayout5.xml"/><Relationship Id="rId13" Type="http://schemas.openxmlformats.org/officeDocument/2006/relationships/image" Target="../media/image24.png"/><Relationship Id="rId12" Type="http://schemas.openxmlformats.org/officeDocument/2006/relationships/image" Target="../media/image19.png"/><Relationship Id="rId1" Type="http://schemas.openxmlformats.org/officeDocument/2006/relationships/image" Target="../media/image35.png"/><Relationship Id="rId2" Type="http://schemas.openxmlformats.org/officeDocument/2006/relationships/image" Target="../media/image32.png"/><Relationship Id="rId3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40.png"/><Relationship Id="rId15" Type="http://schemas.openxmlformats.org/officeDocument/2006/relationships/image" Target="../media/image38.png"/><Relationship Id="rId14" Type="http://schemas.openxmlformats.org/officeDocument/2006/relationships/image" Target="../media/image20.png"/><Relationship Id="rId17" Type="http://schemas.openxmlformats.org/officeDocument/2006/relationships/image" Target="../media/image13.png"/><Relationship Id="rId16" Type="http://schemas.openxmlformats.org/officeDocument/2006/relationships/image" Target="../media/image39.png"/><Relationship Id="rId5" Type="http://schemas.openxmlformats.org/officeDocument/2006/relationships/image" Target="../media/image36.png"/><Relationship Id="rId19" Type="http://schemas.openxmlformats.org/officeDocument/2006/relationships/image" Target="../media/image6.png"/><Relationship Id="rId6" Type="http://schemas.openxmlformats.org/officeDocument/2006/relationships/image" Target="../media/image33.png"/><Relationship Id="rId18" Type="http://schemas.openxmlformats.org/officeDocument/2006/relationships/image" Target="../media/image18.png"/><Relationship Id="rId7" Type="http://schemas.openxmlformats.org/officeDocument/2006/relationships/image" Target="../media/image31.png"/><Relationship Id="rId8" Type="http://schemas.openxmlformats.org/officeDocument/2006/relationships/image" Target="../media/image43.png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image" Target="../media/image61.png"/><Relationship Id="rId10" Type="http://schemas.openxmlformats.org/officeDocument/2006/relationships/image" Target="../media/image49.png"/><Relationship Id="rId13" Type="http://schemas.openxmlformats.org/officeDocument/2006/relationships/image" Target="../media/image51.png"/><Relationship Id="rId12" Type="http://schemas.openxmlformats.org/officeDocument/2006/relationships/image" Target="../media/image52.png"/><Relationship Id="rId1" Type="http://schemas.openxmlformats.org/officeDocument/2006/relationships/image" Target="../media/image46.png"/><Relationship Id="rId2" Type="http://schemas.openxmlformats.org/officeDocument/2006/relationships/image" Target="../media/image45.png"/><Relationship Id="rId3" Type="http://schemas.openxmlformats.org/officeDocument/2006/relationships/image" Target="../media/image57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5" Type="http://schemas.openxmlformats.org/officeDocument/2006/relationships/image" Target="../media/image58.png"/><Relationship Id="rId14" Type="http://schemas.openxmlformats.org/officeDocument/2006/relationships/image" Target="../media/image64.png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6" Type="http://schemas.openxmlformats.org/officeDocument/2006/relationships/image" Target="../media/image56.png"/><Relationship Id="rId7" Type="http://schemas.openxmlformats.org/officeDocument/2006/relationships/image" Target="../media/image44.png"/><Relationship Id="rId8" Type="http://schemas.openxmlformats.org/officeDocument/2006/relationships/image" Target="../media/image55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700"/>
            <a:ext cx="12192000" cy="58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15550" y="1562100"/>
            <a:ext cx="2076450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0" y="3644900"/>
            <a:ext cx="129540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7350" y="5651500"/>
            <a:ext cx="787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45850" y="2324100"/>
            <a:ext cx="9461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61650" y="3028950"/>
            <a:ext cx="1225550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28450" y="622300"/>
            <a:ext cx="4635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31500" y="4044950"/>
            <a:ext cx="1651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31550" y="2146300"/>
            <a:ext cx="1143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709400" y="1358900"/>
            <a:ext cx="88900" cy="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87050" y="2908300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687050" y="42291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87100" y="2305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788650" y="29908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382250" y="5403850"/>
            <a:ext cx="1333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356850" y="55562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585450" y="5416550"/>
            <a:ext cx="38100" cy="38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6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twitter.com/en/app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twitter.com/en/apps" TargetMode="External"/><Relationship Id="rId4" Type="http://schemas.openxmlformats.org/officeDocument/2006/relationships/image" Target="../media/image7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3.png"/><Relationship Id="rId4" Type="http://schemas.openxmlformats.org/officeDocument/2006/relationships/hyperlink" Target="https://developer.twitter.com/en/app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7.png"/><Relationship Id="rId4" Type="http://schemas.openxmlformats.org/officeDocument/2006/relationships/image" Target="../media/image6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twitter.com/en/docs/tweets/search/guides/standard-operators" TargetMode="External"/><Relationship Id="rId4" Type="http://schemas.openxmlformats.org/officeDocument/2006/relationships/image" Target="../media/image6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twitter.com/" TargetMode="External"/><Relationship Id="rId4" Type="http://schemas.openxmlformats.org/officeDocument/2006/relationships/hyperlink" Target="https://developer.twitter.com/en/apply/user" TargetMode="External"/><Relationship Id="rId5" Type="http://schemas.openxmlformats.org/officeDocument/2006/relationships/hyperlink" Target="https://developer.twitter.com/en/app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twitter.com/en/docs/tweets/search/guides/standard-operators" TargetMode="External"/><Relationship Id="rId4" Type="http://schemas.openxmlformats.org/officeDocument/2006/relationships/hyperlink" Target="https://paper.dropbox.com/doc/EAD-RI-PUCMINAS--ANYIRzIQyvcZQMNeJ9A8a0H~Ag-OORhMJJkMCkUWrNYcoLEw#:uid=201995533928425712154792&amp;h2=(NOVO)-Cadastro-de-Developer-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witter.com/" TargetMode="External"/><Relationship Id="rId4" Type="http://schemas.openxmlformats.org/officeDocument/2006/relationships/hyperlink" Target="https://developer.twitter.com/en/apply/user" TargetMode="External"/><Relationship Id="rId5" Type="http://schemas.openxmlformats.org/officeDocument/2006/relationships/hyperlink" Target="https://paper.dropbox.com/doc/EAD-RI-PUCMINAS--ANYIRzIQyvcZQMNeJ9A8a0H~Ag-OORhMJJkMCkUWrNYcoLEw#:uid=201995533928425712154792&amp;h2=(NOVO)-Cadastro-de-Developer-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6.png"/><Relationship Id="rId4" Type="http://schemas.openxmlformats.org/officeDocument/2006/relationships/hyperlink" Target="https://developer.twitter.com/en/account/get-start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twitter.com/en/apps" TargetMode="External"/><Relationship Id="rId4" Type="http://schemas.openxmlformats.org/officeDocument/2006/relationships/image" Target="../media/image7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twitter.com/en/apps" TargetMode="External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576938" y="2950028"/>
            <a:ext cx="6141720" cy="894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Coleta de Dados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1698" y="3752850"/>
            <a:ext cx="6156960" cy="53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</a:pPr>
            <a:r>
              <a:rPr lang="pt-BR"/>
              <a:t>Cristiano Carvalho</a:t>
            </a:r>
            <a:endParaRPr b="0" i="0" sz="2500" u="none" cap="none" strike="noStrike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14095988" y="2133496"/>
            <a:ext cx="3580222" cy="1033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Uma vez aprovados, criamos um App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354725" y="1338588"/>
            <a:ext cx="9287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https://developer.twitter.com/en/apps</a:t>
            </a:r>
            <a:endParaRPr sz="2400"/>
          </a:p>
        </p:txBody>
      </p:sp>
      <p:sp>
        <p:nvSpPr>
          <p:cNvPr id="205" name="Google Shape;205;p22"/>
          <p:cNvSpPr txBox="1"/>
          <p:nvPr/>
        </p:nvSpPr>
        <p:spPr>
          <a:xfrm>
            <a:off x="479875" y="2456225"/>
            <a:ext cx="90411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 não tiver uma url </a:t>
            </a: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própria</a:t>
            </a: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para usar, pode utilizar a minha: </a:t>
            </a:r>
            <a:endParaRPr sz="3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http://cristianocarvalho.cc/</a:t>
            </a:r>
            <a:endParaRPr sz="3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ctrTitle"/>
          </p:nvPr>
        </p:nvSpPr>
        <p:spPr>
          <a:xfrm>
            <a:off x="568225" y="0"/>
            <a:ext cx="10363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800"/>
              <a:t>Com o App criado, temos as credenciais</a:t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354725" y="1338588"/>
            <a:ext cx="9287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https://developer.twitter.com/en/apps</a:t>
            </a:r>
            <a:endParaRPr sz="2400"/>
          </a:p>
        </p:txBody>
      </p:sp>
      <p:pic>
        <p:nvPicPr>
          <p:cNvPr id="213" name="Google Shape;213;p23"/>
          <p:cNvPicPr preferRelativeResize="0"/>
          <p:nvPr/>
        </p:nvPicPr>
        <p:blipFill rotWithShape="1">
          <a:blip r:embed="rId4">
            <a:alphaModFix/>
          </a:blip>
          <a:srcRect b="60902" l="8152" r="8486" t="5680"/>
          <a:stretch/>
        </p:blipFill>
        <p:spPr>
          <a:xfrm>
            <a:off x="470950" y="2352875"/>
            <a:ext cx="9907352" cy="21522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/>
          <p:nvPr/>
        </p:nvSpPr>
        <p:spPr>
          <a:xfrm>
            <a:off x="8013150" y="3339800"/>
            <a:ext cx="1264500" cy="4176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ctrTitle"/>
          </p:nvPr>
        </p:nvSpPr>
        <p:spPr>
          <a:xfrm>
            <a:off x="568225" y="0"/>
            <a:ext cx="10813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800"/>
              <a:t>Com o App criado, temos as credenciais</a:t>
            </a:r>
            <a:endParaRPr b="1" i="0" sz="48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850" y="1794476"/>
            <a:ext cx="7191999" cy="497784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 txBox="1"/>
          <p:nvPr/>
        </p:nvSpPr>
        <p:spPr>
          <a:xfrm>
            <a:off x="1573925" y="1186188"/>
            <a:ext cx="9287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linkClick r:id="rId4"/>
              </a:rPr>
              <a:t>https://developer.twitter.com/en/apps</a:t>
            </a:r>
            <a:endParaRPr sz="2400"/>
          </a:p>
        </p:txBody>
      </p:sp>
      <p:sp>
        <p:nvSpPr>
          <p:cNvPr id="223" name="Google Shape;223;p24"/>
          <p:cNvSpPr/>
          <p:nvPr/>
        </p:nvSpPr>
        <p:spPr>
          <a:xfrm>
            <a:off x="3006675" y="2735900"/>
            <a:ext cx="1528800" cy="4902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KNIME: </a:t>
            </a:r>
            <a:r>
              <a:rPr lang="pt-BR"/>
              <a:t>Coleta via API do Twitter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ctrTitle"/>
          </p:nvPr>
        </p:nvSpPr>
        <p:spPr>
          <a:xfrm>
            <a:off x="568225" y="0"/>
            <a:ext cx="10873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800"/>
              <a:t>Coleta no KNIME: Conexão e Autorização</a:t>
            </a:r>
            <a:endParaRPr b="1" i="0" sz="48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rPr lang="pt-BR"/>
              <a:t>via node</a:t>
            </a:r>
            <a:br>
              <a:rPr lang="pt-BR"/>
            </a:br>
            <a:r>
              <a:rPr b="1" lang="pt-BR"/>
              <a:t>Twitter API</a:t>
            </a:r>
            <a:br>
              <a:rPr b="1" lang="pt-BR"/>
            </a:br>
            <a:r>
              <a:rPr b="1" lang="pt-BR"/>
              <a:t>Connector</a:t>
            </a:r>
            <a:br>
              <a:rPr lang="pt-BR"/>
            </a:b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14889194" y="1652109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237" name="Google Shape;237;p26"/>
          <p:cNvPicPr preferRelativeResize="0"/>
          <p:nvPr/>
        </p:nvPicPr>
        <p:blipFill rotWithShape="1">
          <a:blip r:embed="rId3">
            <a:alphaModFix/>
          </a:blip>
          <a:srcRect b="0" l="704" r="0" t="4443"/>
          <a:stretch/>
        </p:blipFill>
        <p:spPr>
          <a:xfrm>
            <a:off x="2928713" y="1852250"/>
            <a:ext cx="7320175" cy="29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Consulta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"/>
          <p:cNvSpPr txBox="1"/>
          <p:nvPr>
            <p:ph idx="1" type="subTitle"/>
          </p:nvPr>
        </p:nvSpPr>
        <p:spPr>
          <a:xfrm>
            <a:off x="576950" y="1295400"/>
            <a:ext cx="45666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rPr lang="pt-BR" sz="3600"/>
              <a:t>Com o node </a:t>
            </a:r>
            <a:r>
              <a:rPr b="1" lang="pt-BR" sz="3600"/>
              <a:t>Twitter Search</a:t>
            </a:r>
            <a:r>
              <a:rPr lang="pt-BR" sz="3600"/>
              <a:t> é possível realizar buscas e os dados já vêm formatados em uma tabela</a:t>
            </a:r>
            <a:endParaRPr sz="3600"/>
          </a:p>
        </p:txBody>
      </p:sp>
      <p:sp>
        <p:nvSpPr>
          <p:cNvPr id="244" name="Google Shape;244;p27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825" y="1717875"/>
            <a:ext cx="5533275" cy="28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 rotWithShape="1">
          <a:blip r:embed="rId4">
            <a:alphaModFix/>
          </a:blip>
          <a:srcRect b="0" l="0" r="0" t="11308"/>
          <a:stretch/>
        </p:blipFill>
        <p:spPr>
          <a:xfrm>
            <a:off x="1339325" y="4881875"/>
            <a:ext cx="7915275" cy="150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27"/>
          <p:cNvCxnSpPr/>
          <p:nvPr/>
        </p:nvCxnSpPr>
        <p:spPr>
          <a:xfrm>
            <a:off x="6371625" y="4438250"/>
            <a:ext cx="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ctrTitle"/>
          </p:nvPr>
        </p:nvSpPr>
        <p:spPr>
          <a:xfrm>
            <a:off x="568225" y="0"/>
            <a:ext cx="10813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800"/>
              <a:t>Explore a documentação do Serviço</a:t>
            </a:r>
            <a:endParaRPr b="1" i="0" sz="48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sp>
        <p:nvSpPr>
          <p:cNvPr id="254" name="Google Shape;254;p28"/>
          <p:cNvSpPr txBox="1"/>
          <p:nvPr/>
        </p:nvSpPr>
        <p:spPr>
          <a:xfrm>
            <a:off x="568225" y="1186200"/>
            <a:ext cx="102780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u="sng">
                <a:solidFill>
                  <a:schemeClr val="hlink"/>
                </a:solidFill>
                <a:hlinkClick r:id="rId3"/>
              </a:rPr>
              <a:t>https://developer.twitter.com/en/docs/tweets/search/guides/standard-operators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55" name="Google Shape;255;p28"/>
          <p:cNvSpPr/>
          <p:nvPr/>
        </p:nvSpPr>
        <p:spPr>
          <a:xfrm>
            <a:off x="3006675" y="2735900"/>
            <a:ext cx="1528800" cy="4902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8"/>
          <p:cNvPicPr preferRelativeResize="0"/>
          <p:nvPr/>
        </p:nvPicPr>
        <p:blipFill rotWithShape="1">
          <a:blip r:embed="rId4">
            <a:alphaModFix/>
          </a:blip>
          <a:srcRect b="0" l="0" r="0" t="4370"/>
          <a:stretch/>
        </p:blipFill>
        <p:spPr>
          <a:xfrm>
            <a:off x="2159375" y="1804625"/>
            <a:ext cx="6425450" cy="49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800"/>
              <a:t>Referências</a:t>
            </a:r>
            <a:endParaRPr b="1" i="0" sz="48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9"/>
          <p:cNvSpPr txBox="1"/>
          <p:nvPr>
            <p:ph idx="1" type="subTitle"/>
          </p:nvPr>
        </p:nvSpPr>
        <p:spPr>
          <a:xfrm>
            <a:off x="544275" y="1276750"/>
            <a:ext cx="9144000" cy="4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 do Twitter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u="sng">
                <a:solidFill>
                  <a:schemeClr val="hlink"/>
                </a:solidFill>
                <a:hlinkClick r:id="rId3"/>
              </a:rPr>
              <a:t>https://twitter.com/</a:t>
            </a:r>
            <a:endParaRPr sz="3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de desenvolvedor </a:t>
            </a:r>
            <a:r>
              <a:rPr lang="pt-BR" sz="3000" u="sng">
                <a:solidFill>
                  <a:schemeClr val="hlink"/>
                </a:solidFill>
                <a:hlinkClick r:id="rId4"/>
              </a:rPr>
              <a:t>https://developer.twitter.com/en/apply/user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Área de aplicativos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https://developer.twitter.com/en/apps</a:t>
            </a:r>
            <a:endParaRPr sz="3000"/>
          </a:p>
        </p:txBody>
      </p:sp>
      <p:sp>
        <p:nvSpPr>
          <p:cNvPr id="263" name="Google Shape;263;p29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800"/>
              <a:t>Referências</a:t>
            </a:r>
            <a:endParaRPr b="1" i="0" sz="48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0"/>
          <p:cNvSpPr txBox="1"/>
          <p:nvPr>
            <p:ph idx="1" type="subTitle"/>
          </p:nvPr>
        </p:nvSpPr>
        <p:spPr>
          <a:xfrm>
            <a:off x="544275" y="1276750"/>
            <a:ext cx="9144000" cy="4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Documentação </a:t>
            </a:r>
            <a:r>
              <a:rPr lang="pt-BR"/>
              <a:t>de busca no Twitter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 u="sng">
                <a:solidFill>
                  <a:schemeClr val="hlink"/>
                </a:solidFill>
                <a:hlinkClick r:id="rId3"/>
              </a:rPr>
              <a:t>https://developer.twitter.com/en/docs/tweets/search/guides/standard-operators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Documentação extra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u="sng">
                <a:solidFill>
                  <a:schemeClr val="hlink"/>
                </a:solidFill>
                <a:hlinkClick r:id="rId4"/>
              </a:rPr>
              <a:t>Exemplos de Alunos e dados preenchidos</a:t>
            </a:r>
            <a:r>
              <a:rPr lang="pt-BR" sz="3000"/>
              <a:t> </a:t>
            </a:r>
            <a:endParaRPr sz="3000"/>
          </a:p>
        </p:txBody>
      </p:sp>
      <p:sp>
        <p:nvSpPr>
          <p:cNvPr id="270" name="Google Shape;270;p30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/>
          <p:nvPr/>
        </p:nvSpPr>
        <p:spPr>
          <a:xfrm>
            <a:off x="14889194" y="473533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559520" y="2231636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Coleta de dados via APIs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API - Application Programming Interface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um conjunto definido de </a:t>
            </a:r>
            <a:r>
              <a:rPr b="1" lang="pt-BR"/>
              <a:t>mensagens</a:t>
            </a:r>
            <a:r>
              <a:rPr lang="pt-BR"/>
              <a:t> de requisição e resposta </a:t>
            </a:r>
            <a:r>
              <a:rPr b="1" lang="pt-BR"/>
              <a:t>HTTP</a:t>
            </a:r>
            <a:r>
              <a:rPr lang="pt-BR"/>
              <a:t>, geralmente expressado nos formatos </a:t>
            </a:r>
            <a:r>
              <a:rPr b="1" lang="pt-BR"/>
              <a:t>XML</a:t>
            </a:r>
            <a:r>
              <a:rPr lang="pt-BR"/>
              <a:t> ou </a:t>
            </a:r>
            <a:r>
              <a:rPr b="1" lang="pt-BR"/>
              <a:t>JSON</a:t>
            </a:r>
            <a:br>
              <a:rPr lang="pt-BR"/>
            </a:br>
            <a:br>
              <a:rPr lang="pt-BR"/>
            </a:br>
            <a:r>
              <a:rPr lang="pt-BR"/>
              <a:t>Um exemplo popular é a utilização para leitura e </a:t>
            </a:r>
            <a:r>
              <a:rPr b="1" lang="pt-BR"/>
              <a:t>publicação</a:t>
            </a:r>
            <a:r>
              <a:rPr lang="pt-BR"/>
              <a:t> de mensagens no Twitter</a:t>
            </a:r>
            <a:br>
              <a:rPr lang="pt-BR"/>
            </a:br>
            <a:br>
              <a:rPr lang="pt-BR"/>
            </a:br>
            <a:r>
              <a:rPr lang="pt-BR"/>
              <a:t>No nosso caso queremos </a:t>
            </a:r>
            <a:r>
              <a:rPr b="1" lang="pt-BR"/>
              <a:t>coletar dados</a:t>
            </a:r>
            <a:endParaRPr b="1"/>
          </a:p>
        </p:txBody>
      </p:sp>
      <p:sp>
        <p:nvSpPr>
          <p:cNvPr id="149" name="Google Shape;149;p15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API - Application Programming Interface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é necessária a implementação de scripts externos de coleta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É preciso criar e </a:t>
            </a:r>
            <a:r>
              <a:rPr b="1" lang="pt-BR"/>
              <a:t>registrar</a:t>
            </a:r>
            <a:r>
              <a:rPr lang="pt-BR"/>
              <a:t> uma </a:t>
            </a:r>
            <a:r>
              <a:rPr b="1" lang="pt-BR"/>
              <a:t>aplicação</a:t>
            </a:r>
            <a:r>
              <a:rPr lang="pt-BR"/>
              <a:t> para obter credenciais de acesso</a:t>
            </a:r>
            <a:br>
              <a:rPr lang="pt-BR"/>
            </a:br>
            <a:br>
              <a:rPr lang="pt-BR"/>
            </a:br>
            <a:r>
              <a:rPr lang="pt-BR"/>
              <a:t>Fácil extração dos dados disponibilizados em formatos </a:t>
            </a:r>
            <a:r>
              <a:rPr b="1" lang="pt-BR"/>
              <a:t>semi-estruturados</a:t>
            </a:r>
            <a:endParaRPr b="1"/>
          </a:p>
        </p:txBody>
      </p:sp>
      <p:sp>
        <p:nvSpPr>
          <p:cNvPr id="156" name="Google Shape;156;p16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800"/>
              <a:t>Cadastro de desenvolvedor de aplicações</a:t>
            </a:r>
            <a:endParaRPr b="1" i="0" sz="48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pt-BR"/>
              <a:t>Caso não tenha conta, criar um usuario em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https://twitter.com/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pt-BR"/>
              <a:t>Acessar área de desenvolvedor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https://developer.twitter.com/en/apply/user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pt-BR"/>
              <a:t>Preencher o formulário solicitando acesso como desenvolvedor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Exemplos de Alunos e dados preenchidos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800"/>
              <a:t>Cadastro de desenvolvedor de aplicações</a:t>
            </a:r>
            <a:endParaRPr b="1" i="0" sz="48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Após o preenchimento pode ser que o Twitter te mande um e-mail para saber mais informações</a:t>
            </a:r>
            <a:endParaRPr/>
          </a:p>
          <a:p>
            <a:pPr indent="-4191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>
                <a:solidFill>
                  <a:srgbClr val="7F7F7F"/>
                </a:solidFill>
              </a:rPr>
              <a:t>Responda (em </a:t>
            </a:r>
            <a:r>
              <a:rPr lang="pt-BR" sz="3000">
                <a:solidFill>
                  <a:srgbClr val="7F7F7F"/>
                </a:solidFill>
              </a:rPr>
              <a:t>inglês</a:t>
            </a:r>
            <a:r>
              <a:rPr lang="pt-BR" sz="3000">
                <a:solidFill>
                  <a:srgbClr val="7F7F7F"/>
                </a:solidFill>
              </a:rPr>
              <a:t>) que suas intenções são educativas e que você vai realizar tarefas como text processing, count terms frequency, text similarities matching…</a:t>
            </a:r>
            <a:endParaRPr sz="3000">
              <a:solidFill>
                <a:srgbClr val="7F7F7F"/>
              </a:solidFill>
            </a:endParaRPr>
          </a:p>
          <a:p>
            <a:pPr indent="-4191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>
                <a:solidFill>
                  <a:srgbClr val="7F7F7F"/>
                </a:solidFill>
              </a:rPr>
              <a:t>E que além disso não pretende postar na conta de outros usuários e nem divulgar esses resultados</a:t>
            </a:r>
            <a:endParaRPr sz="3000">
              <a:solidFill>
                <a:srgbClr val="7F7F7F"/>
              </a:solidFill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ctrTitle"/>
          </p:nvPr>
        </p:nvSpPr>
        <p:spPr>
          <a:xfrm>
            <a:off x="568230" y="0"/>
            <a:ext cx="10012684" cy="1197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Após aprovação do Twitter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14889194" y="1652109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33485" l="7971" r="8555" t="6569"/>
          <a:stretch/>
        </p:blipFill>
        <p:spPr>
          <a:xfrm>
            <a:off x="403375" y="2111550"/>
            <a:ext cx="10177552" cy="396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354725" y="1338588"/>
            <a:ext cx="9287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linkClick r:id="rId4"/>
              </a:rPr>
              <a:t>https://developer.twitter.com/en/account/get-started</a:t>
            </a:r>
            <a:endParaRPr sz="24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Uma vez aprovados, criamos um App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354725" y="1338588"/>
            <a:ext cx="9287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https://developer.twitter.com/en/apps</a:t>
            </a:r>
            <a:endParaRPr sz="2400"/>
          </a:p>
        </p:txBody>
      </p:sp>
      <p:pic>
        <p:nvPicPr>
          <p:cNvPr id="186" name="Google Shape;186;p20"/>
          <p:cNvPicPr preferRelativeResize="0"/>
          <p:nvPr/>
        </p:nvPicPr>
        <p:blipFill rotWithShape="1">
          <a:blip r:embed="rId4">
            <a:alphaModFix/>
          </a:blip>
          <a:srcRect b="60902" l="8152" r="8486" t="5680"/>
          <a:stretch/>
        </p:blipFill>
        <p:spPr>
          <a:xfrm>
            <a:off x="470950" y="2352875"/>
            <a:ext cx="9907352" cy="215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/>
          <p:nvPr/>
        </p:nvSpPr>
        <p:spPr>
          <a:xfrm>
            <a:off x="8159075" y="2744000"/>
            <a:ext cx="1450200" cy="4176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Uma vez aprovados, criamos um App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354725" y="1338588"/>
            <a:ext cx="9287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https://developer.twitter.com/en/apps</a:t>
            </a:r>
            <a:endParaRPr sz="2400"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75" y="1916063"/>
            <a:ext cx="9529554" cy="458281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/>
        </p:nvSpPr>
        <p:spPr>
          <a:xfrm>
            <a:off x="6286625" y="3064200"/>
            <a:ext cx="3355800" cy="20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Preenchemos as informações necessárias</a:t>
            </a:r>
            <a:endParaRPr sz="3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21"/>
          <p:cNvCxnSpPr/>
          <p:nvPr/>
        </p:nvCxnSpPr>
        <p:spPr>
          <a:xfrm rot="10800000">
            <a:off x="6079825" y="4109925"/>
            <a:ext cx="43770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IDE TEXTO CORRI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xto corrido 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