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00">
          <p15:clr>
            <a:srgbClr val="000000"/>
          </p15:clr>
        </p15:guide>
        <p15:guide id="2" orient="horz" pos="3825">
          <p15:clr>
            <a:srgbClr val="000000"/>
          </p15:clr>
        </p15:guide>
        <p15:guide id="3" pos="7262">
          <p15:clr>
            <a:srgbClr val="000000"/>
          </p15:clr>
        </p15:guide>
        <p15:guide id="4" pos="42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0" orient="horz"/>
        <p:guide pos="3825" orient="horz"/>
        <p:guide pos="7262"/>
        <p:guide pos="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f5a799d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f5a799d8c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5a799d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f5a799d8c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f5a799d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f5a799d8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5a799d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f5a799d8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5a799d8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f5a799d8c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f5a799d8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f5a799d8c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5a799d8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f5a799d8c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f5a799d8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f5a799d8c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09057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f090578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090578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f090578a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5a799d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f5a799d8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5a799d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f5a799d8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5a799d8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f5a799d8c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5a799d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f5a799d8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ctrTitle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A1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PARAÇÃO DE CAPÍTULOS">
  <p:cSld name="SEPARAÇÃO DE CAPÍTUL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ctrTitle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ÓPICOS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corrido 2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8"/>
          <p:cNvSpPr txBox="1"/>
          <p:nvPr>
            <p:ph idx="1" type="subTitle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 ENCERRAMENTO">
  <p:cSld name="CAPA ENCERRAMENT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TEXTO CORRIDO" type="title">
  <p:cSld name="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ctrTitle"/>
          </p:nvPr>
        </p:nvSpPr>
        <p:spPr>
          <a:xfrm>
            <a:off x="568229" y="1"/>
            <a:ext cx="102849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  <a:defRPr b="1" i="0" sz="5000" u="none" cap="none" strike="noStrike">
                <a:solidFill>
                  <a:srgbClr val="0035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12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  <a:defRPr b="0" i="0" sz="3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5.png"/><Relationship Id="rId13" Type="http://schemas.openxmlformats.org/officeDocument/2006/relationships/image" Target="../media/image3.png"/><Relationship Id="rId12" Type="http://schemas.openxmlformats.org/officeDocument/2006/relationships/image" Target="../media/image6.png"/><Relationship Id="rId1" Type="http://schemas.openxmlformats.org/officeDocument/2006/relationships/image" Target="../media/image7.png"/><Relationship Id="rId2" Type="http://schemas.openxmlformats.org/officeDocument/2006/relationships/image" Target="../media/image14.png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69.png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40.png"/><Relationship Id="rId8" Type="http://schemas.openxmlformats.org/officeDocument/2006/relationships/image" Target="../media/image5.png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69.png"/><Relationship Id="rId13" Type="http://schemas.openxmlformats.org/officeDocument/2006/relationships/image" Target="../media/image16.png"/><Relationship Id="rId12" Type="http://schemas.openxmlformats.org/officeDocument/2006/relationships/image" Target="../media/image8.png"/><Relationship Id="rId1" Type="http://schemas.openxmlformats.org/officeDocument/2006/relationships/image" Target="../media/image14.png"/><Relationship Id="rId2" Type="http://schemas.openxmlformats.org/officeDocument/2006/relationships/image" Target="../media/image24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.png"/><Relationship Id="rId16" Type="http://schemas.openxmlformats.org/officeDocument/2006/relationships/theme" Target="../theme/theme3.xml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12.png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5.png"/><Relationship Id="rId13" Type="http://schemas.openxmlformats.org/officeDocument/2006/relationships/image" Target="../media/image26.png"/><Relationship Id="rId12" Type="http://schemas.openxmlformats.org/officeDocument/2006/relationships/image" Target="../media/image30.png"/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Relationship Id="rId8" Type="http://schemas.openxmlformats.org/officeDocument/2006/relationships/image" Target="../media/image68.png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5.png"/><Relationship Id="rId13" Type="http://schemas.openxmlformats.org/officeDocument/2006/relationships/image" Target="../media/image26.png"/><Relationship Id="rId12" Type="http://schemas.openxmlformats.org/officeDocument/2006/relationships/image" Target="../media/image30.png"/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Relationship Id="rId8" Type="http://schemas.openxmlformats.org/officeDocument/2006/relationships/image" Target="../media/image68.png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0.png"/><Relationship Id="rId11" Type="http://schemas.openxmlformats.org/officeDocument/2006/relationships/image" Target="../media/image35.png"/><Relationship Id="rId22" Type="http://schemas.openxmlformats.org/officeDocument/2006/relationships/theme" Target="../theme/theme7.xml"/><Relationship Id="rId10" Type="http://schemas.openxmlformats.org/officeDocument/2006/relationships/image" Target="../media/image41.png"/><Relationship Id="rId21" Type="http://schemas.openxmlformats.org/officeDocument/2006/relationships/slideLayout" Target="../slideLayouts/slideLayout5.xml"/><Relationship Id="rId13" Type="http://schemas.openxmlformats.org/officeDocument/2006/relationships/image" Target="../media/image30.png"/><Relationship Id="rId12" Type="http://schemas.openxmlformats.org/officeDocument/2006/relationships/image" Target="../media/image69.png"/><Relationship Id="rId1" Type="http://schemas.openxmlformats.org/officeDocument/2006/relationships/image" Target="../media/image31.png"/><Relationship Id="rId2" Type="http://schemas.openxmlformats.org/officeDocument/2006/relationships/image" Target="../media/image34.png"/><Relationship Id="rId3" Type="http://schemas.openxmlformats.org/officeDocument/2006/relationships/image" Target="../media/image32.png"/><Relationship Id="rId4" Type="http://schemas.openxmlformats.org/officeDocument/2006/relationships/image" Target="../media/image46.png"/><Relationship Id="rId9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25.png"/><Relationship Id="rId17" Type="http://schemas.openxmlformats.org/officeDocument/2006/relationships/image" Target="../media/image15.png"/><Relationship Id="rId16" Type="http://schemas.openxmlformats.org/officeDocument/2006/relationships/image" Target="../media/image42.png"/><Relationship Id="rId5" Type="http://schemas.openxmlformats.org/officeDocument/2006/relationships/image" Target="../media/image37.png"/><Relationship Id="rId19" Type="http://schemas.openxmlformats.org/officeDocument/2006/relationships/image" Target="../media/image6.png"/><Relationship Id="rId6" Type="http://schemas.openxmlformats.org/officeDocument/2006/relationships/image" Target="../media/image33.png"/><Relationship Id="rId18" Type="http://schemas.openxmlformats.org/officeDocument/2006/relationships/image" Target="../media/image16.png"/><Relationship Id="rId7" Type="http://schemas.openxmlformats.org/officeDocument/2006/relationships/image" Target="../media/image36.png"/><Relationship Id="rId8" Type="http://schemas.openxmlformats.org/officeDocument/2006/relationships/image" Target="../media/image45.png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3" Type="http://schemas.openxmlformats.org/officeDocument/2006/relationships/image" Target="../media/image56.png"/><Relationship Id="rId12" Type="http://schemas.openxmlformats.org/officeDocument/2006/relationships/image" Target="../media/image53.png"/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57.png"/><Relationship Id="rId4" Type="http://schemas.openxmlformats.org/officeDocument/2006/relationships/image" Target="../media/image47.png"/><Relationship Id="rId9" Type="http://schemas.openxmlformats.org/officeDocument/2006/relationships/image" Target="../media/image59.png"/><Relationship Id="rId15" Type="http://schemas.openxmlformats.org/officeDocument/2006/relationships/image" Target="../media/image58.png"/><Relationship Id="rId14" Type="http://schemas.openxmlformats.org/officeDocument/2006/relationships/image" Target="../media/image55.png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0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3500" y="2124075"/>
            <a:ext cx="3308350" cy="302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1875" y="1958975"/>
            <a:ext cx="13716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85050" y="23717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14150" y="49879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34750" y="17049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56550" y="13493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0" y="519747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55350" y="1349375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950" y="479107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32450" y="1901825"/>
            <a:ext cx="6559550" cy="30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1082675"/>
            <a:ext cx="4724400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5700" y="2435225"/>
            <a:ext cx="3568700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1958975"/>
            <a:ext cx="18097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0" y="2206625"/>
            <a:ext cx="5778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2550" y="2219325"/>
            <a:ext cx="5905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83750" y="2536825"/>
            <a:ext cx="273050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150" y="3190875"/>
            <a:ext cx="8064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70750" y="18192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88200" y="51720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417300" y="503237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531600" y="2130425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51650" y="19018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99850" y="4670425"/>
            <a:ext cx="31750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696700" y="22002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51650" y="5356225"/>
            <a:ext cx="241300" cy="241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5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53600" y="4356100"/>
            <a:ext cx="243840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4050" y="2476500"/>
            <a:ext cx="1377950" cy="21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4650" y="841375"/>
            <a:ext cx="3873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5850" y="4864100"/>
            <a:ext cx="946150" cy="19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9100" y="5162550"/>
            <a:ext cx="130175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34750" y="2851150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83900" y="3143250"/>
            <a:ext cx="10160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6550" y="6153150"/>
            <a:ext cx="1466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63350" y="1837870"/>
            <a:ext cx="69850" cy="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71150" y="63500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96550" y="509905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91800" y="49847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49050" y="45720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03000" y="185692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06200" y="434340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36200" y="6197600"/>
            <a:ext cx="190500" cy="190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58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0750" y="952500"/>
            <a:ext cx="9721850" cy="4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700" y="2476500"/>
            <a:ext cx="19494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0" y="2794000"/>
            <a:ext cx="25273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50" y="863600"/>
            <a:ext cx="2139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52000" y="4476750"/>
            <a:ext cx="196215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5950" y="1543050"/>
            <a:ext cx="57912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13200" y="571500"/>
            <a:ext cx="414655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7700" y="4311650"/>
            <a:ext cx="1568450" cy="14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34450" y="5099050"/>
            <a:ext cx="12065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8000" y="4127500"/>
            <a:ext cx="1111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000" y="117475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26550" y="908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76400" y="2705100"/>
            <a:ext cx="82550" cy="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25600" y="2222500"/>
            <a:ext cx="50800" cy="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0950" y="1511300"/>
            <a:ext cx="21717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544300" y="1797050"/>
            <a:ext cx="38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32850" y="9906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45900" y="190500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58950" y="2355850"/>
            <a:ext cx="2413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217150" y="4006850"/>
            <a:ext cx="647700" cy="920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700"/>
            <a:ext cx="12192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5550" y="1562100"/>
            <a:ext cx="2076450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6600" y="3644900"/>
            <a:ext cx="1295400" cy="32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350" y="5651500"/>
            <a:ext cx="787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45850" y="2324100"/>
            <a:ext cx="9461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1650" y="3028950"/>
            <a:ext cx="122555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8450" y="622300"/>
            <a:ext cx="4635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31500" y="4044950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31550" y="2146300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09400" y="1358900"/>
            <a:ext cx="889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87050" y="2908300"/>
            <a:ext cx="9525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87050" y="422910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87100" y="2305050"/>
            <a:ext cx="44450" cy="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88650" y="29908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82250" y="540385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356850" y="555625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85450" y="5416550"/>
            <a:ext cx="38100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6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57">
          <p15:clr>
            <a:srgbClr val="F26B43"/>
          </p15:clr>
        </p15:guide>
        <p15:guide id="2" pos="4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twitter.com/en/app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twitter.com/en/apps" TargetMode="External"/><Relationship Id="rId4" Type="http://schemas.openxmlformats.org/officeDocument/2006/relationships/image" Target="../media/image6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7.png"/><Relationship Id="rId4" Type="http://schemas.openxmlformats.org/officeDocument/2006/relationships/hyperlink" Target="https://developer.twitter.com/en/app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3.png"/><Relationship Id="rId4" Type="http://schemas.openxmlformats.org/officeDocument/2006/relationships/image" Target="../media/image6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twitter.com/en/docs/tweets/search/guides/standard-operators" TargetMode="External"/><Relationship Id="rId4" Type="http://schemas.openxmlformats.org/officeDocument/2006/relationships/image" Target="../media/image6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witter.com/" TargetMode="External"/><Relationship Id="rId4" Type="http://schemas.openxmlformats.org/officeDocument/2006/relationships/hyperlink" Target="https://developer.twitter.com/en/apply/user" TargetMode="External"/><Relationship Id="rId5" Type="http://schemas.openxmlformats.org/officeDocument/2006/relationships/hyperlink" Target="https://developer.twitter.com/en/app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twitter.com/en/docs/tweets/search/guides/standard-operators" TargetMode="External"/><Relationship Id="rId4" Type="http://schemas.openxmlformats.org/officeDocument/2006/relationships/hyperlink" Target="https://paper.dropbox.com/doc/EAD-RI-PUCMINAS--ANYIRzIQyvcZQMNeJ9A8a0H~Ag-OORhMJJkMCkUWrNYcoLEw#:uid=201995533928425712154792&amp;h2=(NOVO)-Cadastro-de-Developer-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witter.com/" TargetMode="External"/><Relationship Id="rId4" Type="http://schemas.openxmlformats.org/officeDocument/2006/relationships/hyperlink" Target="https://developer.twitter.com/en/apply/user" TargetMode="External"/><Relationship Id="rId5" Type="http://schemas.openxmlformats.org/officeDocument/2006/relationships/hyperlink" Target="https://paper.dropbox.com/doc/EAD-RI-PUCMINAS--ANYIRzIQyvcZQMNeJ9A8a0H~Ag-OORhMJJkMCkUWrNYcoLEw#:uid=201995533928425712154792&amp;h2=(NOVO)-Cadastro-de-Developer-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4.png"/><Relationship Id="rId4" Type="http://schemas.openxmlformats.org/officeDocument/2006/relationships/hyperlink" Target="https://developer.twitter.com/en/account/get-star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twitter.com/en/apps" TargetMode="External"/><Relationship Id="rId4" Type="http://schemas.openxmlformats.org/officeDocument/2006/relationships/image" Target="../media/image6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twitter.com/en/apps" TargetMode="External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576938" y="2950028"/>
            <a:ext cx="6141720" cy="89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Dados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1698" y="3752850"/>
            <a:ext cx="6156960" cy="53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2500"/>
              <a:buFont typeface="Arial"/>
              <a:buNone/>
            </a:pPr>
            <a:r>
              <a:rPr lang="pt-BR"/>
              <a:t>Cristiano Carvalho</a:t>
            </a:r>
            <a:endParaRPr b="0" i="0" sz="2500" u="none" cap="none" strike="noStrike">
              <a:solidFill>
                <a:srgbClr val="00A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14095988" y="2133496"/>
            <a:ext cx="3580222" cy="1033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CAPA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Uma vez aprovados, criamos um App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54725" y="1338588"/>
            <a:ext cx="9287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https://developer.twitter.com/en/apps</a:t>
            </a:r>
            <a:endParaRPr sz="2400"/>
          </a:p>
        </p:txBody>
      </p:sp>
      <p:sp>
        <p:nvSpPr>
          <p:cNvPr id="205" name="Google Shape;205;p22"/>
          <p:cNvSpPr txBox="1"/>
          <p:nvPr/>
        </p:nvSpPr>
        <p:spPr>
          <a:xfrm>
            <a:off x="479875" y="2456225"/>
            <a:ext cx="90411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 não tiver uma url 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própria</a:t>
            </a: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para usar, pode utilizar a minha: </a:t>
            </a:r>
            <a:endParaRPr sz="3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http://cristianocarvalho.cc/</a:t>
            </a:r>
            <a:endParaRPr sz="3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ctrTitle"/>
          </p:nvPr>
        </p:nvSpPr>
        <p:spPr>
          <a:xfrm>
            <a:off x="568225" y="0"/>
            <a:ext cx="10363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Com o App criado, temos as credenciais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354725" y="1338588"/>
            <a:ext cx="9287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https://developer.twitter.com/en/apps</a:t>
            </a:r>
            <a:endParaRPr sz="2400"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4">
            <a:alphaModFix/>
          </a:blip>
          <a:srcRect b="60902" l="8152" r="8486" t="5680"/>
          <a:stretch/>
        </p:blipFill>
        <p:spPr>
          <a:xfrm>
            <a:off x="470950" y="2352875"/>
            <a:ext cx="9907352" cy="2152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/>
          <p:nvPr/>
        </p:nvSpPr>
        <p:spPr>
          <a:xfrm>
            <a:off x="8013150" y="3339800"/>
            <a:ext cx="1264500" cy="417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ctrTitle"/>
          </p:nvPr>
        </p:nvSpPr>
        <p:spPr>
          <a:xfrm>
            <a:off x="568225" y="0"/>
            <a:ext cx="10813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Com o App criado, temos as credenciais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850" y="1794476"/>
            <a:ext cx="7191999" cy="497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1573925" y="1186188"/>
            <a:ext cx="9287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4"/>
              </a:rPr>
              <a:t>https://developer.twitter.com/en/apps</a:t>
            </a:r>
            <a:endParaRPr sz="2400"/>
          </a:p>
        </p:txBody>
      </p:sp>
      <p:sp>
        <p:nvSpPr>
          <p:cNvPr id="223" name="Google Shape;223;p24"/>
          <p:cNvSpPr/>
          <p:nvPr/>
        </p:nvSpPr>
        <p:spPr>
          <a:xfrm>
            <a:off x="3006675" y="2735900"/>
            <a:ext cx="1528800" cy="490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ctrTitle"/>
          </p:nvPr>
        </p:nvSpPr>
        <p:spPr>
          <a:xfrm>
            <a:off x="559520" y="2231636"/>
            <a:ext cx="5909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KNIME: </a:t>
            </a:r>
            <a:r>
              <a:rPr lang="pt-BR"/>
              <a:t>Coleta via API do Twitter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ctrTitle"/>
          </p:nvPr>
        </p:nvSpPr>
        <p:spPr>
          <a:xfrm>
            <a:off x="568225" y="0"/>
            <a:ext cx="10873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Coleta no KNIME: Conexão e Autorização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lang="pt-BR"/>
              <a:t>via node</a:t>
            </a:r>
            <a:br>
              <a:rPr lang="pt-BR"/>
            </a:br>
            <a:r>
              <a:rPr b="1" lang="pt-BR"/>
              <a:t>Twitter API</a:t>
            </a:r>
            <a:br>
              <a:rPr b="1" lang="pt-BR"/>
            </a:br>
            <a:r>
              <a:rPr b="1" lang="pt-BR"/>
              <a:t>Connector</a:t>
            </a:r>
            <a:br>
              <a:rPr lang="pt-BR"/>
            </a:b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 b="0" l="704" r="0" t="4443"/>
          <a:stretch/>
        </p:blipFill>
        <p:spPr>
          <a:xfrm>
            <a:off x="2928713" y="1852250"/>
            <a:ext cx="7320175" cy="29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Consulta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576950" y="1295400"/>
            <a:ext cx="45666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Pts val="3500"/>
              <a:buFont typeface="Noto Sans Symbols"/>
              <a:buNone/>
            </a:pPr>
            <a:r>
              <a:rPr lang="pt-BR" sz="3600"/>
              <a:t>Com o node </a:t>
            </a:r>
            <a:r>
              <a:rPr b="1" lang="pt-BR" sz="3600"/>
              <a:t>Twitter Search</a:t>
            </a:r>
            <a:r>
              <a:rPr lang="pt-BR" sz="3600"/>
              <a:t> é possível realizar buscas e os dados já vêm formatados em uma tabela</a:t>
            </a:r>
            <a:endParaRPr sz="3600"/>
          </a:p>
        </p:txBody>
      </p:sp>
      <p:sp>
        <p:nvSpPr>
          <p:cNvPr id="244" name="Google Shape;244;p27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825" y="1717875"/>
            <a:ext cx="5533275" cy="28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11308"/>
          <a:stretch/>
        </p:blipFill>
        <p:spPr>
          <a:xfrm>
            <a:off x="1339325" y="4881875"/>
            <a:ext cx="7915275" cy="150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7"/>
          <p:cNvCxnSpPr/>
          <p:nvPr/>
        </p:nvCxnSpPr>
        <p:spPr>
          <a:xfrm>
            <a:off x="6371625" y="4438250"/>
            <a:ext cx="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ctrTitle"/>
          </p:nvPr>
        </p:nvSpPr>
        <p:spPr>
          <a:xfrm>
            <a:off x="568225" y="0"/>
            <a:ext cx="10813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Explore a documentação do Serviço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568225" y="1186200"/>
            <a:ext cx="10278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https://developer.twitter.com/en/docs/tweets/search/guides/standard-operators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5" name="Google Shape;255;p28"/>
          <p:cNvSpPr/>
          <p:nvPr/>
        </p:nvSpPr>
        <p:spPr>
          <a:xfrm>
            <a:off x="3006675" y="2735900"/>
            <a:ext cx="1528800" cy="490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 rotWithShape="1">
          <a:blip r:embed="rId4">
            <a:alphaModFix/>
          </a:blip>
          <a:srcRect b="0" l="0" r="0" t="4370"/>
          <a:stretch/>
        </p:blipFill>
        <p:spPr>
          <a:xfrm>
            <a:off x="2159375" y="1804625"/>
            <a:ext cx="6425450" cy="49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Referências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 txBox="1"/>
          <p:nvPr>
            <p:ph idx="1" type="subTitle"/>
          </p:nvPr>
        </p:nvSpPr>
        <p:spPr>
          <a:xfrm>
            <a:off x="544275" y="1276750"/>
            <a:ext cx="91440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do Twitter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hlinkClick r:id="rId3"/>
              </a:rPr>
              <a:t>https://twitter.com/</a:t>
            </a:r>
            <a:endParaRPr sz="3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de desenvolvedor </a:t>
            </a:r>
            <a:r>
              <a:rPr lang="pt-BR" sz="3000" u="sng">
                <a:solidFill>
                  <a:schemeClr val="hlink"/>
                </a:solidFill>
                <a:hlinkClick r:id="rId4"/>
              </a:rPr>
              <a:t>https://developer.twitter.com/en/apply/user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Área de aplicativos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https://developer.twitter.com/en/apps</a:t>
            </a:r>
            <a:endParaRPr sz="3000"/>
          </a:p>
        </p:txBody>
      </p:sp>
      <p:sp>
        <p:nvSpPr>
          <p:cNvPr id="263" name="Google Shape;263;p29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Referências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544275" y="1276750"/>
            <a:ext cx="91440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Documentação </a:t>
            </a:r>
            <a:r>
              <a:rPr lang="pt-BR"/>
              <a:t>de busca no Twitter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u="sng">
                <a:solidFill>
                  <a:schemeClr val="hlink"/>
                </a:solidFill>
                <a:hlinkClick r:id="rId3"/>
              </a:rPr>
              <a:t>https://developer.twitter.com/en/docs/tweets/search/guides/standard-operators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extra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hlink"/>
                </a:solidFill>
                <a:hlinkClick r:id="rId4"/>
              </a:rPr>
              <a:t>Exemplos de Alunos e dados preenchidos</a:t>
            </a:r>
            <a:r>
              <a:rPr lang="pt-BR" sz="3000"/>
              <a:t> </a:t>
            </a:r>
            <a:endParaRPr sz="3000"/>
          </a:p>
        </p:txBody>
      </p:sp>
      <p:sp>
        <p:nvSpPr>
          <p:cNvPr id="270" name="Google Shape;270;p30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/>
          <p:nvPr/>
        </p:nvSpPr>
        <p:spPr>
          <a:xfrm>
            <a:off x="14889194" y="473533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DE ENCERRAMENTO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559520" y="2231636"/>
            <a:ext cx="590931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Coleta de dados via APIs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4167420" y="1725837"/>
            <a:ext cx="4057842" cy="17322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SEPARAR CAPÍTULO/ TÓPICO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API - Application Programming Interface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 conjunto definido de </a:t>
            </a:r>
            <a:r>
              <a:rPr b="1" lang="pt-BR"/>
              <a:t>mensagens</a:t>
            </a:r>
            <a:r>
              <a:rPr lang="pt-BR"/>
              <a:t> de requisição e resposta </a:t>
            </a:r>
            <a:r>
              <a:rPr b="1" lang="pt-BR"/>
              <a:t>HTTP</a:t>
            </a:r>
            <a:r>
              <a:rPr lang="pt-BR"/>
              <a:t>, geralmente expressado nos formatos </a:t>
            </a:r>
            <a:r>
              <a:rPr b="1" lang="pt-BR"/>
              <a:t>XML</a:t>
            </a:r>
            <a:r>
              <a:rPr lang="pt-BR"/>
              <a:t> ou </a:t>
            </a:r>
            <a:r>
              <a:rPr b="1" lang="pt-BR"/>
              <a:t>JSON</a:t>
            </a:r>
            <a:br>
              <a:rPr lang="pt-BR"/>
            </a:br>
            <a:br>
              <a:rPr lang="pt-BR"/>
            </a:br>
            <a:r>
              <a:rPr lang="pt-BR"/>
              <a:t>Um exemplo popular é a utilização para leitura e </a:t>
            </a:r>
            <a:r>
              <a:rPr b="1" lang="pt-BR"/>
              <a:t>publicação</a:t>
            </a:r>
            <a:r>
              <a:rPr lang="pt-BR"/>
              <a:t> de mensagens no Twitter</a:t>
            </a:r>
            <a:br>
              <a:rPr lang="pt-BR"/>
            </a:br>
            <a:br>
              <a:rPr lang="pt-BR"/>
            </a:br>
            <a:r>
              <a:rPr lang="pt-BR"/>
              <a:t>No nosso caso queremos </a:t>
            </a:r>
            <a:r>
              <a:rPr b="1" lang="pt-BR"/>
              <a:t>coletar dados</a:t>
            </a:r>
            <a:endParaRPr b="1"/>
          </a:p>
        </p:txBody>
      </p:sp>
      <p:sp>
        <p:nvSpPr>
          <p:cNvPr id="149" name="Google Shape;149;p15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568229" y="-1"/>
            <a:ext cx="109602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API - Application Programming Interface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576939" y="1447799"/>
            <a:ext cx="9448800" cy="45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é necessária a implementação de scripts externos de coleta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É preciso criar e </a:t>
            </a:r>
            <a:r>
              <a:rPr b="1" lang="pt-BR"/>
              <a:t>registrar</a:t>
            </a:r>
            <a:r>
              <a:rPr lang="pt-BR"/>
              <a:t> uma </a:t>
            </a:r>
            <a:r>
              <a:rPr b="1" lang="pt-BR"/>
              <a:t>aplicação</a:t>
            </a:r>
            <a:r>
              <a:rPr lang="pt-BR"/>
              <a:t> para obter credenciais de acesso</a:t>
            </a:r>
            <a:br>
              <a:rPr lang="pt-BR"/>
            </a:br>
            <a:br>
              <a:rPr lang="pt-BR"/>
            </a:br>
            <a:r>
              <a:rPr lang="pt-BR"/>
              <a:t>Fácil extração dos dados disponibilizados em formatos </a:t>
            </a:r>
            <a:r>
              <a:rPr b="1" lang="pt-BR"/>
              <a:t>semi-estruturados</a:t>
            </a:r>
            <a:endParaRPr b="1"/>
          </a:p>
        </p:txBody>
      </p:sp>
      <p:sp>
        <p:nvSpPr>
          <p:cNvPr id="156" name="Google Shape;156;p16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Cadastro de desenvolvedor de aplicações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pt-BR"/>
              <a:t>Caso não tenha conta, criar um usuario em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https://twitter.com/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pt-BR"/>
              <a:t>Acessar área de desenvolvedor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https://developer.twitter.com/en/apply/user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pt-BR"/>
              <a:t>Preencher o formulário solicitando acesso como desenvolvedor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Exemplos de Alunos e dados preenchidos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ctrTitle"/>
          </p:nvPr>
        </p:nvSpPr>
        <p:spPr>
          <a:xfrm>
            <a:off x="576943" y="0"/>
            <a:ext cx="109515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 sz="4800"/>
              <a:t>Cadastro de desenvolvedor de aplicações</a:t>
            </a:r>
            <a:endParaRPr b="1" i="0" sz="48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544282" y="1524000"/>
            <a:ext cx="914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pt-BR"/>
              <a:t>Após o preenchimento pode ser que o Twitter te mande um e-mail para saber mais informações</a:t>
            </a:r>
            <a:endParaRPr/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>
                <a:solidFill>
                  <a:srgbClr val="7F7F7F"/>
                </a:solidFill>
              </a:rPr>
              <a:t>Responda (em </a:t>
            </a:r>
            <a:r>
              <a:rPr lang="pt-BR" sz="3000">
                <a:solidFill>
                  <a:srgbClr val="7F7F7F"/>
                </a:solidFill>
              </a:rPr>
              <a:t>inglês</a:t>
            </a:r>
            <a:r>
              <a:rPr lang="pt-BR" sz="3000">
                <a:solidFill>
                  <a:srgbClr val="7F7F7F"/>
                </a:solidFill>
              </a:rPr>
              <a:t>) que suas intenções são educativas e que você vai realizar tarefas como text processing, count terms frequency, text similarities matching…</a:t>
            </a:r>
            <a:endParaRPr sz="3000">
              <a:solidFill>
                <a:srgbClr val="7F7F7F"/>
              </a:solidFill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>
                <a:solidFill>
                  <a:srgbClr val="7F7F7F"/>
                </a:solidFill>
              </a:rPr>
              <a:t>E que além disso não pretende postar na conta de outros usuários e nem divulgar esses resultados</a:t>
            </a:r>
            <a:endParaRPr sz="3000">
              <a:solidFill>
                <a:srgbClr val="7F7F7F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4167420" y="1725837"/>
            <a:ext cx="4057800" cy="173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TÓPICOS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ctrTitle"/>
          </p:nvPr>
        </p:nvSpPr>
        <p:spPr>
          <a:xfrm>
            <a:off x="568230" y="0"/>
            <a:ext cx="10012684" cy="1197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Após aprovação do Twitter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14889194" y="1652109"/>
            <a:ext cx="5469146" cy="157417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33485" l="7971" r="8555" t="6569"/>
          <a:stretch/>
        </p:blipFill>
        <p:spPr>
          <a:xfrm>
            <a:off x="403375" y="2111550"/>
            <a:ext cx="10177552" cy="39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354725" y="1338588"/>
            <a:ext cx="9287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4"/>
              </a:rPr>
              <a:t>https://developer.twitter.com/en/account/get-started</a:t>
            </a:r>
            <a:endParaRPr sz="24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Uma vez aprovados, criamos um App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354725" y="1338588"/>
            <a:ext cx="9287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https://developer.twitter.com/en/apps</a:t>
            </a:r>
            <a:endParaRPr sz="2400"/>
          </a:p>
        </p:txBody>
      </p:sp>
      <p:pic>
        <p:nvPicPr>
          <p:cNvPr id="186" name="Google Shape;186;p20"/>
          <p:cNvPicPr preferRelativeResize="0"/>
          <p:nvPr/>
        </p:nvPicPr>
        <p:blipFill rotWithShape="1">
          <a:blip r:embed="rId4">
            <a:alphaModFix/>
          </a:blip>
          <a:srcRect b="60902" l="8152" r="8486" t="5680"/>
          <a:stretch/>
        </p:blipFill>
        <p:spPr>
          <a:xfrm>
            <a:off x="470950" y="2352875"/>
            <a:ext cx="9907352" cy="215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/>
          <p:nvPr/>
        </p:nvSpPr>
        <p:spPr>
          <a:xfrm>
            <a:off x="8159075" y="2744000"/>
            <a:ext cx="1450200" cy="417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ctrTitle"/>
          </p:nvPr>
        </p:nvSpPr>
        <p:spPr>
          <a:xfrm>
            <a:off x="568230" y="0"/>
            <a:ext cx="100128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3D"/>
              </a:buClr>
              <a:buSzPts val="5000"/>
              <a:buFont typeface="Calibri"/>
              <a:buNone/>
            </a:pPr>
            <a:r>
              <a:rPr lang="pt-BR"/>
              <a:t>Uma vez aprovados, criamos um App</a:t>
            </a:r>
            <a:endParaRPr b="1" i="0" sz="5000" u="none" cap="none" strike="noStrike">
              <a:solidFill>
                <a:srgbClr val="0035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14889194" y="1652109"/>
            <a:ext cx="5469000" cy="1574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 PARA TEXTO CORRIDO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OBS: NÃO É ACONSELHÁVEL COLOCAR</a:t>
            </a:r>
            <a:b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MUITO TEXTO NOS SLIDES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354725" y="1338588"/>
            <a:ext cx="92877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https://developer.twitter.com/en/apps</a:t>
            </a:r>
            <a:endParaRPr sz="2400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75" y="1916063"/>
            <a:ext cx="9529554" cy="458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6286625" y="3064200"/>
            <a:ext cx="33558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1B2"/>
              </a:buClr>
              <a:buSzPts val="3400"/>
              <a:buFont typeface="Noto Sans Symbols"/>
              <a:buChar char="●"/>
            </a:pPr>
            <a:r>
              <a:rPr lang="pt-BR" sz="3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Preenchemos as informações necessárias</a:t>
            </a:r>
            <a:endParaRPr sz="3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1"/>
          <p:cNvCxnSpPr/>
          <p:nvPr/>
        </p:nvCxnSpPr>
        <p:spPr>
          <a:xfrm rot="10800000">
            <a:off x="6079825" y="4109925"/>
            <a:ext cx="4377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LIDE TEXTO CORRI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xto corrido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APA ENCERRAMEN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