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  <p:sldMasterId id="2147483654" r:id="rId5"/>
    <p:sldMasterId id="2147483655" r:id="rId6"/>
    <p:sldMasterId id="2147483656" r:id="rId7"/>
    <p:sldMasterId id="214748365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21" Type="http://schemas.openxmlformats.org/officeDocument/2006/relationships/slide" Target="slides/slide12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8fb1dfe8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e8fb1dfe8_0_17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e9402d75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e9402d758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e9402d75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e9402d758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e9402d75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e9402d758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93a7f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e93a7f56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9402d7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e9402d75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9402d7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e9402d75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93a7f5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e93a7f56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9402d7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e9402d758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9402d7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e9402d758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9402d75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e9402d75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9402d75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e9402d758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ctrTitle"/>
          </p:nvPr>
        </p:nvSpPr>
        <p:spPr>
          <a:xfrm>
            <a:off x="576940" y="2232725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24.png"/><Relationship Id="rId13" Type="http://schemas.openxmlformats.org/officeDocument/2006/relationships/image" Target="../media/image9.png"/><Relationship Id="rId12" Type="http://schemas.openxmlformats.org/officeDocument/2006/relationships/image" Target="../media/image3.png"/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" Type="http://schemas.openxmlformats.org/officeDocument/2006/relationships/image" Target="../media/image12.png"/><Relationship Id="rId2" Type="http://schemas.openxmlformats.org/officeDocument/2006/relationships/image" Target="../media/image21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6" Type="http://schemas.openxmlformats.org/officeDocument/2006/relationships/image" Target="../media/image38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" Type="http://schemas.openxmlformats.org/officeDocument/2006/relationships/image" Target="../media/image12.png"/><Relationship Id="rId2" Type="http://schemas.openxmlformats.org/officeDocument/2006/relationships/image" Target="../media/image21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6" Type="http://schemas.openxmlformats.org/officeDocument/2006/relationships/image" Target="../media/image38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7.png"/><Relationship Id="rId13" Type="http://schemas.openxmlformats.org/officeDocument/2006/relationships/image" Target="../media/image39.png"/><Relationship Id="rId12" Type="http://schemas.openxmlformats.org/officeDocument/2006/relationships/image" Target="../media/image32.png"/><Relationship Id="rId1" Type="http://schemas.openxmlformats.org/officeDocument/2006/relationships/image" Target="../media/image36.png"/><Relationship Id="rId2" Type="http://schemas.openxmlformats.org/officeDocument/2006/relationships/image" Target="../media/image26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9" Type="http://schemas.openxmlformats.org/officeDocument/2006/relationships/image" Target="../media/image51.png"/><Relationship Id="rId15" Type="http://schemas.openxmlformats.org/officeDocument/2006/relationships/slideLayout" Target="../slideLayouts/slideLayout4.xml"/><Relationship Id="rId14" Type="http://schemas.openxmlformats.org/officeDocument/2006/relationships/image" Target="../media/image42.png"/><Relationship Id="rId16" Type="http://schemas.openxmlformats.org/officeDocument/2006/relationships/theme" Target="../theme/theme3.xml"/><Relationship Id="rId5" Type="http://schemas.openxmlformats.org/officeDocument/2006/relationships/image" Target="../media/image34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35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6.png"/><Relationship Id="rId11" Type="http://schemas.openxmlformats.org/officeDocument/2006/relationships/image" Target="../media/image47.png"/><Relationship Id="rId22" Type="http://schemas.openxmlformats.org/officeDocument/2006/relationships/theme" Target="../theme/theme4.xml"/><Relationship Id="rId10" Type="http://schemas.openxmlformats.org/officeDocument/2006/relationships/image" Target="../media/image49.png"/><Relationship Id="rId21" Type="http://schemas.openxmlformats.org/officeDocument/2006/relationships/slideLayout" Target="../slideLayouts/slideLayout5.xml"/><Relationship Id="rId13" Type="http://schemas.openxmlformats.org/officeDocument/2006/relationships/image" Target="../media/image43.png"/><Relationship Id="rId12" Type="http://schemas.openxmlformats.org/officeDocument/2006/relationships/image" Target="../media/image27.png"/><Relationship Id="rId1" Type="http://schemas.openxmlformats.org/officeDocument/2006/relationships/image" Target="../media/image41.png"/><Relationship Id="rId2" Type="http://schemas.openxmlformats.org/officeDocument/2006/relationships/image" Target="../media/image37.png"/><Relationship Id="rId3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50.png"/><Relationship Id="rId15" Type="http://schemas.openxmlformats.org/officeDocument/2006/relationships/image" Target="../media/image52.png"/><Relationship Id="rId14" Type="http://schemas.openxmlformats.org/officeDocument/2006/relationships/image" Target="../media/image55.png"/><Relationship Id="rId17" Type="http://schemas.openxmlformats.org/officeDocument/2006/relationships/image" Target="../media/image33.png"/><Relationship Id="rId16" Type="http://schemas.openxmlformats.org/officeDocument/2006/relationships/image" Target="../media/image44.png"/><Relationship Id="rId5" Type="http://schemas.openxmlformats.org/officeDocument/2006/relationships/image" Target="../media/image54.png"/><Relationship Id="rId19" Type="http://schemas.openxmlformats.org/officeDocument/2006/relationships/image" Target="../media/image42.png"/><Relationship Id="rId6" Type="http://schemas.openxmlformats.org/officeDocument/2006/relationships/image" Target="../media/image53.png"/><Relationship Id="rId18" Type="http://schemas.openxmlformats.org/officeDocument/2006/relationships/image" Target="../media/image39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ctrTitle"/>
          </p:nvPr>
        </p:nvSpPr>
        <p:spPr>
          <a:xfrm>
            <a:off x="576938" y="2950028"/>
            <a:ext cx="61416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561698" y="3752850"/>
            <a:ext cx="6156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14095988" y="2133496"/>
            <a:ext cx="3580200" cy="103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8338950" y="1197300"/>
            <a:ext cx="22422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7753475" y="1197300"/>
            <a:ext cx="432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413575" y="1197300"/>
            <a:ext cx="1236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084675" y="1197300"/>
            <a:ext cx="225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3660575" y="1197300"/>
            <a:ext cx="2320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2795575" y="1197300"/>
            <a:ext cx="7614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065975" y="1197300"/>
            <a:ext cx="16260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462875" y="1197300"/>
            <a:ext cx="499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702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/>
          </a:p>
        </p:txBody>
      </p:sp>
      <p:sp>
        <p:nvSpPr>
          <p:cNvPr id="210" name="Google Shape;210;p2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>
                <a:solidFill>
                  <a:srgbClr val="00353D"/>
                </a:solidFill>
              </a:rPr>
              <a:t>Segmentação de palavras</a:t>
            </a:r>
            <a:endParaRPr sz="4600">
              <a:solidFill>
                <a:srgbClr val="00353D"/>
              </a:solidFill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383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 1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13535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2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4125213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4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650627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6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88873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8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2871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 3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59938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S5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77464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S7</a:t>
            </a:r>
            <a:endParaRPr/>
          </a:p>
        </p:txBody>
      </p:sp>
      <p:sp>
        <p:nvSpPr>
          <p:cNvPr id="220" name="Google Shape;220;p20"/>
          <p:cNvSpPr txBox="1"/>
          <p:nvPr>
            <p:ph idx="1" type="subTitle"/>
          </p:nvPr>
        </p:nvSpPr>
        <p:spPr>
          <a:xfrm>
            <a:off x="522510" y="20574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Permite formar tópicos a partir da </a:t>
            </a:r>
            <a:r>
              <a:rPr b="1" lang="pt-BR"/>
              <a:t>conexão</a:t>
            </a:r>
            <a:r>
              <a:rPr lang="pt-BR"/>
              <a:t> entre as palavras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Se algumas palavras são </a:t>
            </a:r>
            <a:r>
              <a:rPr b="1" lang="pt-BR"/>
              <a:t>positivas</a:t>
            </a:r>
            <a:r>
              <a:rPr lang="pt-BR"/>
              <a:t> e outras são </a:t>
            </a:r>
            <a:r>
              <a:rPr b="1" lang="pt-BR"/>
              <a:t>negativas</a:t>
            </a:r>
            <a:r>
              <a:rPr lang="pt-BR"/>
              <a:t> podemos realizar análise semântica (sentimento)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/>
          <p:nvPr/>
        </p:nvSpPr>
        <p:spPr>
          <a:xfrm>
            <a:off x="8338950" y="1197300"/>
            <a:ext cx="22422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7753475" y="1197300"/>
            <a:ext cx="432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6413575" y="1197300"/>
            <a:ext cx="1236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6084675" y="1197300"/>
            <a:ext cx="225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660575" y="1197300"/>
            <a:ext cx="2320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795575" y="1197300"/>
            <a:ext cx="7614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1065975" y="1197300"/>
            <a:ext cx="16260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>
                <a:solidFill>
                  <a:srgbClr val="00353D"/>
                </a:solidFill>
              </a:rPr>
              <a:t>Segmentação de palavras</a:t>
            </a:r>
            <a:endParaRPr sz="4600">
              <a:solidFill>
                <a:srgbClr val="00353D"/>
              </a:solidFill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1353525" y="1881650"/>
            <a:ext cx="1236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??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4125227" y="1881650"/>
            <a:ext cx="1236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??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650627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??</a:t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88873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??</a:t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2795577" y="1881650"/>
            <a:ext cx="93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 ??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59938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77464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241" name="Google Shape;241;p21"/>
          <p:cNvSpPr txBox="1"/>
          <p:nvPr>
            <p:ph idx="1" type="subTitle"/>
          </p:nvPr>
        </p:nvSpPr>
        <p:spPr>
          <a:xfrm>
            <a:off x="522500" y="2557775"/>
            <a:ext cx="91440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pt-BR"/>
              <a:t>Generaliza menos</a:t>
            </a:r>
            <a:r>
              <a:rPr lang="pt-BR"/>
              <a:t> que a representação por caracteres 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Em</a:t>
            </a:r>
            <a:r>
              <a:rPr lang="pt-BR"/>
              <a:t> </a:t>
            </a:r>
            <a:r>
              <a:rPr lang="pt-BR" sz="3400">
                <a:solidFill>
                  <a:srgbClr val="7F7F7F"/>
                </a:solidFill>
              </a:rPr>
              <a:t>algumas linguagens torna-se difícil </a:t>
            </a:r>
            <a:r>
              <a:rPr b="1" lang="pt-BR" sz="3400">
                <a:solidFill>
                  <a:srgbClr val="7F7F7F"/>
                </a:solidFill>
              </a:rPr>
              <a:t>identificar</a:t>
            </a:r>
            <a:r>
              <a:rPr lang="pt-BR" sz="3400">
                <a:solidFill>
                  <a:srgbClr val="7F7F7F"/>
                </a:solidFill>
              </a:rPr>
              <a:t> palavras </a:t>
            </a:r>
            <a:endParaRPr sz="3400">
              <a:solidFill>
                <a:srgbClr val="7F7F7F"/>
              </a:solidFill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3654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“犬は遊び場で子供を追いかけている。“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/>
          <p:nvPr/>
        </p:nvSpPr>
        <p:spPr>
          <a:xfrm>
            <a:off x="14889194" y="473533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200"/>
              <a:t>Processamento de Linguagem Natural (NLP)</a:t>
            </a:r>
            <a:endParaRPr b="1" i="0" sz="42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3600">
                <a:solidFill>
                  <a:srgbClr val="00353D"/>
                </a:solidFill>
              </a:rPr>
              <a:t>NLP - Processamento de linguagem natural</a:t>
            </a:r>
            <a:endParaRPr b="1" i="0" sz="36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NLP é a base para mineração de texto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Computadores estão muito longe de serem capazes de </a:t>
            </a:r>
            <a:r>
              <a:rPr b="1" lang="pt-BR"/>
              <a:t>entender</a:t>
            </a:r>
            <a:r>
              <a:rPr lang="pt-BR"/>
              <a:t> linguagem natural</a:t>
            </a:r>
            <a:endParaRPr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>
                <a:solidFill>
                  <a:srgbClr val="7F7F7F"/>
                </a:solidFill>
              </a:rPr>
              <a:t>É preciso </a:t>
            </a:r>
            <a:r>
              <a:rPr b="1" lang="pt-BR" sz="3000">
                <a:solidFill>
                  <a:srgbClr val="7F7F7F"/>
                </a:solidFill>
              </a:rPr>
              <a:t>escalar</a:t>
            </a:r>
            <a:r>
              <a:rPr lang="pt-BR" sz="3000">
                <a:solidFill>
                  <a:srgbClr val="7F7F7F"/>
                </a:solidFill>
              </a:rPr>
              <a:t> computacionalmente e em </a:t>
            </a:r>
            <a:r>
              <a:rPr b="1" lang="pt-BR" sz="3000">
                <a:solidFill>
                  <a:srgbClr val="7F7F7F"/>
                </a:solidFill>
              </a:rPr>
              <a:t>cobertura</a:t>
            </a:r>
            <a:r>
              <a:rPr lang="pt-BR" sz="3000">
                <a:solidFill>
                  <a:srgbClr val="7F7F7F"/>
                </a:solidFill>
              </a:rPr>
              <a:t>, o que dificulta o uso de métodos muito profundos e limitados a certos domínios</a:t>
            </a:r>
            <a:endParaRPr sz="3000"/>
          </a:p>
        </p:txBody>
      </p:sp>
      <p:sp>
        <p:nvSpPr>
          <p:cNvPr id="128" name="Google Shape;128;p1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3600">
                <a:solidFill>
                  <a:srgbClr val="00353D"/>
                </a:solidFill>
              </a:rPr>
              <a:t>NLP - Processamento de linguagem natural</a:t>
            </a:r>
            <a:endParaRPr b="1" i="0" sz="36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rPr lang="pt-BR"/>
              <a:t>Na prática são utilizados métodos (rasos) estatísticos de NLP como base, enquanto humanos fornecem ajuda quando necessário.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289250" y="3066650"/>
            <a:ext cx="10408800" cy="79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/>
          </a:p>
        </p:txBody>
      </p:sp>
      <p:sp>
        <p:nvSpPr>
          <p:cNvPr id="141" name="Google Shape;141;p15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>
                <a:solidFill>
                  <a:srgbClr val="00353D"/>
                </a:solidFill>
              </a:rPr>
              <a:t>Estruturando o Texto</a:t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365450" y="1197300"/>
            <a:ext cx="104088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3702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/>
          </a:p>
        </p:txBody>
      </p:sp>
      <p:sp>
        <p:nvSpPr>
          <p:cNvPr id="149" name="Google Shape;149;p16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>
                <a:solidFill>
                  <a:srgbClr val="00353D"/>
                </a:solidFill>
              </a:rPr>
              <a:t>Representação em strings de caracteres</a:t>
            </a:r>
            <a:endParaRPr sz="4600"/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522510" y="20574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Representa qualquer tipo de texto ou linguagem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Não é possível realizar análise </a:t>
            </a:r>
            <a:r>
              <a:rPr b="1" lang="pt-BR"/>
              <a:t>semântica</a:t>
            </a:r>
            <a:endParaRPr b="1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Não estamos reconhecendo nem ao menos as </a:t>
            </a:r>
            <a:r>
              <a:rPr b="1" lang="pt-BR" sz="3400">
                <a:solidFill>
                  <a:srgbClr val="7F7F7F"/>
                </a:solidFill>
              </a:rPr>
              <a:t>palavras</a:t>
            </a:r>
            <a:endParaRPr b="1" sz="3400">
              <a:solidFill>
                <a:srgbClr val="7F7F7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Considera todos os espaços e símbolos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4569050" y="183000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1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365450" y="1197300"/>
            <a:ext cx="104088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654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犬は遊び場で子供を追いかけている。</a:t>
            </a: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59" name="Google Shape;159;p17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>
                <a:solidFill>
                  <a:srgbClr val="00353D"/>
                </a:solidFill>
              </a:rPr>
              <a:t>Representação em strings de caracteres</a:t>
            </a:r>
            <a:endParaRPr sz="4600"/>
          </a:p>
        </p:txBody>
      </p:sp>
      <p:sp>
        <p:nvSpPr>
          <p:cNvPr id="160" name="Google Shape;160;p1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4569050" y="183000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1</a:t>
            </a:r>
            <a:endParaRPr/>
          </a:p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522510" y="20574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Representa qualquer tipo de texto ou linguagem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Não é possível realizar análise </a:t>
            </a:r>
            <a:r>
              <a:rPr b="1" lang="pt-BR"/>
              <a:t>semântica</a:t>
            </a:r>
            <a:endParaRPr b="1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Não estamos reconhecendo nem ao menos as </a:t>
            </a:r>
            <a:r>
              <a:rPr b="1" lang="pt-BR" sz="3400">
                <a:solidFill>
                  <a:srgbClr val="7F7F7F"/>
                </a:solidFill>
              </a:rPr>
              <a:t>palavras</a:t>
            </a:r>
            <a:endParaRPr b="1" sz="3400">
              <a:solidFill>
                <a:srgbClr val="7F7F7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Considera todos os espaços e símbolos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365450" y="1197300"/>
            <a:ext cx="104088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654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Der Hund jagt das Kind auf dem Spielplatz</a:t>
            </a: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69" name="Google Shape;169;p18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>
                <a:solidFill>
                  <a:srgbClr val="00353D"/>
                </a:solidFill>
              </a:rPr>
              <a:t>Representação em strings de caracteres</a:t>
            </a:r>
            <a:endParaRPr sz="4600"/>
          </a:p>
        </p:txBody>
      </p:sp>
      <p:sp>
        <p:nvSpPr>
          <p:cNvPr id="170" name="Google Shape;170;p18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4569050" y="183000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1</a:t>
            </a:r>
            <a:endParaRPr/>
          </a:p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522510" y="20574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Representa qualquer tipo de texto ou linguagem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Não é possível realizar análise </a:t>
            </a:r>
            <a:r>
              <a:rPr b="1" lang="pt-BR"/>
              <a:t>semântica</a:t>
            </a:r>
            <a:endParaRPr b="1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3400">
                <a:solidFill>
                  <a:srgbClr val="7F7F7F"/>
                </a:solidFill>
              </a:rPr>
              <a:t>Não estamos reconhecendo nem ao menos as </a:t>
            </a:r>
            <a:r>
              <a:rPr b="1" lang="pt-BR" sz="3400">
                <a:solidFill>
                  <a:srgbClr val="7F7F7F"/>
                </a:solidFill>
              </a:rPr>
              <a:t>palavras</a:t>
            </a:r>
            <a:endParaRPr b="1" sz="3400">
              <a:solidFill>
                <a:srgbClr val="7F7F7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Considera todos os espaços e símbolos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8338950" y="1197300"/>
            <a:ext cx="22422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753475" y="1197300"/>
            <a:ext cx="432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6413575" y="1197300"/>
            <a:ext cx="1236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084675" y="1197300"/>
            <a:ext cx="2253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660575" y="1197300"/>
            <a:ext cx="2320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795575" y="1197300"/>
            <a:ext cx="7614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065975" y="1197300"/>
            <a:ext cx="16260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62875" y="1197300"/>
            <a:ext cx="499500" cy="1065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70225" y="1085450"/>
            <a:ext cx="10408800" cy="79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028E9B"/>
                </a:solidFill>
                <a:latin typeface="Calibri"/>
                <a:ea typeface="Calibri"/>
                <a:cs typeface="Calibri"/>
                <a:sym typeface="Calibri"/>
              </a:rPr>
              <a:t>“O cachorro está perseguindo o garoto no playground“</a:t>
            </a:r>
            <a:endParaRPr/>
          </a:p>
        </p:txBody>
      </p:sp>
      <p:sp>
        <p:nvSpPr>
          <p:cNvPr id="186" name="Google Shape;186;p19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600">
                <a:solidFill>
                  <a:srgbClr val="00353D"/>
                </a:solidFill>
              </a:rPr>
              <a:t>Segmentação de palavras</a:t>
            </a:r>
            <a:endParaRPr sz="4600">
              <a:solidFill>
                <a:srgbClr val="00353D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383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</a:t>
            </a:r>
            <a:r>
              <a:rPr lang="pt-BR"/>
              <a:t> 1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13535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2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4125213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4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650627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6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8887325" y="1881650"/>
            <a:ext cx="1050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 8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2871763" y="1881650"/>
            <a:ext cx="761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 3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59938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S5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7746444" y="1881650"/>
            <a:ext cx="43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S7</a:t>
            </a:r>
            <a:endParaRPr/>
          </a:p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522510" y="20574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Representa m</a:t>
            </a:r>
            <a:r>
              <a:rPr lang="pt-BR"/>
              <a:t>esmo texto porém em forma de sequência de palavras.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Palavras são as </a:t>
            </a:r>
            <a:r>
              <a:rPr b="1" lang="pt-BR"/>
              <a:t>unidades básicas</a:t>
            </a:r>
            <a:r>
              <a:rPr lang="pt-BR"/>
              <a:t> da comunicação humana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Permite </a:t>
            </a:r>
            <a:r>
              <a:rPr b="1" lang="pt-BR"/>
              <a:t>contagem</a:t>
            </a:r>
            <a:r>
              <a:rPr lang="pt-BR"/>
              <a:t> de palavras mais frequentes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