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  <p:sldMasterId id="2147483664" r:id="rId5"/>
    <p:sldMasterId id="2147483665" r:id="rId6"/>
    <p:sldMasterId id="2147483666" r:id="rId7"/>
    <p:sldMasterId id="214748366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ea6968aa_0_15:notes"/>
          <p:cNvSpPr txBox="1"/>
          <p:nvPr>
            <p:ph idx="1" type="body"/>
          </p:nvPr>
        </p:nvSpPr>
        <p:spPr>
          <a:xfrm>
            <a:off x="685800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5" name="Google Shape;235;g44ea6968aa_0_15:notes"/>
          <p:cNvSpPr/>
          <p:nvPr>
            <p:ph idx="2" type="sldImg"/>
          </p:nvPr>
        </p:nvSpPr>
        <p:spPr>
          <a:xfrm>
            <a:off x="463130" y="1143179"/>
            <a:ext cx="59316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09057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f090578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f09057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f09057ab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09057a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f09057ab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5a9935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f5a9935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f5a9935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f5a9935e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f5a9935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f5a9935ed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4ea6968aa_0_7:notes"/>
          <p:cNvSpPr txBox="1"/>
          <p:nvPr>
            <p:ph idx="1" type="body"/>
          </p:nvPr>
        </p:nvSpPr>
        <p:spPr>
          <a:xfrm>
            <a:off x="685800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g44ea6968aa_0_7:notes"/>
          <p:cNvSpPr/>
          <p:nvPr>
            <p:ph idx="2" type="sldImg"/>
          </p:nvPr>
        </p:nvSpPr>
        <p:spPr>
          <a:xfrm>
            <a:off x="463130" y="1143179"/>
            <a:ext cx="59316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609603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766733" y="273057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2" type="body"/>
          </p:nvPr>
        </p:nvSpPr>
        <p:spPr>
          <a:xfrm>
            <a:off x="609603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1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3832950" y="-1623144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7285050" y="1828795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1697000" y="-812855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ctrTitle"/>
          </p:nvPr>
        </p:nvSpPr>
        <p:spPr>
          <a:xfrm>
            <a:off x="568229" y="1"/>
            <a:ext cx="10284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8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ctrTitle"/>
          </p:nvPr>
        </p:nvSpPr>
        <p:spPr>
          <a:xfrm>
            <a:off x="914400" y="2130432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609600" y="1600206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963084" y="4406907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609600" y="1600206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6197600" y="1600206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body"/>
          </p:nvPr>
        </p:nvSpPr>
        <p:spPr>
          <a:xfrm>
            <a:off x="6193372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body"/>
          </p:nvPr>
        </p:nvSpPr>
        <p:spPr>
          <a:xfrm>
            <a:off x="6193372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9.png"/><Relationship Id="rId13" Type="http://schemas.openxmlformats.org/officeDocument/2006/relationships/image" Target="../media/image16.png"/><Relationship Id="rId12" Type="http://schemas.openxmlformats.org/officeDocument/2006/relationships/image" Target="../media/image5.png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4.png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image" Target="../media/image19.png"/><Relationship Id="rId22" Type="http://schemas.openxmlformats.org/officeDocument/2006/relationships/theme" Target="../theme/theme6.xml"/><Relationship Id="rId10" Type="http://schemas.openxmlformats.org/officeDocument/2006/relationships/image" Target="../media/image13.png"/><Relationship Id="rId21" Type="http://schemas.openxmlformats.org/officeDocument/2006/relationships/slideLayout" Target="../slideLayouts/slideLayout2.xml"/><Relationship Id="rId13" Type="http://schemas.openxmlformats.org/officeDocument/2006/relationships/image" Target="../media/image28.png"/><Relationship Id="rId12" Type="http://schemas.openxmlformats.org/officeDocument/2006/relationships/image" Target="../media/image4.png"/><Relationship Id="rId1" Type="http://schemas.openxmlformats.org/officeDocument/2006/relationships/image" Target="../media/image69.png"/><Relationship Id="rId2" Type="http://schemas.openxmlformats.org/officeDocument/2006/relationships/image" Target="../media/image21.png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Relationship Id="rId15" Type="http://schemas.openxmlformats.org/officeDocument/2006/relationships/image" Target="../media/image25.png"/><Relationship Id="rId14" Type="http://schemas.openxmlformats.org/officeDocument/2006/relationships/image" Target="../media/image20.png"/><Relationship Id="rId17" Type="http://schemas.openxmlformats.org/officeDocument/2006/relationships/image" Target="../media/image9.png"/><Relationship Id="rId16" Type="http://schemas.openxmlformats.org/officeDocument/2006/relationships/image" Target="../media/image26.png"/><Relationship Id="rId5" Type="http://schemas.openxmlformats.org/officeDocument/2006/relationships/image" Target="../media/image23.png"/><Relationship Id="rId19" Type="http://schemas.openxmlformats.org/officeDocument/2006/relationships/image" Target="../media/image5.png"/><Relationship Id="rId6" Type="http://schemas.openxmlformats.org/officeDocument/2006/relationships/image" Target="../media/image24.png"/><Relationship Id="rId18" Type="http://schemas.openxmlformats.org/officeDocument/2006/relationships/image" Target="../media/image32.png"/><Relationship Id="rId7" Type="http://schemas.openxmlformats.org/officeDocument/2006/relationships/image" Target="../media/image18.png"/><Relationship Id="rId8" Type="http://schemas.openxmlformats.org/officeDocument/2006/relationships/image" Target="../media/image12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4.png"/><Relationship Id="rId13" Type="http://schemas.openxmlformats.org/officeDocument/2006/relationships/image" Target="../media/image38.png"/><Relationship Id="rId12" Type="http://schemas.openxmlformats.org/officeDocument/2006/relationships/image" Target="../media/image41.png"/><Relationship Id="rId1" Type="http://schemas.openxmlformats.org/officeDocument/2006/relationships/image" Target="../media/image27.png"/><Relationship Id="rId2" Type="http://schemas.openxmlformats.org/officeDocument/2006/relationships/image" Target="../media/image37.png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53.png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35.png"/><Relationship Id="rId16" Type="http://schemas.openxmlformats.org/officeDocument/2006/relationships/theme" Target="../theme/theme3.xml"/><Relationship Id="rId5" Type="http://schemas.openxmlformats.org/officeDocument/2006/relationships/image" Target="../media/image36.png"/><Relationship Id="rId6" Type="http://schemas.openxmlformats.org/officeDocument/2006/relationships/image" Target="../media/image40.png"/><Relationship Id="rId7" Type="http://schemas.openxmlformats.org/officeDocument/2006/relationships/image" Target="../media/image45.png"/><Relationship Id="rId8" Type="http://schemas.openxmlformats.org/officeDocument/2006/relationships/image" Target="../media/image33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52.png"/><Relationship Id="rId13" Type="http://schemas.openxmlformats.org/officeDocument/2006/relationships/image" Target="../media/image49.png"/><Relationship Id="rId12" Type="http://schemas.openxmlformats.org/officeDocument/2006/relationships/image" Target="../media/image59.png"/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6.png"/><Relationship Id="rId9" Type="http://schemas.openxmlformats.org/officeDocument/2006/relationships/image" Target="../media/image48.png"/><Relationship Id="rId15" Type="http://schemas.openxmlformats.org/officeDocument/2006/relationships/image" Target="../media/image58.png"/><Relationship Id="rId14" Type="http://schemas.openxmlformats.org/officeDocument/2006/relationships/image" Target="../media/image60.png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6" Type="http://schemas.openxmlformats.org/officeDocument/2006/relationships/image" Target="../media/image51.png"/><Relationship Id="rId7" Type="http://schemas.openxmlformats.org/officeDocument/2006/relationships/image" Target="../media/image50.png"/><Relationship Id="rId8" Type="http://schemas.openxmlformats.org/officeDocument/2006/relationships/image" Target="../media/image63.png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5.xml"/><Relationship Id="rId1" Type="http://schemas.openxmlformats.org/officeDocument/2006/relationships/image" Target="../media/image47.jp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0" y="0"/>
            <a:ext cx="152396" cy="2743434"/>
            <a:chOff x="0" y="0"/>
            <a:chExt cx="114300" cy="2037607"/>
          </a:xfrm>
        </p:grpSpPr>
        <p:sp>
          <p:nvSpPr>
            <p:cNvPr id="92" name="Google Shape;92;p9"/>
            <p:cNvSpPr/>
            <p:nvPr/>
          </p:nvSpPr>
          <p:spPr>
            <a:xfrm>
              <a:off x="0" y="0"/>
              <a:ext cx="114300" cy="895200"/>
            </a:xfrm>
            <a:prstGeom prst="rect">
              <a:avLst/>
            </a:prstGeom>
            <a:solidFill>
              <a:srgbClr val="0E7F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0" y="895793"/>
              <a:ext cx="114300" cy="380700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0" y="1276350"/>
              <a:ext cx="114300" cy="380700"/>
            </a:xfrm>
            <a:prstGeom prst="rect">
              <a:avLst/>
            </a:prstGeom>
            <a:solidFill>
              <a:srgbClr val="B9D5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0" y="1656907"/>
              <a:ext cx="114300" cy="380700"/>
            </a:xfrm>
            <a:prstGeom prst="rect">
              <a:avLst/>
            </a:prstGeom>
            <a:solidFill>
              <a:srgbClr val="F268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tx1"/>
                </a:solidFill>
              </a:defRPr>
            </a:lvl1pPr>
            <a:lvl2pPr lvl="1" rtl="0" algn="r">
              <a:buNone/>
              <a:defRPr sz="1300">
                <a:solidFill>
                  <a:schemeClr val="tx1"/>
                </a:solidFill>
              </a:defRPr>
            </a:lvl2pPr>
            <a:lvl3pPr lvl="2" rtl="0" algn="r">
              <a:buNone/>
              <a:defRPr sz="1300">
                <a:solidFill>
                  <a:schemeClr val="tx1"/>
                </a:solidFill>
              </a:defRPr>
            </a:lvl3pPr>
            <a:lvl4pPr lvl="3" rtl="0" algn="r">
              <a:buNone/>
              <a:defRPr sz="1300">
                <a:solidFill>
                  <a:schemeClr val="tx1"/>
                </a:solidFill>
              </a:defRPr>
            </a:lvl4pPr>
            <a:lvl5pPr lvl="4" rtl="0" algn="r">
              <a:buNone/>
              <a:defRPr sz="1300">
                <a:solidFill>
                  <a:schemeClr val="tx1"/>
                </a:solidFill>
              </a:defRPr>
            </a:lvl5pPr>
            <a:lvl6pPr lvl="5" rtl="0" algn="r">
              <a:buNone/>
              <a:defRPr sz="1300">
                <a:solidFill>
                  <a:schemeClr val="tx1"/>
                </a:solidFill>
              </a:defRPr>
            </a:lvl6pPr>
            <a:lvl7pPr lvl="6" rtl="0" algn="r">
              <a:buNone/>
              <a:defRPr sz="1300">
                <a:solidFill>
                  <a:schemeClr val="tx1"/>
                </a:solidFill>
              </a:defRPr>
            </a:lvl7pPr>
            <a:lvl8pPr lvl="7" rtl="0" algn="r">
              <a:buNone/>
              <a:defRPr sz="1300">
                <a:solidFill>
                  <a:schemeClr val="tx1"/>
                </a:solidFill>
              </a:defRPr>
            </a:lvl8pPr>
            <a:lvl9pPr lvl="8" rtl="0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8.png"/><Relationship Id="rId4" Type="http://schemas.openxmlformats.org/officeDocument/2006/relationships/image" Target="../media/image67.png"/><Relationship Id="rId5" Type="http://schemas.openxmlformats.org/officeDocument/2006/relationships/image" Target="../media/image6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2.gif"/><Relationship Id="rId4" Type="http://schemas.openxmlformats.org/officeDocument/2006/relationships/image" Target="../media/image56.gif"/><Relationship Id="rId5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Dados</a:t>
            </a:r>
            <a:endParaRPr/>
          </a:p>
        </p:txBody>
      </p:sp>
      <p:sp>
        <p:nvSpPr>
          <p:cNvPr id="171" name="Google Shape;171;p21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3473120" y="45720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Leitura de Feeds RSS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4870" t="12671"/>
          <a:stretch/>
        </p:blipFill>
        <p:spPr>
          <a:xfrm>
            <a:off x="1936675" y="1876789"/>
            <a:ext cx="4310026" cy="294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55895" l="4637" r="14710" t="28198"/>
          <a:stretch/>
        </p:blipFill>
        <p:spPr>
          <a:xfrm>
            <a:off x="407575" y="5004200"/>
            <a:ext cx="11193300" cy="12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675" y="2893228"/>
            <a:ext cx="1474800" cy="1071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589150" y="1242000"/>
            <a:ext cx="6351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Transformando os dados em documentos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6294600" y="1820525"/>
            <a:ext cx="58071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Assim como na prática de similaridades, precisamos de</a:t>
            </a:r>
            <a:r>
              <a:rPr b="1" lang="pt-B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objetos do tipo “Document”.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Utilizamos o node “</a:t>
            </a:r>
            <a:r>
              <a:rPr b="1" lang="pt-B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Strings to document</a:t>
            </a:r>
            <a:r>
              <a:rPr lang="pt-B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Qual coluna da tabela de dados representa o texto de um documento? qual coluna seria o autor? e o título? ….</a:t>
            </a:r>
            <a:endParaRPr i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Feeds RSS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Feeds RSS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Usado principalmente em sites de notícias e blogs para compartilhamento de notícias com textos completos e até mesmo arquivos multimídia.</a:t>
            </a:r>
            <a:br>
              <a:rPr lang="pt-BR"/>
            </a:br>
            <a:br>
              <a:rPr lang="pt-BR"/>
            </a:br>
            <a:r>
              <a:rPr lang="pt-BR"/>
              <a:t>Um tipo de programa conhecido como "</a:t>
            </a:r>
            <a:r>
              <a:rPr i="1" lang="pt-BR"/>
              <a:t>feed reader</a:t>
            </a:r>
            <a:r>
              <a:rPr lang="pt-BR"/>
              <a:t>" ou </a:t>
            </a:r>
            <a:r>
              <a:rPr b="1" lang="pt-BR"/>
              <a:t>agregador</a:t>
            </a:r>
            <a:r>
              <a:rPr lang="pt-BR"/>
              <a:t> pode ler diversas páginas habilitadas para RSS. </a:t>
            </a:r>
            <a:endParaRPr b="1"/>
          </a:p>
        </p:txBody>
      </p:sp>
      <p:sp>
        <p:nvSpPr>
          <p:cNvPr id="185" name="Google Shape;185;p2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descr="RSS"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2108" y="4223297"/>
            <a:ext cx="525478" cy="2101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ML"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0300" y="4223297"/>
            <a:ext cx="525478" cy="21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0300" y="2747413"/>
            <a:ext cx="1299875" cy="129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Feeds RSS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agregar diversos itens relativos a </a:t>
            </a:r>
            <a:r>
              <a:rPr lang="pt-BR"/>
              <a:t>carros</a:t>
            </a:r>
            <a:r>
              <a:rPr lang="pt-BR"/>
              <a:t> de diversos feeds sobre automóveis</a:t>
            </a:r>
            <a:br>
              <a:rPr lang="pt-BR"/>
            </a:br>
            <a:br>
              <a:rPr lang="pt-BR"/>
            </a:br>
            <a:r>
              <a:rPr lang="pt-BR"/>
              <a:t>Existem tanto sites que funcionam como feed readers como extensões para navegadores web.</a:t>
            </a:r>
            <a:endParaRPr b="1"/>
          </a:p>
        </p:txBody>
      </p:sp>
      <p:sp>
        <p:nvSpPr>
          <p:cNvPr id="195" name="Google Shape;195;p2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Feeds RSS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coleta de conteúdo a partir de feeds rss é feita através de requisições HTTP </a:t>
            </a:r>
            <a:br>
              <a:rPr lang="pt-BR"/>
            </a:br>
            <a:br>
              <a:rPr lang="pt-BR"/>
            </a:br>
            <a:r>
              <a:rPr lang="pt-BR"/>
              <a:t>Similar as APIs, facilita o processo de extração dos dados, por esses já virem em um padrão estabelecido (XML)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b="1" lang="pt-BR"/>
              <a:t>Não exige autenticação</a:t>
            </a:r>
            <a:r>
              <a:rPr lang="pt-BR"/>
              <a:t> para obter os dados e tem </a:t>
            </a:r>
            <a:r>
              <a:rPr lang="pt-BR"/>
              <a:t>periodicidade controlada pelo próprio site</a:t>
            </a:r>
            <a:endParaRPr b="1"/>
          </a:p>
        </p:txBody>
      </p:sp>
      <p:sp>
        <p:nvSpPr>
          <p:cNvPr id="202" name="Google Shape;202;p2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Feeds RSS em XML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576950" y="1524000"/>
            <a:ext cx="959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br>
              <a:rPr b="1" lang="pt-B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pt-B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&lt;item&gt;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&lt;title&gt;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	Intestino gigante alerta população quanto ao câncer em Juiz de Fora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&lt;/title&gt;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&lt;link&gt;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	http://g1.globo.com/mg/zona-da-mata/...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&lt;/link&gt;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&lt;category&gt;</a:t>
            </a: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Zona da Mata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&lt;/category&gt;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&lt;pubDate&gt;</a:t>
            </a:r>
            <a: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Fri, 07 Aug 2015 19:19:21 -0300</a:t>
            </a: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&lt;/pubDate&gt;</a:t>
            </a:r>
            <a:br>
              <a:rPr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&lt;/item&gt;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KNIME: Coleta via link de RSS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ctrTitle"/>
          </p:nvPr>
        </p:nvSpPr>
        <p:spPr>
          <a:xfrm>
            <a:off x="568225" y="0"/>
            <a:ext cx="10873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Coleta no KNIME: Feed RSS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>
            <p:ph idx="1" type="subTitle"/>
          </p:nvPr>
        </p:nvSpPr>
        <p:spPr>
          <a:xfrm>
            <a:off x="568225" y="1575025"/>
            <a:ext cx="98196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/>
              <a:t>V</a:t>
            </a:r>
            <a:r>
              <a:rPr lang="pt-BR"/>
              <a:t>ia node </a:t>
            </a:r>
            <a:r>
              <a:rPr b="1" lang="pt-BR"/>
              <a:t>HttpRetriever</a:t>
            </a:r>
            <a:br>
              <a:rPr lang="pt-BR"/>
            </a:b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00" y="2869763"/>
            <a:ext cx="83820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/>
        </p:nvSpPr>
        <p:spPr>
          <a:xfrm>
            <a:off x="3473120" y="45720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Leitura de Feeds RSS</a:t>
            </a:r>
            <a:endParaRPr b="0" i="0" sz="4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725" y="2110750"/>
            <a:ext cx="43434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950" y="3826713"/>
            <a:ext cx="76581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920325" y="1404700"/>
            <a:ext cx="100911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FeedParser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extrai o conteúdo em XML e transforma em tabela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