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e7f91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eee7f917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ee7f91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eee7f917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ee7f91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eee7f917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ee7f91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eee7f917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ee7f91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eee7f917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ee7f91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eee7f917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ee7f91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eee7f9170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ee7f91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eee7f917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ee7f91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eee7f917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ee7f91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eee7f917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ee7f91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eee7f917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ee7f91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eee7f917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3" Type="http://schemas.openxmlformats.org/officeDocument/2006/relationships/image" Target="../media/image4.png"/><Relationship Id="rId12" Type="http://schemas.openxmlformats.org/officeDocument/2006/relationships/image" Target="../media/image11.png"/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3" Type="http://schemas.openxmlformats.org/officeDocument/2006/relationships/image" Target="../media/image18.png"/><Relationship Id="rId12" Type="http://schemas.openxmlformats.org/officeDocument/2006/relationships/image" Target="../media/image12.png"/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1.png"/><Relationship Id="rId16" Type="http://schemas.openxmlformats.org/officeDocument/2006/relationships/theme" Target="../theme/theme4.xml"/><Relationship Id="rId5" Type="http://schemas.openxmlformats.org/officeDocument/2006/relationships/image" Target="../media/image17.png"/><Relationship Id="rId6" Type="http://schemas.openxmlformats.org/officeDocument/2006/relationships/image" Target="../media/image4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3.png"/><Relationship Id="rId13" Type="http://schemas.openxmlformats.org/officeDocument/2006/relationships/image" Target="../media/image21.png"/><Relationship Id="rId12" Type="http://schemas.openxmlformats.org/officeDocument/2006/relationships/image" Target="../media/image31.png"/><Relationship Id="rId1" Type="http://schemas.openxmlformats.org/officeDocument/2006/relationships/image" Target="../media/image30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3.png"/><Relationship Id="rId13" Type="http://schemas.openxmlformats.org/officeDocument/2006/relationships/image" Target="../media/image21.png"/><Relationship Id="rId12" Type="http://schemas.openxmlformats.org/officeDocument/2006/relationships/image" Target="../media/image31.png"/><Relationship Id="rId1" Type="http://schemas.openxmlformats.org/officeDocument/2006/relationships/image" Target="../media/image30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45.png"/><Relationship Id="rId22" Type="http://schemas.openxmlformats.org/officeDocument/2006/relationships/theme" Target="../theme/theme2.xml"/><Relationship Id="rId10" Type="http://schemas.openxmlformats.org/officeDocument/2006/relationships/image" Target="../media/image47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31.png"/><Relationship Id="rId12" Type="http://schemas.openxmlformats.org/officeDocument/2006/relationships/image" Target="../media/image13.png"/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5" Type="http://schemas.openxmlformats.org/officeDocument/2006/relationships/image" Target="../media/image46.png"/><Relationship Id="rId14" Type="http://schemas.openxmlformats.org/officeDocument/2006/relationships/image" Target="../media/image23.png"/><Relationship Id="rId17" Type="http://schemas.openxmlformats.org/officeDocument/2006/relationships/image" Target="../media/image7.png"/><Relationship Id="rId16" Type="http://schemas.openxmlformats.org/officeDocument/2006/relationships/image" Target="../media/image41.png"/><Relationship Id="rId5" Type="http://schemas.openxmlformats.org/officeDocument/2006/relationships/image" Target="../media/image42.png"/><Relationship Id="rId19" Type="http://schemas.openxmlformats.org/officeDocument/2006/relationships/image" Target="../media/image11.png"/><Relationship Id="rId6" Type="http://schemas.openxmlformats.org/officeDocument/2006/relationships/image" Target="../media/image33.png"/><Relationship Id="rId18" Type="http://schemas.openxmlformats.org/officeDocument/2006/relationships/image" Target="../media/image18.png"/><Relationship Id="rId7" Type="http://schemas.openxmlformats.org/officeDocument/2006/relationships/image" Target="../media/image34.png"/><Relationship Id="rId8" Type="http://schemas.openxmlformats.org/officeDocument/2006/relationships/image" Target="../media/image4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Modelos em RI</a:t>
            </a:r>
            <a:endParaRPr/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Maiúsculas e Minúsculas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Mas fique atento, e</a:t>
            </a:r>
            <a:r>
              <a:rPr lang="pt-BR"/>
              <a:t>m alguns casos a semântica pode ficar comprometida 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○"/>
            </a:pPr>
            <a:r>
              <a:rPr lang="pt-BR" sz="3400">
                <a:solidFill>
                  <a:srgbClr val="7F7F7F"/>
                </a:solidFill>
              </a:rPr>
              <a:t>Banco vs. banco, Serra vs. serra</a:t>
            </a:r>
            <a:br>
              <a:rPr lang="pt-BR" sz="3400">
                <a:solidFill>
                  <a:srgbClr val="7F7F7F"/>
                </a:solidFill>
              </a:rPr>
            </a:br>
            <a:br>
              <a:rPr lang="pt-BR" sz="3400">
                <a:solidFill>
                  <a:srgbClr val="7F7F7F"/>
                </a:solidFill>
              </a:rPr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Remo</a:t>
            </a:r>
            <a:r>
              <a:rPr lang="pt-BR"/>
              <a:t>ção de stopwords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Palavras muito frequentes entre os documentos de uma coleção não são boas como </a:t>
            </a:r>
            <a:r>
              <a:rPr b="1" lang="pt-BR"/>
              <a:t>discriminantes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Frequentemente</a:t>
            </a:r>
            <a:r>
              <a:rPr lang="pt-BR"/>
              <a:t> chamadas de </a:t>
            </a:r>
            <a:r>
              <a:rPr i="1" lang="pt-BR"/>
              <a:t>stopwords</a:t>
            </a:r>
            <a:r>
              <a:rPr lang="pt-BR"/>
              <a:t> e normalmente removidas dos termos de índice</a:t>
            </a:r>
            <a:br>
              <a:rPr lang="pt-BR" sz="3400">
                <a:solidFill>
                  <a:srgbClr val="7F7F7F"/>
                </a:solidFill>
              </a:rPr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Remoção de stopwords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Ex: artigos, preposições, conjunções </a:t>
            </a:r>
            <a:br>
              <a:rPr lang="pt-BR"/>
            </a:br>
            <a:r>
              <a:rPr lang="pt-BR"/>
              <a:t>o, a, portanto, logo, pois, como…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Eliminar </a:t>
            </a:r>
            <a:r>
              <a:rPr i="1" lang="pt-BR"/>
              <a:t>stopwords</a:t>
            </a:r>
            <a:r>
              <a:rPr lang="pt-BR"/>
              <a:t> reduz significamente o tamanho do índice</a:t>
            </a:r>
            <a:endParaRPr sz="3400">
              <a:solidFill>
                <a:srgbClr val="7F7F7F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Remoção de stopwords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Fique atento! Apesar dos benefícios, a eliminação de stopwords pode reduzir a revocação</a:t>
            </a:r>
            <a:endParaRPr/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○"/>
            </a:pPr>
            <a:r>
              <a:rPr lang="pt-BR" sz="3400">
                <a:solidFill>
                  <a:srgbClr val="7F7F7F"/>
                </a:solidFill>
              </a:rPr>
              <a:t>Uma</a:t>
            </a:r>
            <a:r>
              <a:rPr lang="pt-BR"/>
              <a:t> </a:t>
            </a:r>
            <a:r>
              <a:rPr lang="pt-BR" sz="3400">
                <a:solidFill>
                  <a:srgbClr val="7F7F7F"/>
                </a:solidFill>
              </a:rPr>
              <a:t>busca por “ser ou não ser”</a:t>
            </a:r>
            <a:endParaRPr sz="3400">
              <a:solidFill>
                <a:srgbClr val="7F7F7F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Stemming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Pode ser que um documento possua apenas uma </a:t>
            </a:r>
            <a:r>
              <a:rPr b="1" lang="pt-BR"/>
              <a:t>variação da palavra</a:t>
            </a:r>
            <a:r>
              <a:rPr lang="pt-BR"/>
              <a:t> procurada. Ex: Plurais, gerúndios e sufixos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Substituir as palavras pelos seus respectivos </a:t>
            </a:r>
            <a:r>
              <a:rPr i="1" lang="pt-BR"/>
              <a:t>stems</a:t>
            </a:r>
            <a:r>
              <a:rPr lang="pt-BR"/>
              <a:t> (radicais) pode superar parcialmente esse problema</a:t>
            </a:r>
            <a:br>
              <a:rPr lang="pt-BR"/>
            </a:br>
            <a:endParaRPr sz="3400">
              <a:solidFill>
                <a:srgbClr val="7F7F7F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Stemming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Stem é a porção de uma palavra que resta após a remoção de afixos (prefixos e sufixos)</a:t>
            </a:r>
            <a:br>
              <a:rPr lang="pt-BR"/>
            </a:br>
            <a:r>
              <a:rPr lang="pt-BR"/>
              <a:t>casa, casinha, casinhas, casas = casa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Também reduz o tamanho da estrutura de indexação (número de palavras distintas)</a:t>
            </a:r>
            <a:endParaRPr sz="3400">
              <a:solidFill>
                <a:srgbClr val="7F7F7F"/>
              </a:solidFill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Stemming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Existem controvérsias na literatura sobre os benefícios do </a:t>
            </a:r>
            <a:r>
              <a:rPr i="1" lang="pt-BR"/>
              <a:t>stemming</a:t>
            </a:r>
            <a:r>
              <a:rPr lang="pt-BR"/>
              <a:t> na performance da recuperação</a:t>
            </a:r>
            <a:br>
              <a:rPr lang="pt-BR"/>
            </a:b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Em determinadas línguas o </a:t>
            </a:r>
            <a:r>
              <a:rPr i="1" lang="pt-BR"/>
              <a:t>stemming</a:t>
            </a:r>
            <a:r>
              <a:rPr lang="pt-BR"/>
              <a:t> pode ser difícil de se realizar, exigindo buscas em tabelas externas e </a:t>
            </a:r>
            <a:r>
              <a:rPr lang="pt-BR"/>
              <a:t>algoritmos</a:t>
            </a:r>
            <a:r>
              <a:rPr lang="pt-BR"/>
              <a:t> específicos</a:t>
            </a:r>
            <a:br>
              <a:rPr lang="pt-BR"/>
            </a:br>
            <a:endParaRPr sz="3400">
              <a:solidFill>
                <a:srgbClr val="7F7F7F"/>
              </a:solidFill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Pré-processamento de documentos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Pré-processamento de documentos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Importante procedimento empregado na construção de sistemas de RI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Operações (ou transformações) textuais: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Análise léxica do texto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Eliminação de stopwords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Stemming das palavras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Seleção de termos ou palavras-chave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Análise léxica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Processo de conversão de uma sequência de caracteres em uma sequência de </a:t>
            </a:r>
            <a:r>
              <a:rPr b="1" lang="pt-BR"/>
              <a:t>palavras</a:t>
            </a:r>
            <a:r>
              <a:rPr lang="pt-BR"/>
              <a:t> (</a:t>
            </a:r>
            <a:r>
              <a:rPr i="1" lang="pt-BR"/>
              <a:t>Bag-of-words</a:t>
            </a:r>
            <a:r>
              <a:rPr lang="pt-BR"/>
              <a:t>)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Análise léxica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S</a:t>
            </a:r>
            <a:r>
              <a:rPr lang="pt-BR" sz="3400">
                <a:solidFill>
                  <a:srgbClr val="7F7F7F"/>
                </a:solidFill>
              </a:rPr>
              <a:t>omente quebrar espaços?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Dígitos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Hífen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Marcas de pontuação</a:t>
            </a:r>
            <a:endParaRPr sz="34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Caixa das palavras (maiúsculas e minúsculas)</a:t>
            </a:r>
            <a:br>
              <a:rPr lang="pt-BR" sz="3400">
                <a:solidFill>
                  <a:srgbClr val="7F7F7F"/>
                </a:solidFill>
              </a:rPr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Dígitos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Números sozinhos são vagos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1987 pode representar um ano ou um número de pessoas em um registro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Usualmente números não são considerados como termos de índice</a:t>
            </a:r>
            <a:br>
              <a:rPr lang="pt-BR"/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Hífen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Difícil decisão para o analisador léxico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Existem palavras que incluem hífens como parte integra</a:t>
            </a:r>
            <a:r>
              <a:rPr lang="pt-BR"/>
              <a:t>l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Guarda-chuva, B-52</a:t>
            </a:r>
            <a:br>
              <a:rPr lang="pt-BR"/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Adote uma regra geral, mas tenha consciência das exceções.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Marcas de pontuação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Removidas por completo do texto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Baixo risco de não interpretar palavras sem pontuação</a:t>
            </a:r>
            <a:endParaRPr/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○"/>
            </a:pPr>
            <a:r>
              <a:rPr lang="pt-BR" sz="3400">
                <a:solidFill>
                  <a:srgbClr val="7F7F7F"/>
                </a:solidFill>
              </a:rPr>
              <a:t>“300 A.C.” será interpretado de maneira similar ao remover a pontuação “300 AC”</a:t>
            </a:r>
            <a:br>
              <a:rPr lang="pt-BR" sz="3400">
                <a:solidFill>
                  <a:srgbClr val="7F7F7F"/>
                </a:solidFill>
              </a:rPr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Maiúsculas e Minúsculas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Letras em maiúsculo ou minúsculo normalmente não tem impacto significante na identificação de termos de índice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/>
              <a:t>Normalmente todo o texto é convertido para maiúsculas ou minúsculas</a:t>
            </a:r>
            <a:br>
              <a:rPr lang="pt-BR"/>
            </a:br>
            <a:br>
              <a:rPr lang="pt-BR" sz="3400">
                <a:solidFill>
                  <a:srgbClr val="7F7F7F"/>
                </a:solidFill>
              </a:rPr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