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22" Type="http://schemas.openxmlformats.org/officeDocument/2006/relationships/slide" Target="slides/slide11.xml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10.xml"/><Relationship Id="rId13" Type="http://schemas.openxmlformats.org/officeDocument/2006/relationships/slide" Target="slides/slide2.xml"/><Relationship Id="rId24" Type="http://schemas.openxmlformats.org/officeDocument/2006/relationships/slide" Target="slides/slide13.xml"/><Relationship Id="rId12" Type="http://schemas.openxmlformats.org/officeDocument/2006/relationships/slide" Target="slides/slide1.xml"/><Relationship Id="rId23" Type="http://schemas.openxmlformats.org/officeDocument/2006/relationships/slide" Target="slides/slide1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09057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f09057b8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09057b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f09057b80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f09057b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f09057b8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09057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f090578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09057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f09057b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09057b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f09057b8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09057b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f09057b80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IMAGENS E QUADRO">
  <p:cSld name="SLIDE IMAGENS E QUADR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" type="subTitle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type="ctrTitle"/>
          </p:nvPr>
        </p:nvSpPr>
        <p:spPr>
          <a:xfrm>
            <a:off x="1371599" y="1"/>
            <a:ext cx="9481457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12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13" Type="http://schemas.openxmlformats.org/officeDocument/2006/relationships/image" Target="../media/image12.png"/><Relationship Id="rId12" Type="http://schemas.openxmlformats.org/officeDocument/2006/relationships/image" Target="../media/image2.png"/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6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9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6.png"/><Relationship Id="rId13" Type="http://schemas.openxmlformats.org/officeDocument/2006/relationships/image" Target="../media/image19.png"/><Relationship Id="rId12" Type="http://schemas.openxmlformats.org/officeDocument/2006/relationships/image" Target="../media/image4.png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.png"/><Relationship Id="rId16" Type="http://schemas.openxmlformats.org/officeDocument/2006/relationships/theme" Target="../theme/theme2.xml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" Type="http://schemas.openxmlformats.org/officeDocument/2006/relationships/image" Target="../media/image17.png"/><Relationship Id="rId2" Type="http://schemas.openxmlformats.org/officeDocument/2006/relationships/image" Target="../media/image20.png"/><Relationship Id="rId3" Type="http://schemas.openxmlformats.org/officeDocument/2006/relationships/image" Target="../media/image32.png"/><Relationship Id="rId4" Type="http://schemas.openxmlformats.org/officeDocument/2006/relationships/image" Target="../media/image94.png"/><Relationship Id="rId9" Type="http://schemas.openxmlformats.org/officeDocument/2006/relationships/image" Target="../media/image24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png"/><Relationship Id="rId11" Type="http://schemas.openxmlformats.org/officeDocument/2006/relationships/image" Target="../media/image40.png"/><Relationship Id="rId22" Type="http://schemas.openxmlformats.org/officeDocument/2006/relationships/image" Target="../media/image47.png"/><Relationship Id="rId10" Type="http://schemas.openxmlformats.org/officeDocument/2006/relationships/image" Target="../media/image53.png"/><Relationship Id="rId21" Type="http://schemas.openxmlformats.org/officeDocument/2006/relationships/image" Target="../media/image50.png"/><Relationship Id="rId13" Type="http://schemas.openxmlformats.org/officeDocument/2006/relationships/image" Target="../media/image43.png"/><Relationship Id="rId24" Type="http://schemas.openxmlformats.org/officeDocument/2006/relationships/theme" Target="../theme/theme3.xml"/><Relationship Id="rId12" Type="http://schemas.openxmlformats.org/officeDocument/2006/relationships/image" Target="../media/image95.png"/><Relationship Id="rId23" Type="http://schemas.openxmlformats.org/officeDocument/2006/relationships/slideLayout" Target="../slideLayouts/slideLayout4.xml"/><Relationship Id="rId1" Type="http://schemas.openxmlformats.org/officeDocument/2006/relationships/image" Target="../media/image11.png"/><Relationship Id="rId2" Type="http://schemas.openxmlformats.org/officeDocument/2006/relationships/image" Target="../media/image30.png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Relationship Id="rId15" Type="http://schemas.openxmlformats.org/officeDocument/2006/relationships/image" Target="../media/image42.png"/><Relationship Id="rId14" Type="http://schemas.openxmlformats.org/officeDocument/2006/relationships/image" Target="../media/image45.png"/><Relationship Id="rId17" Type="http://schemas.openxmlformats.org/officeDocument/2006/relationships/image" Target="../media/image39.png"/><Relationship Id="rId16" Type="http://schemas.openxmlformats.org/officeDocument/2006/relationships/image" Target="../media/image44.png"/><Relationship Id="rId5" Type="http://schemas.openxmlformats.org/officeDocument/2006/relationships/image" Target="../media/image35.png"/><Relationship Id="rId19" Type="http://schemas.openxmlformats.org/officeDocument/2006/relationships/image" Target="../media/image25.png"/><Relationship Id="rId6" Type="http://schemas.openxmlformats.org/officeDocument/2006/relationships/image" Target="../media/image38.png"/><Relationship Id="rId18" Type="http://schemas.openxmlformats.org/officeDocument/2006/relationships/image" Target="../media/image41.png"/><Relationship Id="rId7" Type="http://schemas.openxmlformats.org/officeDocument/2006/relationships/image" Target="../media/image37.png"/><Relationship Id="rId8" Type="http://schemas.openxmlformats.org/officeDocument/2006/relationships/image" Target="../media/image34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1.png"/><Relationship Id="rId11" Type="http://schemas.openxmlformats.org/officeDocument/2006/relationships/image" Target="../media/image93.png"/><Relationship Id="rId22" Type="http://schemas.openxmlformats.org/officeDocument/2006/relationships/theme" Target="../theme/theme5.xml"/><Relationship Id="rId10" Type="http://schemas.openxmlformats.org/officeDocument/2006/relationships/image" Target="../media/image59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27.png"/><Relationship Id="rId12" Type="http://schemas.openxmlformats.org/officeDocument/2006/relationships/image" Target="../media/image86.png"/><Relationship Id="rId1" Type="http://schemas.openxmlformats.org/officeDocument/2006/relationships/image" Target="../media/image49.png"/><Relationship Id="rId2" Type="http://schemas.openxmlformats.org/officeDocument/2006/relationships/image" Target="../media/image51.png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60.png"/><Relationship Id="rId15" Type="http://schemas.openxmlformats.org/officeDocument/2006/relationships/image" Target="../media/image62.png"/><Relationship Id="rId14" Type="http://schemas.openxmlformats.org/officeDocument/2006/relationships/image" Target="../media/image29.png"/><Relationship Id="rId17" Type="http://schemas.openxmlformats.org/officeDocument/2006/relationships/image" Target="../media/image5.png"/><Relationship Id="rId16" Type="http://schemas.openxmlformats.org/officeDocument/2006/relationships/image" Target="../media/image33.png"/><Relationship Id="rId5" Type="http://schemas.openxmlformats.org/officeDocument/2006/relationships/image" Target="../media/image54.png"/><Relationship Id="rId19" Type="http://schemas.openxmlformats.org/officeDocument/2006/relationships/image" Target="../media/image2.png"/><Relationship Id="rId6" Type="http://schemas.openxmlformats.org/officeDocument/2006/relationships/image" Target="../media/image56.png"/><Relationship Id="rId18" Type="http://schemas.openxmlformats.org/officeDocument/2006/relationships/image" Target="../media/image19.png"/><Relationship Id="rId7" Type="http://schemas.openxmlformats.org/officeDocument/2006/relationships/image" Target="../media/image58.png"/><Relationship Id="rId8" Type="http://schemas.openxmlformats.org/officeDocument/2006/relationships/image" Target="../media/image57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69.png"/><Relationship Id="rId13" Type="http://schemas.openxmlformats.org/officeDocument/2006/relationships/image" Target="../media/image75.png"/><Relationship Id="rId12" Type="http://schemas.openxmlformats.org/officeDocument/2006/relationships/image" Target="../media/image73.png"/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5" Type="http://schemas.openxmlformats.org/officeDocument/2006/relationships/image" Target="../media/image76.png"/><Relationship Id="rId14" Type="http://schemas.openxmlformats.org/officeDocument/2006/relationships/image" Target="../media/image78.png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71.png"/><Relationship Id="rId8" Type="http://schemas.openxmlformats.org/officeDocument/2006/relationships/image" Target="../media/image70.png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3" Type="http://schemas.openxmlformats.org/officeDocument/2006/relationships/image" Target="../media/image91.png"/><Relationship Id="rId12" Type="http://schemas.openxmlformats.org/officeDocument/2006/relationships/image" Target="../media/image89.png"/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96.png"/><Relationship Id="rId4" Type="http://schemas.openxmlformats.org/officeDocument/2006/relationships/image" Target="../media/image77.png"/><Relationship Id="rId9" Type="http://schemas.openxmlformats.org/officeDocument/2006/relationships/image" Target="../media/image85.png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450" y="4381500"/>
            <a:ext cx="381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7"/>
          <p:cNvGrpSpPr/>
          <p:nvPr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71" name="Google Shape;7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8950" y="0"/>
              <a:ext cx="10433050" cy="360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420350" cy="360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7250" y="2842683"/>
            <a:ext cx="13906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6600" y="1079500"/>
            <a:ext cx="8318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6016" y="2349500"/>
            <a:ext cx="723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1850" y="3390900"/>
            <a:ext cx="126365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33064" y="3972983"/>
            <a:ext cx="1282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2100" y="4413250"/>
            <a:ext cx="216535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750" y="895350"/>
            <a:ext cx="1085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17150" y="5448300"/>
            <a:ext cx="183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3962" y="3336925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289661" y="3051175"/>
            <a:ext cx="12065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31179" y="2563283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52617" y="3832045"/>
            <a:ext cx="9525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6114" y="4386262"/>
            <a:ext cx="1206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52550" y="1771650"/>
            <a:ext cx="107950" cy="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12" y="3317875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9550" y="174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3012" y="3502025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9914" y="4360862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05779" y="2741083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257911" y="318452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685967" y="3959045"/>
            <a:ext cx="31750" cy="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709400" y="2870200"/>
            <a:ext cx="190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8983" y="-196850"/>
            <a:ext cx="9474200" cy="7131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3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sdn.microsoft.com/pt-br/library/ms256122%28v=vs.120%29.aspx?f=255&amp;MSPPError=-214721739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.com.br/robots.txt" TargetMode="External"/><Relationship Id="rId4" Type="http://schemas.openxmlformats.org/officeDocument/2006/relationships/hyperlink" Target="https://globoesporte.globo.com/futebo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loboesporte.globo.com/futebol/brasileirao-serie-a/" TargetMode="Externa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Técnicas de Extração - XPath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é uma sintaxe para navegar entre atributos e 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em um documento html/xml. 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b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&lt;tr&gt;</a:t>
            </a:r>
            <a:b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	    &lt;td&gt;Cell A&lt;/td&gt;</a:t>
            </a:r>
            <a:b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	    &lt;td&gt;Cell B&lt;/td&gt;</a:t>
            </a:r>
            <a:b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&lt;/tr&gt;</a:t>
            </a:r>
            <a:b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&lt;/table&gt;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Técnicas de Extração - XPath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é uma sintaxe para navegar entre atributos e elementos em um documento html/xml. 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Exemplos de </a:t>
            </a:r>
            <a:r>
              <a:rPr lang="pt-BR" sz="3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notação XPath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//td[1]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: retorna o primeiro td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//td[position()=1]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: retorna o primeiro td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//table[@class=’tabelaX’]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: retorna a table com a classe ‘tabelaX’</a:t>
            </a: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//table/td[1]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: retorna o primeiro td de uma &lt;table&gt;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2" name="Google Shape;282;p2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Exemplo Robots.txt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https://www.google.com.br/robots.txt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3000"/>
              <a:t>Exemplo HTML</a:t>
            </a:r>
            <a:r>
              <a:rPr lang="pt-BR" sz="24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https://globoesporte.globo.com/futebol/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Notação XPath</a:t>
            </a:r>
            <a:endParaRPr sz="2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u="sng">
                <a:solidFill>
                  <a:schemeClr val="hlink"/>
                </a:solidFill>
              </a:rPr>
              <a:t>https://msdn.microsoft.com/pt-br/library/ms256122%28v=vs.120%29.aspx?f=255&amp;MSPPError=-2147217396</a:t>
            </a:r>
            <a:endParaRPr sz="2400" u="sng">
              <a:solidFill>
                <a:schemeClr val="hlink"/>
              </a:solidFill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Web Crawling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Coletores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Navegadores automáticos entre páginas web que visam armazenar uma </a:t>
            </a:r>
            <a:r>
              <a:rPr b="1" lang="pt-BR"/>
              <a:t>cópia</a:t>
            </a:r>
            <a:r>
              <a:rPr lang="pt-BR"/>
              <a:t> local das páginas encontradas</a:t>
            </a:r>
            <a:br>
              <a:rPr lang="pt-BR"/>
            </a:br>
            <a:br>
              <a:rPr lang="pt-BR"/>
            </a:br>
            <a:r>
              <a:rPr lang="pt-BR"/>
              <a:t>Devem </a:t>
            </a:r>
            <a:r>
              <a:rPr b="1" lang="pt-BR"/>
              <a:t>obedecer</a:t>
            </a:r>
            <a:r>
              <a:rPr lang="pt-BR"/>
              <a:t> algumas restrições ao visitar sites</a:t>
            </a:r>
            <a:endParaRPr b="1"/>
          </a:p>
        </p:txBody>
      </p:sp>
      <p:sp>
        <p:nvSpPr>
          <p:cNvPr id="182" name="Google Shape;182;p1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Coletores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/>
              <a:t>Protocolo</a:t>
            </a:r>
            <a:r>
              <a:rPr lang="pt-BR"/>
              <a:t> de Exclusão de Robôs (</a:t>
            </a:r>
            <a:r>
              <a:rPr i="1" lang="pt-BR"/>
              <a:t>Robot Exclusion Protocol</a:t>
            </a:r>
            <a:r>
              <a:rPr lang="pt-BR"/>
              <a:t>) especifica algumas regras de acesso</a:t>
            </a:r>
            <a:br>
              <a:rPr lang="pt-BR"/>
            </a:br>
            <a:br>
              <a:rPr lang="pt-BR"/>
            </a:br>
            <a:r>
              <a:rPr lang="pt-BR"/>
              <a:t>Principal regra é deixar um </a:t>
            </a:r>
            <a:r>
              <a:rPr b="1" lang="pt-BR"/>
              <a:t>intervalo</a:t>
            </a:r>
            <a:r>
              <a:rPr lang="pt-BR"/>
              <a:t> de tempo entre acessos a cada servidor</a:t>
            </a:r>
            <a:endParaRPr b="1"/>
          </a:p>
        </p:txBody>
      </p:sp>
      <p:sp>
        <p:nvSpPr>
          <p:cNvPr id="189" name="Google Shape;189;p1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Protocolo de Exclusão de Robôs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Robots.txt</a:t>
            </a:r>
            <a:br>
              <a:rPr lang="pt-BR"/>
            </a:br>
            <a:r>
              <a:rPr lang="pt-BR"/>
              <a:t>Padrão definido em 30 de junho de 1994</a:t>
            </a:r>
            <a:br>
              <a:rPr lang="pt-BR"/>
            </a:br>
            <a:br>
              <a:rPr lang="pt-BR"/>
            </a:br>
            <a:r>
              <a:rPr lang="pt-BR"/>
              <a:t>Define as </a:t>
            </a:r>
            <a:r>
              <a:rPr b="1" lang="pt-BR"/>
              <a:t>permissões</a:t>
            </a:r>
            <a:r>
              <a:rPr lang="pt-BR"/>
              <a:t> do coletor em um determinado site</a:t>
            </a:r>
            <a:br>
              <a:rPr lang="pt-BR"/>
            </a:br>
            <a:br>
              <a:rPr lang="pt-BR"/>
            </a:br>
            <a:r>
              <a:rPr lang="pt-BR"/>
              <a:t>As diretrizes são descritas em um arquivo chamado “</a:t>
            </a:r>
            <a:r>
              <a:rPr b="1" lang="pt-BR"/>
              <a:t>robots.txt</a:t>
            </a:r>
            <a:r>
              <a:rPr lang="pt-BR"/>
              <a:t>”, localizado no servidor web coletado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Robots.txt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>
            <p:ph idx="1" type="subTitle"/>
          </p:nvPr>
        </p:nvSpPr>
        <p:spPr>
          <a:xfrm>
            <a:off x="576950" y="1219200"/>
            <a:ext cx="8802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http://NOME-SITE/</a:t>
            </a:r>
            <a:r>
              <a:rPr b="1" lang="pt-BR"/>
              <a:t>robots.txt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9543" l="0" r="0" t="0"/>
          <a:stretch/>
        </p:blipFill>
        <p:spPr>
          <a:xfrm>
            <a:off x="674700" y="1945250"/>
            <a:ext cx="6517575" cy="39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5613625" y="2421425"/>
            <a:ext cx="4649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O</a:t>
            </a:r>
            <a:r>
              <a:rPr lang="pt-BR"/>
              <a:t> asterisco (*) indica “todo e qualquer”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 rot="10800000">
            <a:off x="4029525" y="2739275"/>
            <a:ext cx="1478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371601" y="6149320"/>
            <a:ext cx="9481456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pt-BR"/>
              <a:t>Esquema gráfico do funcionamento de um coletor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>
            <p:ph type="ctrTitle"/>
          </p:nvPr>
        </p:nvSpPr>
        <p:spPr>
          <a:xfrm>
            <a:off x="1371599" y="1"/>
            <a:ext cx="948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Web Crawling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IMAGENS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FOTO CENTRALIZADA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1631850" y="1600925"/>
            <a:ext cx="2094120" cy="1885680"/>
          </a:xfrm>
          <a:prstGeom prst="irregularSeal1">
            <a:avLst/>
          </a:prstGeom>
          <a:solidFill>
            <a:srgbClr val="4F81B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Web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445900" y="1460388"/>
            <a:ext cx="893400" cy="6450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</a:t>
            </a:r>
            <a:endParaRPr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7858198" y="1529875"/>
            <a:ext cx="893391" cy="785400"/>
            <a:chOff x="7060075" y="2249700"/>
            <a:chExt cx="1171200" cy="785400"/>
          </a:xfrm>
        </p:grpSpPr>
        <p:sp>
          <p:nvSpPr>
            <p:cNvPr id="217" name="Google Shape;217;p21"/>
            <p:cNvSpPr/>
            <p:nvPr/>
          </p:nvSpPr>
          <p:spPr>
            <a:xfrm>
              <a:off x="7198975" y="2325900"/>
              <a:ext cx="893400" cy="645000"/>
            </a:xfrm>
            <a:prstGeom prst="rect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060075" y="2249700"/>
              <a:ext cx="1171200" cy="7854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EEEC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1"/>
          <p:cNvSpPr txBox="1"/>
          <p:nvPr/>
        </p:nvSpPr>
        <p:spPr>
          <a:xfrm>
            <a:off x="8701976" y="1760275"/>
            <a:ext cx="1858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Links iniciais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8703227" y="3083538"/>
            <a:ext cx="1965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Links a visitar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8701976" y="4835477"/>
            <a:ext cx="2238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Links visitados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879975" y="4240575"/>
            <a:ext cx="1597875" cy="1265775"/>
          </a:xfrm>
          <a:prstGeom prst="flowChartMagneticDisk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7858198" y="2563425"/>
            <a:ext cx="893391" cy="1403925"/>
            <a:chOff x="7248598" y="3096825"/>
            <a:chExt cx="893391" cy="1403925"/>
          </a:xfrm>
        </p:grpSpPr>
        <p:grpSp>
          <p:nvGrpSpPr>
            <p:cNvPr id="224" name="Google Shape;224;p21"/>
            <p:cNvGrpSpPr/>
            <p:nvPr/>
          </p:nvGrpSpPr>
          <p:grpSpPr>
            <a:xfrm>
              <a:off x="7248598" y="3096825"/>
              <a:ext cx="893391" cy="785400"/>
              <a:chOff x="7060075" y="2249700"/>
              <a:chExt cx="1171200" cy="785400"/>
            </a:xfrm>
          </p:grpSpPr>
          <p:sp>
            <p:nvSpPr>
              <p:cNvPr id="225" name="Google Shape;225;p21"/>
              <p:cNvSpPr/>
              <p:nvPr/>
            </p:nvSpPr>
            <p:spPr>
              <a:xfrm>
                <a:off x="7198975" y="2325900"/>
                <a:ext cx="893400" cy="645000"/>
              </a:xfrm>
              <a:prstGeom prst="rect">
                <a:avLst/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7060075" y="2249700"/>
                <a:ext cx="1171200" cy="785400"/>
              </a:xfrm>
              <a:prstGeom prst="mathEqual">
                <a:avLst>
                  <a:gd fmla="val 23520" name="adj1"/>
                  <a:gd fmla="val 11760" name="adj2"/>
                </a:avLst>
              </a:prstGeom>
              <a:solidFill>
                <a:srgbClr val="EEECE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1"/>
            <p:cNvGrpSpPr/>
            <p:nvPr/>
          </p:nvGrpSpPr>
          <p:grpSpPr>
            <a:xfrm>
              <a:off x="7248598" y="3715350"/>
              <a:ext cx="893391" cy="785400"/>
              <a:chOff x="7060075" y="2249700"/>
              <a:chExt cx="1171200" cy="785400"/>
            </a:xfrm>
          </p:grpSpPr>
          <p:sp>
            <p:nvSpPr>
              <p:cNvPr id="228" name="Google Shape;228;p21"/>
              <p:cNvSpPr/>
              <p:nvPr/>
            </p:nvSpPr>
            <p:spPr>
              <a:xfrm>
                <a:off x="7198975" y="2325900"/>
                <a:ext cx="893400" cy="645000"/>
              </a:xfrm>
              <a:prstGeom prst="rect">
                <a:avLst/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7060075" y="2249700"/>
                <a:ext cx="1171200" cy="785400"/>
              </a:xfrm>
              <a:prstGeom prst="mathEqual">
                <a:avLst>
                  <a:gd fmla="val 23520" name="adj1"/>
                  <a:gd fmla="val 11760" name="adj2"/>
                </a:avLst>
              </a:prstGeom>
              <a:solidFill>
                <a:srgbClr val="EEECE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" name="Google Shape;230;p21"/>
          <p:cNvGrpSpPr/>
          <p:nvPr/>
        </p:nvGrpSpPr>
        <p:grpSpPr>
          <a:xfrm>
            <a:off x="7880573" y="4399864"/>
            <a:ext cx="893391" cy="1403925"/>
            <a:chOff x="7493348" y="4013113"/>
            <a:chExt cx="893391" cy="1403925"/>
          </a:xfrm>
        </p:grpSpPr>
        <p:grpSp>
          <p:nvGrpSpPr>
            <p:cNvPr id="231" name="Google Shape;231;p21"/>
            <p:cNvGrpSpPr/>
            <p:nvPr/>
          </p:nvGrpSpPr>
          <p:grpSpPr>
            <a:xfrm>
              <a:off x="7493348" y="4013113"/>
              <a:ext cx="893391" cy="785400"/>
              <a:chOff x="7060075" y="2249700"/>
              <a:chExt cx="1171200" cy="785400"/>
            </a:xfrm>
          </p:grpSpPr>
          <p:sp>
            <p:nvSpPr>
              <p:cNvPr id="232" name="Google Shape;232;p21"/>
              <p:cNvSpPr/>
              <p:nvPr/>
            </p:nvSpPr>
            <p:spPr>
              <a:xfrm>
                <a:off x="7198975" y="2325900"/>
                <a:ext cx="893400" cy="645000"/>
              </a:xfrm>
              <a:prstGeom prst="rect">
                <a:avLst/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7060075" y="2249700"/>
                <a:ext cx="1171200" cy="785400"/>
              </a:xfrm>
              <a:prstGeom prst="mathEqual">
                <a:avLst>
                  <a:gd fmla="val 23520" name="adj1"/>
                  <a:gd fmla="val 11760" name="adj2"/>
                </a:avLst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1"/>
            <p:cNvGrpSpPr/>
            <p:nvPr/>
          </p:nvGrpSpPr>
          <p:grpSpPr>
            <a:xfrm>
              <a:off x="7493348" y="4631638"/>
              <a:ext cx="893391" cy="785400"/>
              <a:chOff x="7060075" y="2249700"/>
              <a:chExt cx="1171200" cy="785400"/>
            </a:xfrm>
          </p:grpSpPr>
          <p:sp>
            <p:nvSpPr>
              <p:cNvPr id="235" name="Google Shape;235;p21"/>
              <p:cNvSpPr/>
              <p:nvPr/>
            </p:nvSpPr>
            <p:spPr>
              <a:xfrm>
                <a:off x="7198975" y="2325900"/>
                <a:ext cx="893400" cy="645000"/>
              </a:xfrm>
              <a:prstGeom prst="rect">
                <a:avLst/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7060075" y="2249700"/>
                <a:ext cx="1171200" cy="785400"/>
              </a:xfrm>
              <a:prstGeom prst="mathEqual">
                <a:avLst>
                  <a:gd fmla="val 23520" name="adj1"/>
                  <a:gd fmla="val 11760" name="adj2"/>
                </a:avLst>
              </a:prstGeom>
              <a:solidFill>
                <a:srgbClr val="4F81B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37" name="Google Shape;237;p21"/>
          <p:cNvCxnSpPr>
            <a:stCxn id="218" idx="3"/>
            <a:endCxn id="215" idx="3"/>
          </p:cNvCxnSpPr>
          <p:nvPr/>
        </p:nvCxnSpPr>
        <p:spPr>
          <a:xfrm rot="10800000">
            <a:off x="6339217" y="1782830"/>
            <a:ext cx="1637400" cy="1200"/>
          </a:xfrm>
          <a:prstGeom prst="straightConnector1">
            <a:avLst/>
          </a:prstGeom>
          <a:noFill/>
          <a:ln cap="flat" cmpd="sng" w="19050">
            <a:solidFill>
              <a:srgbClr val="C0504D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8" name="Google Shape;238;p21"/>
          <p:cNvSpPr/>
          <p:nvPr/>
        </p:nvSpPr>
        <p:spPr>
          <a:xfrm>
            <a:off x="5030838" y="2546600"/>
            <a:ext cx="1723500" cy="6450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 Link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5009550" y="3672375"/>
            <a:ext cx="1784400" cy="645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Coletar Página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09550" y="5113725"/>
            <a:ext cx="1784400" cy="3474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Extrair links</a:t>
            </a:r>
            <a:endParaRPr/>
          </a:p>
        </p:txBody>
      </p:sp>
      <p:cxnSp>
        <p:nvCxnSpPr>
          <p:cNvPr id="241" name="Google Shape;241;p21"/>
          <p:cNvCxnSpPr>
            <a:stCxn id="239" idx="1"/>
            <a:endCxn id="214" idx="3"/>
          </p:cNvCxnSpPr>
          <p:nvPr/>
        </p:nvCxnSpPr>
        <p:spPr>
          <a:xfrm rot="10800000">
            <a:off x="3725850" y="2761275"/>
            <a:ext cx="1283700" cy="1233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2" name="Google Shape;242;p21"/>
          <p:cNvCxnSpPr>
            <a:stCxn id="226" idx="3"/>
            <a:endCxn id="238" idx="3"/>
          </p:cNvCxnSpPr>
          <p:nvPr/>
        </p:nvCxnSpPr>
        <p:spPr>
          <a:xfrm flipH="1">
            <a:off x="6754417" y="2817580"/>
            <a:ext cx="1222200" cy="51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240" idx="3"/>
            <a:endCxn id="236" idx="3"/>
          </p:cNvCxnSpPr>
          <p:nvPr/>
        </p:nvCxnSpPr>
        <p:spPr>
          <a:xfrm flipH="1" rot="10800000">
            <a:off x="6793950" y="5272425"/>
            <a:ext cx="1205100" cy="150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40" idx="0"/>
            <a:endCxn id="229" idx="3"/>
          </p:cNvCxnSpPr>
          <p:nvPr/>
        </p:nvCxnSpPr>
        <p:spPr>
          <a:xfrm flipH="1" rot="10800000">
            <a:off x="5901750" y="3436125"/>
            <a:ext cx="2074800" cy="167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239" idx="1"/>
            <a:endCxn id="222" idx="1"/>
          </p:cNvCxnSpPr>
          <p:nvPr/>
        </p:nvCxnSpPr>
        <p:spPr>
          <a:xfrm flipH="1">
            <a:off x="2678850" y="3994875"/>
            <a:ext cx="2330700" cy="2457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>
            <a:stCxn id="215" idx="2"/>
            <a:endCxn id="238" idx="0"/>
          </p:cNvCxnSpPr>
          <p:nvPr/>
        </p:nvCxnSpPr>
        <p:spPr>
          <a:xfrm>
            <a:off x="5892600" y="2105388"/>
            <a:ext cx="0" cy="441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>
            <a:stCxn id="238" idx="2"/>
            <a:endCxn id="239" idx="0"/>
          </p:cNvCxnSpPr>
          <p:nvPr/>
        </p:nvCxnSpPr>
        <p:spPr>
          <a:xfrm>
            <a:off x="5892588" y="3191600"/>
            <a:ext cx="9300" cy="480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>
            <a:stCxn id="239" idx="2"/>
            <a:endCxn id="240" idx="0"/>
          </p:cNvCxnSpPr>
          <p:nvPr/>
        </p:nvCxnSpPr>
        <p:spPr>
          <a:xfrm>
            <a:off x="5901750" y="4317375"/>
            <a:ext cx="0" cy="796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Web Scraping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Técnicas de Extração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primeiro passo é entender a estrutura do documento HTML em que as informações estão. </a:t>
            </a:r>
            <a:endParaRPr b="1" sz="3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&lt;title&gt;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Atlético-mg | Globoesporte.com 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&lt;/title&gt;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 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class="menu-item " id="menu-2-brasileirao-serie-a"&gt;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&lt;a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href="</a:t>
            </a:r>
            <a:r>
              <a:rPr lang="pt-BR" sz="24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http://globoesporte.globo.com/futebol/brasileirao-serie-a/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class="menu-item-link"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&lt;span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class="menu-item-title"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brasileirão série a 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&lt;/span&gt;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&lt;/a&gt;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&lt;/li&gt;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00" y="2460400"/>
            <a:ext cx="4335250" cy="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IMAGENS E QUAD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