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  <p:sldMasterId id="2147483665" r:id="rId6"/>
    <p:sldMasterId id="214748366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e96b91a9_1_5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" name="Google Shape;215;g44e96b91a9_1_5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e96b91a9_1_6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g44e96b91a9_1_6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e96b91a9_1_75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g44e96b91a9_1_75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e96b91a9_1_87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" name="Google Shape;247;g44e96b91a9_1_87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e96b91a9_1_95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g44e96b91a9_1_95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e96b91a9_1_106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8" name="Google Shape;268;g44e96b91a9_1_106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e96b91a9_1_115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" name="Google Shape;278;g44e96b91a9_1_115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4e96b91a9_1_124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8" name="Google Shape;288;g44e96b91a9_1_124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4e96b91a9_1_132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" name="Google Shape;297;g44e96b91a9_1_132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4e96b91a9_1_140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g44e96b91a9_1_14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4e96b91a9_1_14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5" name="Google Shape;315;g44e96b91a9_1_14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e96b91a9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44e96b91a9_1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e96b91a9_1_0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g44e96b91a9_1_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e96b91a9_1_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g44e96b91a9_1_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e96b91a9_1_17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g44e96b91a9_1_17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e96b91a9_1_26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" name="Google Shape;179;g44e96b91a9_1_26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e96b91a9_1_34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g44e96b91a9_1_34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e96b91a9_1_42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" name="Google Shape;197;g44e96b91a9_1_42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e96b91a9_1_49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" name="Google Shape;205;g44e96b91a9_1_49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4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609480" y="1604520"/>
            <a:ext cx="109725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609480" y="273600"/>
            <a:ext cx="1097250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2.png"/><Relationship Id="rId12" Type="http://schemas.openxmlformats.org/officeDocument/2006/relationships/image" Target="../media/image7.png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16.png"/><Relationship Id="rId13" Type="http://schemas.openxmlformats.org/officeDocument/2006/relationships/image" Target="../media/image26.png"/><Relationship Id="rId12" Type="http://schemas.openxmlformats.org/officeDocument/2006/relationships/image" Target="../media/image21.png"/><Relationship Id="rId1" Type="http://schemas.openxmlformats.org/officeDocument/2006/relationships/image" Target="../media/image19.png"/><Relationship Id="rId2" Type="http://schemas.openxmlformats.org/officeDocument/2006/relationships/image" Target="../media/image43.png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7.png"/><Relationship Id="rId16" Type="http://schemas.openxmlformats.org/officeDocument/2006/relationships/theme" Target="../theme/theme5.xml"/><Relationship Id="rId5" Type="http://schemas.openxmlformats.org/officeDocument/2006/relationships/image" Target="../media/image14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34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6.png"/><Relationship Id="rId11" Type="http://schemas.openxmlformats.org/officeDocument/2006/relationships/image" Target="../media/image38.png"/><Relationship Id="rId22" Type="http://schemas.openxmlformats.org/officeDocument/2006/relationships/theme" Target="../theme/theme2.xml"/><Relationship Id="rId10" Type="http://schemas.openxmlformats.org/officeDocument/2006/relationships/image" Target="../media/image37.png"/><Relationship Id="rId21" Type="http://schemas.openxmlformats.org/officeDocument/2006/relationships/slideLayout" Target="../slideLayouts/slideLayout15.xml"/><Relationship Id="rId13" Type="http://schemas.openxmlformats.org/officeDocument/2006/relationships/image" Target="../media/image41.png"/><Relationship Id="rId12" Type="http://schemas.openxmlformats.org/officeDocument/2006/relationships/image" Target="../media/image36.png"/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5" Type="http://schemas.openxmlformats.org/officeDocument/2006/relationships/image" Target="../media/image39.png"/><Relationship Id="rId14" Type="http://schemas.openxmlformats.org/officeDocument/2006/relationships/image" Target="../media/image40.png"/><Relationship Id="rId17" Type="http://schemas.openxmlformats.org/officeDocument/2006/relationships/image" Target="../media/image42.png"/><Relationship Id="rId16" Type="http://schemas.openxmlformats.org/officeDocument/2006/relationships/image" Target="../media/image44.png"/><Relationship Id="rId5" Type="http://schemas.openxmlformats.org/officeDocument/2006/relationships/image" Target="../media/image27.png"/><Relationship Id="rId19" Type="http://schemas.openxmlformats.org/officeDocument/2006/relationships/image" Target="../media/image45.png"/><Relationship Id="rId6" Type="http://schemas.openxmlformats.org/officeDocument/2006/relationships/image" Target="../media/image28.png"/><Relationship Id="rId18" Type="http://schemas.openxmlformats.org/officeDocument/2006/relationships/image" Target="../media/image48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0"/>
            <a:ext cx="150900" cy="120420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1206000"/>
            <a:ext cx="150900" cy="5109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1718280"/>
            <a:ext cx="150900" cy="510900"/>
          </a:xfrm>
          <a:prstGeom prst="rect">
            <a:avLst/>
          </a:prstGeom>
          <a:solidFill>
            <a:srgbClr val="B9D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0" y="2230920"/>
            <a:ext cx="150900" cy="5109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/>
            </a:lvl1pPr>
            <a:lvl2pPr lvl="1" rtl="0" algn="r">
              <a:buNone/>
              <a:defRPr sz="1300"/>
            </a:lvl2pPr>
            <a:lvl3pPr lvl="2" rtl="0" algn="r">
              <a:buNone/>
              <a:defRPr sz="1300"/>
            </a:lvl3pPr>
            <a:lvl4pPr lvl="3" rtl="0" algn="r">
              <a:buNone/>
              <a:defRPr sz="1300"/>
            </a:lvl4pPr>
            <a:lvl5pPr lvl="4" rtl="0" algn="r">
              <a:buNone/>
              <a:defRPr sz="1300"/>
            </a:lvl5pPr>
            <a:lvl6pPr lvl="5" rtl="0" algn="r">
              <a:buNone/>
              <a:defRPr sz="1300"/>
            </a:lvl6pPr>
            <a:lvl7pPr lvl="6" rtl="0" algn="r">
              <a:buNone/>
              <a:defRPr sz="1300"/>
            </a:lvl7pPr>
            <a:lvl8pPr lvl="7" rtl="0" algn="r">
              <a:buNone/>
              <a:defRPr sz="1300"/>
            </a:lvl8pPr>
            <a:lvl9pPr lvl="8" rtl="0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Relationship Id="rId4" Type="http://schemas.openxmlformats.org/officeDocument/2006/relationships/image" Target="../media/image6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0.png"/><Relationship Id="rId4" Type="http://schemas.openxmlformats.org/officeDocument/2006/relationships/image" Target="../media/image6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png"/><Relationship Id="rId4" Type="http://schemas.openxmlformats.org/officeDocument/2006/relationships/image" Target="../media/image7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6.png"/><Relationship Id="rId4" Type="http://schemas.openxmlformats.org/officeDocument/2006/relationships/image" Target="../media/image6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3.png"/><Relationship Id="rId4" Type="http://schemas.openxmlformats.org/officeDocument/2006/relationships/image" Target="../media/image6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1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6.png"/><Relationship Id="rId4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4.png"/><Relationship Id="rId4" Type="http://schemas.openxmlformats.org/officeDocument/2006/relationships/image" Target="../media/image7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3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479475" y="2648350"/>
            <a:ext cx="37809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Artigos extraidos com as regras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XPath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5962"/>
          <a:stretch/>
        </p:blipFill>
        <p:spPr>
          <a:xfrm>
            <a:off x="4304050" y="1101199"/>
            <a:ext cx="7248525" cy="52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5593850" y="1722675"/>
            <a:ext cx="850500" cy="196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5593850" y="2560875"/>
            <a:ext cx="850500" cy="196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5768056" y="3584063"/>
            <a:ext cx="850500" cy="196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920325" y="1328500"/>
            <a:ext cx="9950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Extraindo Headlines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 se quisermos os headlines das noticias?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Nesta página os headlines dos artigos estão dentro de tags “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h2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 b="0" l="6444" r="9641" t="29765"/>
          <a:stretch/>
        </p:blipFill>
        <p:spPr>
          <a:xfrm>
            <a:off x="734950" y="4069200"/>
            <a:ext cx="10892075" cy="5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920325" y="1328500"/>
            <a:ext cx="99501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Extraindo Headlines - regra: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//dns:h2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Ou seja, todos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h2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dentro da extração anterior (Story) possuem os headlines das notícias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6444" r="9641" t="29765"/>
          <a:stretch/>
        </p:blipFill>
        <p:spPr>
          <a:xfrm>
            <a:off x="822200" y="3109375"/>
            <a:ext cx="10892075" cy="5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525" y="3766475"/>
            <a:ext cx="8172450" cy="260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1"/>
          <p:cNvCxnSpPr/>
          <p:nvPr/>
        </p:nvCxnSpPr>
        <p:spPr>
          <a:xfrm flipH="1">
            <a:off x="9223875" y="3652500"/>
            <a:ext cx="1166700" cy="501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1"/>
          <p:cNvSpPr/>
          <p:nvPr/>
        </p:nvSpPr>
        <p:spPr>
          <a:xfrm>
            <a:off x="2779750" y="4196319"/>
            <a:ext cx="731700" cy="197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8416225" y="4325427"/>
            <a:ext cx="1429800" cy="273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1"/>
          <p:cNvCxnSpPr/>
          <p:nvPr/>
        </p:nvCxnSpPr>
        <p:spPr>
          <a:xfrm flipH="1">
            <a:off x="3353450" y="3341675"/>
            <a:ext cx="279300" cy="721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920325" y="1328500"/>
            <a:ext cx="50217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Extraindo Headlines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regra: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//dns:h2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013" y="1241638"/>
            <a:ext cx="5572125" cy="52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 rotWithShape="1">
          <a:blip r:embed="rId4">
            <a:alphaModFix/>
          </a:blip>
          <a:srcRect b="0" l="0" r="2978" t="0"/>
          <a:stretch/>
        </p:blipFill>
        <p:spPr>
          <a:xfrm>
            <a:off x="703100" y="3413075"/>
            <a:ext cx="51845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Lembre-se de especificar a coluna certa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920325" y="1328500"/>
            <a:ext cx="50217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Extraindo Headlines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regra: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//dns:h2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013" y="1241638"/>
            <a:ext cx="5572125" cy="52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0" l="0" r="2978" t="0"/>
          <a:stretch/>
        </p:blipFill>
        <p:spPr>
          <a:xfrm>
            <a:off x="757500" y="4689700"/>
            <a:ext cx="51845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/>
          <p:nvPr/>
        </p:nvSpPr>
        <p:spPr>
          <a:xfrm>
            <a:off x="5702500" y="1365600"/>
            <a:ext cx="2581200" cy="885300"/>
          </a:xfrm>
          <a:prstGeom prst="rect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258275" y="2780550"/>
            <a:ext cx="58188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80000"/>
                </a:solidFill>
              </a:rPr>
              <a:t>Não esqueça de fornecer a coluna que você criou na extração anterior, para que esta seja extraída em sequência.</a:t>
            </a:r>
            <a:r>
              <a:rPr b="1" lang="pt-BR" sz="1800">
                <a:solidFill>
                  <a:srgbClr val="980000"/>
                </a:solidFill>
              </a:rPr>
              <a:t> </a:t>
            </a:r>
            <a:endParaRPr b="1" sz="1800">
              <a:solidFill>
                <a:srgbClr val="980000"/>
              </a:solidFill>
            </a:endParaRPr>
          </a:p>
        </p:txBody>
      </p:sp>
      <p:cxnSp>
        <p:nvCxnSpPr>
          <p:cNvPr id="265" name="Google Shape;265;p33"/>
          <p:cNvCxnSpPr>
            <a:endCxn id="263" idx="1"/>
          </p:cNvCxnSpPr>
          <p:nvPr/>
        </p:nvCxnSpPr>
        <p:spPr>
          <a:xfrm flipH="1" rot="10800000">
            <a:off x="4021600" y="1808250"/>
            <a:ext cx="1680900" cy="10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920325" y="1328500"/>
            <a:ext cx="99501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Extraindo Headlines - regra: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//dns:h2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Portanto conseguimos extrair os headlines dos artigos (Stories)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6444" r="9641" t="29765"/>
          <a:stretch/>
        </p:blipFill>
        <p:spPr>
          <a:xfrm>
            <a:off x="730550" y="2957700"/>
            <a:ext cx="10892075" cy="5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 rotWithShape="1">
          <a:blip r:embed="rId4">
            <a:alphaModFix/>
          </a:blip>
          <a:srcRect b="0" l="1370" r="0" t="0"/>
          <a:stretch/>
        </p:blipFill>
        <p:spPr>
          <a:xfrm>
            <a:off x="665125" y="4468925"/>
            <a:ext cx="10892074" cy="12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/>
        </p:nvSpPr>
        <p:spPr>
          <a:xfrm>
            <a:off x="5396950" y="3663400"/>
            <a:ext cx="1264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=</a:t>
            </a:r>
            <a:endParaRPr sz="360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920325" y="13285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Texto dos Headlines (</a:t>
            </a:r>
            <a:r>
              <a:rPr lang="pt-BR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Tarefa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-23278" l="9341" r="10266" t="31121"/>
          <a:stretch/>
        </p:blipFill>
        <p:spPr>
          <a:xfrm>
            <a:off x="555975" y="2540400"/>
            <a:ext cx="11317425" cy="8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1379050" y="3735550"/>
            <a:ext cx="94140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Uma vez que temos o conteúdo dos headlines (entre tags h2) extraídos, como podemos extrair o texto do título?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Dica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: Após detectar como extrair o local do título você poderá utilizar a opção								para recuperar apenas o texto da resposta, sem adição de tags html.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550" y="5376900"/>
            <a:ext cx="2927475" cy="3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920325" y="1328500"/>
            <a:ext cx="5719500" cy="50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Link dos headlines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 último passo nos trouxe um texto sem outros dados.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Para extrairmos os links precisamos buscar dados um passo antes, ou seja criar um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fluxo paralelo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à extração do texto 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não em sequencial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925" y="1616125"/>
            <a:ext cx="40576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547" y="4651522"/>
            <a:ext cx="1987100" cy="20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920325" y="13285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Link dos headlines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 b="9297" l="0" r="2056" t="0"/>
          <a:stretch/>
        </p:blipFill>
        <p:spPr>
          <a:xfrm>
            <a:off x="5762275" y="1485424"/>
            <a:ext cx="6073075" cy="45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375" y="1884525"/>
            <a:ext cx="49149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920325" y="10999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Autores (</a:t>
            </a:r>
            <a:r>
              <a:rPr lang="pt-BR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Tarefa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1" name="Google Shape;311;p38"/>
          <p:cNvSpPr txBox="1"/>
          <p:nvPr/>
        </p:nvSpPr>
        <p:spPr>
          <a:xfrm>
            <a:off x="920325" y="2217213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Extrair o nome dos autores nos artigos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00" y="3635875"/>
            <a:ext cx="10614225" cy="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KNIME:</a:t>
            </a:r>
            <a:r>
              <a:rPr lang="pt-BR"/>
              <a:t>Coleta de Páginas HTML </a:t>
            </a:r>
            <a:r>
              <a:rPr lang="pt-BR" sz="3000"/>
              <a:t>(Versão alternativa)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920325" y="1099900"/>
            <a:ext cx="757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Substituindo strings - removendo “by”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813" y="1910800"/>
            <a:ext cx="82772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 rotWithShape="1">
          <a:blip r:embed="rId4">
            <a:alphaModFix/>
          </a:blip>
          <a:srcRect b="0" l="76385" r="0" t="1370"/>
          <a:stretch/>
        </p:blipFill>
        <p:spPr>
          <a:xfrm>
            <a:off x="7422750" y="2727300"/>
            <a:ext cx="1077375" cy="12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225" y="4050300"/>
            <a:ext cx="44767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1069325" y="2982400"/>
            <a:ext cx="41514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 node 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String Replacer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substitui valores de strings. Nesse exemplo estamos substituindo as ocorrências de “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” por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“”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(string vazia)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6275" y="5602863"/>
            <a:ext cx="22479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Coleta da Web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920325" y="1328500"/>
            <a:ext cx="10160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Seed - Lista de URLs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25" y="1987000"/>
            <a:ext cx="5572125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920325" y="2766025"/>
            <a:ext cx="36849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URLs podem ser lidas a partir de uma tabela.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Tabelas podem inclusive ser criadas a partir do node 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Table Creator</a:t>
            </a:r>
            <a:endParaRPr i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Coleta da Web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20325" y="1328500"/>
            <a:ext cx="8886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Fetch HTTP - Download de Páginas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00" y="1924050"/>
            <a:ext cx="661035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413" y="5276938"/>
            <a:ext cx="88868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920325" y="2384425"/>
            <a:ext cx="36849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 node </a:t>
            </a:r>
            <a:r>
              <a:rPr b="1"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HttpRetriever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cuida automaticamente da requisição do conteúdo da página ao servidor.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Extração de Dados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920325" y="1328500"/>
            <a:ext cx="4074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Parsing  HTML -&gt; XML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613" y="1987000"/>
            <a:ext cx="768667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527525" y="2423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HtmlParser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 o conteúdo HTML e transforma em tabela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125" y="4637413"/>
            <a:ext cx="38481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920325" y="1328500"/>
            <a:ext cx="9858600" cy="25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Extraindo artigos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Primeiramente procuramos no html da página (Ctrl + U) onde está o conteúdo de interesse (Ctrl + F) e quais são as tags e classes associadas ao mesmo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Ou “botão direito-&gt; Inspecionar”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56944" r="8489" t="50097"/>
          <a:stretch/>
        </p:blipFill>
        <p:spPr>
          <a:xfrm>
            <a:off x="5539876" y="3281500"/>
            <a:ext cx="4092676" cy="33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5337075" y="5106625"/>
            <a:ext cx="3917400" cy="599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25" y="1986997"/>
            <a:ext cx="7428582" cy="469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920325" y="1328500"/>
            <a:ext cx="8259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Extraindo artigos - Onde está a notícia “Pluto´s….” ?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4">
            <a:alphaModFix/>
          </a:blip>
          <a:srcRect b="0" l="9398" r="19613" t="0"/>
          <a:stretch/>
        </p:blipFill>
        <p:spPr>
          <a:xfrm>
            <a:off x="7203850" y="1987000"/>
            <a:ext cx="4746775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920325" y="1328500"/>
            <a:ext cx="8931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Nesta página os artigos estão em uma “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” e classe “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71838" l="20036" r="20293" t="0"/>
          <a:stretch/>
        </p:blipFill>
        <p:spPr>
          <a:xfrm>
            <a:off x="221225" y="2873200"/>
            <a:ext cx="11864700" cy="1554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70700" y="1252175"/>
            <a:ext cx="5508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Extraindo conteúdo de interesse com XPath.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 o node </a:t>
            </a:r>
            <a:r>
              <a:rPr b="1"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XPath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utilizamos a regra: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//dns: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div[contains(@class,”story”)]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para extrair artigos na página (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Stories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15302" l="0" r="60736" t="37941"/>
          <a:stretch/>
        </p:blipFill>
        <p:spPr>
          <a:xfrm>
            <a:off x="2033775" y="5142075"/>
            <a:ext cx="4071674" cy="1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100" y="1252175"/>
            <a:ext cx="531495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81525" y="5142075"/>
            <a:ext cx="22239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//dns: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” é um prefixo padrão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