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y="6858000" cx="12192000"/>
  <p:notesSz cx="6858000" cy="9144000"/>
  <p:embeddedFontLs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font" Target="fonts/OpenSans-regular.fntdata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font" Target="fonts/OpenSans-italic.fntdata"/><Relationship Id="rId12" Type="http://schemas.openxmlformats.org/officeDocument/2006/relationships/slide" Target="slides/slide1.xml"/><Relationship Id="rId34" Type="http://schemas.openxmlformats.org/officeDocument/2006/relationships/font" Target="fonts/OpenSans-bold.fntdata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8fb1dfe8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e8fb1dfe8_0_17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95909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e959097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959097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e959097d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959097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e959097d6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e959097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e959097d6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e959097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e959097d6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e959097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e959097d6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e959097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e959097d6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e959097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e959097d6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e9402d7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e9402d758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f072f29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f072f292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93a7f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e93a7f5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072f29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f072f292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072f29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f072f292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9410ff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e9410ffa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9410ff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e9410ffa8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9410ff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e9410ffa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9410ff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e9410ffa8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9410ffa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e9410ffa8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9410ff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e9410ffa8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e9410ff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e9410ffa8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4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CITAÇÃO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ctrTitle"/>
          </p:nvPr>
        </p:nvSpPr>
        <p:spPr>
          <a:xfrm>
            <a:off x="572583" y="1861471"/>
            <a:ext cx="59262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561698" y="4231651"/>
            <a:ext cx="5882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7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" Type="http://schemas.openxmlformats.org/officeDocument/2006/relationships/image" Target="../media/image11.png"/><Relationship Id="rId2" Type="http://schemas.openxmlformats.org/officeDocument/2006/relationships/image" Target="../media/image109.png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98.png"/><Relationship Id="rId8" Type="http://schemas.openxmlformats.org/officeDocument/2006/relationships/image" Target="../media/image8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3.png"/><Relationship Id="rId10" Type="http://schemas.openxmlformats.org/officeDocument/2006/relationships/image" Target="../media/image15.png"/><Relationship Id="rId13" Type="http://schemas.openxmlformats.org/officeDocument/2006/relationships/image" Target="../media/image18.png"/><Relationship Id="rId12" Type="http://schemas.openxmlformats.org/officeDocument/2006/relationships/image" Target="../media/image21.png"/><Relationship Id="rId1" Type="http://schemas.openxmlformats.org/officeDocument/2006/relationships/image" Target="../media/image14.png"/><Relationship Id="rId2" Type="http://schemas.openxmlformats.org/officeDocument/2006/relationships/image" Target="../media/image23.png"/><Relationship Id="rId3" Type="http://schemas.openxmlformats.org/officeDocument/2006/relationships/image" Target="../media/image12.png"/><Relationship Id="rId4" Type="http://schemas.openxmlformats.org/officeDocument/2006/relationships/image" Target="../media/image35.png"/><Relationship Id="rId9" Type="http://schemas.openxmlformats.org/officeDocument/2006/relationships/image" Target="../media/image13.png"/><Relationship Id="rId15" Type="http://schemas.openxmlformats.org/officeDocument/2006/relationships/image" Target="../media/image19.png"/><Relationship Id="rId14" Type="http://schemas.openxmlformats.org/officeDocument/2006/relationships/image" Target="../media/image72.png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45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11" Type="http://schemas.openxmlformats.org/officeDocument/2006/relationships/image" Target="../media/image33.png"/><Relationship Id="rId22" Type="http://schemas.openxmlformats.org/officeDocument/2006/relationships/image" Target="../media/image39.png"/><Relationship Id="rId10" Type="http://schemas.openxmlformats.org/officeDocument/2006/relationships/image" Target="../media/image107.png"/><Relationship Id="rId21" Type="http://schemas.openxmlformats.org/officeDocument/2006/relationships/image" Target="../media/image40.png"/><Relationship Id="rId13" Type="http://schemas.openxmlformats.org/officeDocument/2006/relationships/image" Target="../media/image30.png"/><Relationship Id="rId24" Type="http://schemas.openxmlformats.org/officeDocument/2006/relationships/theme" Target="../theme/theme2.xml"/><Relationship Id="rId12" Type="http://schemas.openxmlformats.org/officeDocument/2006/relationships/image" Target="../media/image78.png"/><Relationship Id="rId23" Type="http://schemas.openxmlformats.org/officeDocument/2006/relationships/slideLayout" Target="../slideLayouts/slideLayout3.xml"/><Relationship Id="rId1" Type="http://schemas.openxmlformats.org/officeDocument/2006/relationships/image" Target="../media/image11.png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5" Type="http://schemas.openxmlformats.org/officeDocument/2006/relationships/image" Target="../media/image31.png"/><Relationship Id="rId14" Type="http://schemas.openxmlformats.org/officeDocument/2006/relationships/image" Target="../media/image36.png"/><Relationship Id="rId17" Type="http://schemas.openxmlformats.org/officeDocument/2006/relationships/image" Target="../media/image37.png"/><Relationship Id="rId16" Type="http://schemas.openxmlformats.org/officeDocument/2006/relationships/image" Target="../media/image32.png"/><Relationship Id="rId5" Type="http://schemas.openxmlformats.org/officeDocument/2006/relationships/image" Target="../media/image26.png"/><Relationship Id="rId19" Type="http://schemas.openxmlformats.org/officeDocument/2006/relationships/image" Target="../media/image18.png"/><Relationship Id="rId6" Type="http://schemas.openxmlformats.org/officeDocument/2006/relationships/image" Target="../media/image25.png"/><Relationship Id="rId18" Type="http://schemas.openxmlformats.org/officeDocument/2006/relationships/image" Target="../media/image34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png"/><Relationship Id="rId10" Type="http://schemas.openxmlformats.org/officeDocument/2006/relationships/image" Target="../media/image43.pn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53.png"/><Relationship Id="rId1" Type="http://schemas.openxmlformats.org/officeDocument/2006/relationships/image" Target="../media/image109.png"/><Relationship Id="rId2" Type="http://schemas.openxmlformats.org/officeDocument/2006/relationships/image" Target="../media/image16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9" Type="http://schemas.openxmlformats.org/officeDocument/2006/relationships/image" Target="../media/image5.png"/><Relationship Id="rId14" Type="http://schemas.openxmlformats.org/officeDocument/2006/relationships/theme" Target="../theme/theme7.xml"/><Relationship Id="rId5" Type="http://schemas.openxmlformats.org/officeDocument/2006/relationships/image" Target="../media/image46.png"/><Relationship Id="rId6" Type="http://schemas.openxmlformats.org/officeDocument/2006/relationships/image" Target="../media/image44.png"/><Relationship Id="rId7" Type="http://schemas.openxmlformats.org/officeDocument/2006/relationships/image" Target="../media/image6.png"/><Relationship Id="rId8" Type="http://schemas.openxmlformats.org/officeDocument/2006/relationships/image" Target="../media/image51.png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7.png"/><Relationship Id="rId10" Type="http://schemas.openxmlformats.org/officeDocument/2006/relationships/image" Target="../media/image84.png"/><Relationship Id="rId13" Type="http://schemas.openxmlformats.org/officeDocument/2006/relationships/image" Target="../media/image58.png"/><Relationship Id="rId12" Type="http://schemas.openxmlformats.org/officeDocument/2006/relationships/image" Target="../media/image56.png"/><Relationship Id="rId1" Type="http://schemas.openxmlformats.org/officeDocument/2006/relationships/image" Target="../media/image49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9.png"/><Relationship Id="rId16" Type="http://schemas.openxmlformats.org/officeDocument/2006/relationships/theme" Target="../theme/theme4.xml"/><Relationship Id="rId5" Type="http://schemas.openxmlformats.org/officeDocument/2006/relationships/image" Target="../media/image52.png"/><Relationship Id="rId6" Type="http://schemas.openxmlformats.org/officeDocument/2006/relationships/image" Target="../media/image108.png"/><Relationship Id="rId7" Type="http://schemas.openxmlformats.org/officeDocument/2006/relationships/image" Target="../media/image54.png"/><Relationship Id="rId8" Type="http://schemas.openxmlformats.org/officeDocument/2006/relationships/image" Target="../media/image60.png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.xml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21" Type="http://schemas.openxmlformats.org/officeDocument/2006/relationships/theme" Target="../theme/theme5.xml"/><Relationship Id="rId13" Type="http://schemas.openxmlformats.org/officeDocument/2006/relationships/image" Target="../media/image73.png"/><Relationship Id="rId12" Type="http://schemas.openxmlformats.org/officeDocument/2006/relationships/image" Target="../media/image84.png"/><Relationship Id="rId1" Type="http://schemas.openxmlformats.org/officeDocument/2006/relationships/image" Target="../media/image61.png"/><Relationship Id="rId2" Type="http://schemas.openxmlformats.org/officeDocument/2006/relationships/image" Target="../media/image69.png"/><Relationship Id="rId3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Relationship Id="rId15" Type="http://schemas.openxmlformats.org/officeDocument/2006/relationships/image" Target="../media/image74.png"/><Relationship Id="rId14" Type="http://schemas.openxmlformats.org/officeDocument/2006/relationships/image" Target="../media/image76.png"/><Relationship Id="rId17" Type="http://schemas.openxmlformats.org/officeDocument/2006/relationships/image" Target="../media/image58.png"/><Relationship Id="rId16" Type="http://schemas.openxmlformats.org/officeDocument/2006/relationships/image" Target="../media/image57.png"/><Relationship Id="rId5" Type="http://schemas.openxmlformats.org/officeDocument/2006/relationships/image" Target="../media/image65.png"/><Relationship Id="rId19" Type="http://schemas.openxmlformats.org/officeDocument/2006/relationships/image" Target="../media/image104.png"/><Relationship Id="rId6" Type="http://schemas.openxmlformats.org/officeDocument/2006/relationships/image" Target="../media/image93.png"/><Relationship Id="rId18" Type="http://schemas.openxmlformats.org/officeDocument/2006/relationships/image" Target="../media/image59.png"/><Relationship Id="rId7" Type="http://schemas.openxmlformats.org/officeDocument/2006/relationships/image" Target="../media/image68.png"/><Relationship Id="rId8" Type="http://schemas.openxmlformats.org/officeDocument/2006/relationships/image" Target="../media/image66.png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8.png"/><Relationship Id="rId10" Type="http://schemas.openxmlformats.org/officeDocument/2006/relationships/image" Target="../media/image102.png"/><Relationship Id="rId13" Type="http://schemas.openxmlformats.org/officeDocument/2006/relationships/image" Target="../media/image89.png"/><Relationship Id="rId12" Type="http://schemas.openxmlformats.org/officeDocument/2006/relationships/image" Target="../media/image87.png"/><Relationship Id="rId1" Type="http://schemas.openxmlformats.org/officeDocument/2006/relationships/image" Target="../media/image75.png"/><Relationship Id="rId2" Type="http://schemas.openxmlformats.org/officeDocument/2006/relationships/image" Target="../media/image79.png"/><Relationship Id="rId3" Type="http://schemas.openxmlformats.org/officeDocument/2006/relationships/image" Target="../media/image77.png"/><Relationship Id="rId4" Type="http://schemas.openxmlformats.org/officeDocument/2006/relationships/image" Target="../media/image80.png"/><Relationship Id="rId9" Type="http://schemas.openxmlformats.org/officeDocument/2006/relationships/image" Target="../media/image86.png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1.png"/><Relationship Id="rId8" Type="http://schemas.openxmlformats.org/officeDocument/2006/relationships/image" Target="../media/image85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5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52" name="Google Shape;5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" name="Google Shape;5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72300" y="1066800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350" y="2057400"/>
            <a:ext cx="1187450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900" y="2057400"/>
            <a:ext cx="1187450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9750" y="4184650"/>
            <a:ext cx="23749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150" y="3194050"/>
            <a:ext cx="30924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7400" y="1644650"/>
            <a:ext cx="191135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950" y="5461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55350" y="1555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37900" y="12954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70750" y="53022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23100" y="1308100"/>
            <a:ext cx="793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7500" y="2374900"/>
            <a:ext cx="11176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54650" y="4324350"/>
            <a:ext cx="11176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1225530" y="3955339"/>
            <a:ext cx="793750" cy="76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/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0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6.png"/><Relationship Id="rId4" Type="http://schemas.openxmlformats.org/officeDocument/2006/relationships/hyperlink" Target="https://exame.abril.com.br/pme/crowdfunding-da-hamburgueria-de-leo-e-bel-pesce-e-cancelad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0.png"/><Relationship Id="rId4" Type="http://schemas.openxmlformats.org/officeDocument/2006/relationships/image" Target="../media/image97.png"/><Relationship Id="rId5" Type="http://schemas.openxmlformats.org/officeDocument/2006/relationships/hyperlink" Target="https://www.tecmundo.com.br/polemica/109167-bel-pesce-empreendedora-mal-compreendida-farsa-midiatica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poca.globo.com/vida/experiencias-digitais/noticia/2015/11/dog-haus-como-destruir-reputacao-de-um-restaurante-nas-redes-sociais.html" TargetMode="External"/><Relationship Id="rId4" Type="http://schemas.openxmlformats.org/officeDocument/2006/relationships/image" Target="../media/image1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9.png"/><Relationship Id="rId4" Type="http://schemas.openxmlformats.org/officeDocument/2006/relationships/hyperlink" Target="http://www.mirus3group.com/test/wp-content/uploads/2011/04/where-we-plug-in6.p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9.png"/><Relationship Id="rId4" Type="http://schemas.openxmlformats.org/officeDocument/2006/relationships/hyperlink" Target="http://www.mirus3group.com/test/wp-content/uploads/2011/04/where-we-plug-in6.p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9cubesdigitali.com/images/slider/img4.png" TargetMode="External"/><Relationship Id="rId4" Type="http://schemas.openxmlformats.org/officeDocument/2006/relationships/hyperlink" Target="https://upload.wikimedia.org/wikipedia/commons/d/de/Wikipedia_Logo_1.0.png" TargetMode="External"/><Relationship Id="rId5" Type="http://schemas.openxmlformats.org/officeDocument/2006/relationships/hyperlink" Target="https://www.dailydot.com/debug/lg-twitter-iphone-6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upload.wikimedia.org/wikipedia/commons/6/6c/Indiegogo_logo.png" TargetMode="External"/><Relationship Id="rId4" Type="http://schemas.openxmlformats.org/officeDocument/2006/relationships/hyperlink" Target="https://meuanjomaria.files.wordpress.com/2016/05/kickante-logo1.png?w=600" TargetMode="External"/><Relationship Id="rId5" Type="http://schemas.openxmlformats.org/officeDocument/2006/relationships/hyperlink" Target="https://meuanjomaria.files.wordpress.com/2016/05/kickante-logo1.png?w=60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2.png"/><Relationship Id="rId4" Type="http://schemas.openxmlformats.org/officeDocument/2006/relationships/image" Target="../media/image1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1.png"/><Relationship Id="rId4" Type="http://schemas.openxmlformats.org/officeDocument/2006/relationships/image" Target="../media/image95.png"/><Relationship Id="rId5" Type="http://schemas.openxmlformats.org/officeDocument/2006/relationships/image" Target="../media/image105.png"/><Relationship Id="rId6" Type="http://schemas.openxmlformats.org/officeDocument/2006/relationships/image" Target="../media/image9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1.png"/><Relationship Id="rId4" Type="http://schemas.openxmlformats.org/officeDocument/2006/relationships/image" Target="../media/image95.png"/><Relationship Id="rId5" Type="http://schemas.openxmlformats.org/officeDocument/2006/relationships/image" Target="../media/image105.png"/><Relationship Id="rId6" Type="http://schemas.openxmlformats.org/officeDocument/2006/relationships/image" Target="../media/image94.jpg"/><Relationship Id="rId7" Type="http://schemas.openxmlformats.org/officeDocument/2006/relationships/hyperlink" Target="http://www.breakawayfunding.com/top-5-reasons-why-crowdfunding-in-2017-will-be-the-best/" TargetMode="External"/><Relationship Id="rId8" Type="http://schemas.openxmlformats.org/officeDocument/2006/relationships/hyperlink" Target="http://www.breakawayfunding.com/top-5-reasons-why-crowdfunding-in-2017-will-be-the-b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idx="1" type="subTitle"/>
          </p:nvPr>
        </p:nvSpPr>
        <p:spPr>
          <a:xfrm>
            <a:off x="561698" y="3752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4095988" y="2133496"/>
            <a:ext cx="3580200" cy="103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552576" y="2721428"/>
            <a:ext cx="61416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rPr>
              <a:t>Conhecimento, Colaboração e Marketing</a:t>
            </a:r>
            <a:endParaRPr b="1" sz="4400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Como </a:t>
            </a:r>
            <a:r>
              <a:rPr b="1" lang="pt-BR"/>
              <a:t>NÃO</a:t>
            </a:r>
            <a:r>
              <a:rPr lang="pt-BR"/>
              <a:t> utilizar um Crowdfunding: Case Zebeléo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força </a:t>
            </a:r>
            <a:r>
              <a:rPr i="1" lang="pt-BR">
                <a:solidFill>
                  <a:srgbClr val="980000"/>
                </a:solidFill>
              </a:rPr>
              <a:t>destrutiva</a:t>
            </a:r>
            <a:r>
              <a:rPr lang="pt-BR"/>
              <a:t> 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975" y="1271475"/>
            <a:ext cx="6678300" cy="487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2446625" y="5971900"/>
            <a:ext cx="1019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veja +</a:t>
            </a: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ctrTitle"/>
          </p:nvPr>
        </p:nvSpPr>
        <p:spPr>
          <a:xfrm>
            <a:off x="572583" y="1861471"/>
            <a:ext cx="59262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3200"/>
              <a:buFont typeface="Calibri"/>
              <a:buNone/>
            </a:pPr>
            <a:r>
              <a:rPr lang="pt-BR">
                <a:solidFill>
                  <a:srgbClr val="00353D"/>
                </a:solidFill>
              </a:rPr>
              <a:t>“ </a:t>
            </a:r>
            <a:r>
              <a:rPr lang="pt-BR">
                <a:solidFill>
                  <a:srgbClr val="00353D"/>
                </a:solidFill>
              </a:rPr>
              <a:t>Muitos apontaram que as </a:t>
            </a:r>
            <a:r>
              <a:rPr b="1" lang="pt-BR">
                <a:solidFill>
                  <a:srgbClr val="00353D"/>
                </a:solidFill>
              </a:rPr>
              <a:t>contribuições</a:t>
            </a:r>
            <a:r>
              <a:rPr lang="pt-BR">
                <a:solidFill>
                  <a:srgbClr val="00353D"/>
                </a:solidFill>
              </a:rPr>
              <a:t> eram caras diante das recompensas recebidas</a:t>
            </a:r>
            <a:r>
              <a:rPr lang="pt-BR">
                <a:solidFill>
                  <a:srgbClr val="00353D"/>
                </a:solidFill>
              </a:rPr>
              <a:t> ”</a:t>
            </a:r>
            <a:endParaRPr i="0" u="none" cap="none" strike="noStrike">
              <a:solidFill>
                <a:srgbClr val="00353D"/>
              </a:solidFill>
            </a:endParaRPr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561698" y="4231651"/>
            <a:ext cx="5882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Exame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CITAÇÕES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ctrTitle"/>
          </p:nvPr>
        </p:nvSpPr>
        <p:spPr>
          <a:xfrm>
            <a:off x="572583" y="1861471"/>
            <a:ext cx="59262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3200"/>
              <a:buFont typeface="Calibri"/>
              <a:buNone/>
            </a:pPr>
            <a:r>
              <a:rPr lang="pt-BR">
                <a:solidFill>
                  <a:srgbClr val="00353D"/>
                </a:solidFill>
              </a:rPr>
              <a:t>“ </a:t>
            </a:r>
            <a:r>
              <a:rPr lang="pt-BR">
                <a:solidFill>
                  <a:srgbClr val="00353D"/>
                </a:solidFill>
              </a:rPr>
              <a:t>Não oferecia nenhum tipo de </a:t>
            </a:r>
            <a:r>
              <a:rPr b="1" lang="pt-BR">
                <a:solidFill>
                  <a:srgbClr val="00353D"/>
                </a:solidFill>
              </a:rPr>
              <a:t>participação</a:t>
            </a:r>
            <a:r>
              <a:rPr lang="pt-BR">
                <a:solidFill>
                  <a:srgbClr val="00353D"/>
                </a:solidFill>
              </a:rPr>
              <a:t> no negócio em troca das contribuições”</a:t>
            </a:r>
            <a:endParaRPr i="0" u="none" cap="none" strike="noStrike">
              <a:solidFill>
                <a:srgbClr val="00353D"/>
              </a:solidFill>
            </a:endParaRPr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561698" y="4231651"/>
            <a:ext cx="5882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Exame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CITAÇÕES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572575" y="1861475"/>
            <a:ext cx="61635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3200"/>
              <a:buFont typeface="Calibri"/>
              <a:buNone/>
            </a:pPr>
            <a:r>
              <a:rPr lang="pt-BR" sz="2800">
                <a:solidFill>
                  <a:srgbClr val="00353D"/>
                </a:solidFill>
              </a:rPr>
              <a:t>“ </a:t>
            </a:r>
            <a:r>
              <a:rPr lang="pt-BR" sz="2800">
                <a:solidFill>
                  <a:srgbClr val="00353D"/>
                </a:solidFill>
              </a:rPr>
              <a:t>Para os críticos, os três sócios poderiam muito bem conseguir um </a:t>
            </a:r>
            <a:r>
              <a:rPr b="1" lang="pt-BR" sz="2800">
                <a:solidFill>
                  <a:srgbClr val="00353D"/>
                </a:solidFill>
              </a:rPr>
              <a:t>investidor</a:t>
            </a:r>
            <a:r>
              <a:rPr lang="pt-BR" sz="2800">
                <a:solidFill>
                  <a:srgbClr val="00353D"/>
                </a:solidFill>
              </a:rPr>
              <a:t> para o seu negócio, ou colocar a mão no bolso pela hamburgueria, </a:t>
            </a:r>
            <a:r>
              <a:rPr b="1" lang="pt-BR" sz="2800">
                <a:solidFill>
                  <a:srgbClr val="00353D"/>
                </a:solidFill>
              </a:rPr>
              <a:t>em vez de pedir dinheiro</a:t>
            </a:r>
            <a:r>
              <a:rPr lang="pt-BR" sz="2800">
                <a:solidFill>
                  <a:srgbClr val="00353D"/>
                </a:solidFill>
              </a:rPr>
              <a:t> para as pessoas comuns ”</a:t>
            </a:r>
            <a:endParaRPr i="0" sz="2800" u="none" cap="none" strike="noStrike">
              <a:solidFill>
                <a:srgbClr val="00353D"/>
              </a:solidFill>
            </a:endParaRPr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561698" y="4231651"/>
            <a:ext cx="5882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Exame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CITAÇÕES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A gafe chamou a </a:t>
            </a:r>
            <a:r>
              <a:rPr b="1" lang="pt-BR"/>
              <a:t>atenção</a:t>
            </a:r>
            <a:r>
              <a:rPr lang="pt-BR"/>
              <a:t> do país e…… O caso foi </a:t>
            </a:r>
            <a:r>
              <a:rPr b="1" lang="pt-BR"/>
              <a:t>muito além</a:t>
            </a:r>
            <a:r>
              <a:rPr lang="pt-BR"/>
              <a:t>….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força </a:t>
            </a:r>
            <a:r>
              <a:rPr i="1" lang="pt-BR">
                <a:solidFill>
                  <a:srgbClr val="980000"/>
                </a:solidFill>
              </a:rPr>
              <a:t>destrutiva</a:t>
            </a:r>
            <a:r>
              <a:rPr lang="pt-BR"/>
              <a:t> 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4505" l="1830" r="1326" t="8689"/>
          <a:stretch/>
        </p:blipFill>
        <p:spPr>
          <a:xfrm>
            <a:off x="1448818" y="1307125"/>
            <a:ext cx="9352775" cy="34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 rotWithShape="1">
          <a:blip r:embed="rId4">
            <a:alphaModFix/>
          </a:blip>
          <a:srcRect b="5820" l="0" r="6959" t="0"/>
          <a:stretch/>
        </p:blipFill>
        <p:spPr>
          <a:xfrm rot="-168">
            <a:off x="3100459" y="4788872"/>
            <a:ext cx="6136200" cy="133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78" name="Google Shape;278;p28"/>
          <p:cNvSpPr txBox="1"/>
          <p:nvPr/>
        </p:nvSpPr>
        <p:spPr>
          <a:xfrm>
            <a:off x="1417800" y="4759200"/>
            <a:ext cx="95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u="sng">
                <a:solidFill>
                  <a:schemeClr val="hlink"/>
                </a:solidFill>
              </a:rPr>
              <a:t>v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eja +</a:t>
            </a: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pt-BR"/>
              <a:t>Vários outros </a:t>
            </a:r>
            <a:r>
              <a:rPr lang="pt-BR"/>
              <a:t>casos na Web...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força </a:t>
            </a:r>
            <a:r>
              <a:rPr i="1" lang="pt-BR">
                <a:solidFill>
                  <a:srgbClr val="980000"/>
                </a:solidFill>
              </a:rPr>
              <a:t>destrutiva</a:t>
            </a:r>
            <a:r>
              <a:rPr lang="pt-BR"/>
              <a:t> 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1417800" y="4759200"/>
            <a:ext cx="95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u="sng">
                <a:solidFill>
                  <a:schemeClr val="hlink"/>
                </a:solidFill>
              </a:rPr>
              <a:t>v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eja +</a:t>
            </a: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4">
            <a:alphaModFix/>
          </a:blip>
          <a:srcRect b="2950" l="0" r="0" t="0"/>
          <a:stretch/>
        </p:blipFill>
        <p:spPr>
          <a:xfrm>
            <a:off x="2428050" y="1875825"/>
            <a:ext cx="7202825" cy="36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Inteligência Competitiva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0"/>
          <p:cNvSpPr txBox="1"/>
          <p:nvPr>
            <p:ph idx="1" type="subTitle"/>
          </p:nvPr>
        </p:nvSpPr>
        <p:spPr>
          <a:xfrm>
            <a:off x="576950" y="1447800"/>
            <a:ext cx="77064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IC</a:t>
            </a:r>
            <a:r>
              <a:rPr b="1" lang="pt-BR"/>
              <a:t>:</a:t>
            </a:r>
            <a:r>
              <a:rPr lang="pt-BR"/>
              <a:t> </a:t>
            </a:r>
            <a:r>
              <a:rPr lang="pt-BR"/>
              <a:t>Processo sistemático e </a:t>
            </a:r>
            <a:r>
              <a:rPr b="1" lang="pt-BR">
                <a:solidFill>
                  <a:srgbClr val="980000"/>
                </a:solidFill>
              </a:rPr>
              <a:t>ético</a:t>
            </a:r>
            <a:r>
              <a:rPr lang="pt-BR"/>
              <a:t> de </a:t>
            </a:r>
            <a:r>
              <a:rPr b="1" lang="pt-BR"/>
              <a:t>coleta</a:t>
            </a:r>
            <a:r>
              <a:rPr lang="pt-BR"/>
              <a:t>, tratamento e </a:t>
            </a:r>
            <a:r>
              <a:rPr b="1" lang="pt-BR"/>
              <a:t>análise</a:t>
            </a:r>
            <a:r>
              <a:rPr lang="pt-BR"/>
              <a:t> da informação sobre atividades dos </a:t>
            </a:r>
            <a:r>
              <a:rPr b="1" lang="pt-BR"/>
              <a:t>concorrentes</a:t>
            </a:r>
            <a:r>
              <a:rPr lang="pt-BR"/>
              <a:t>, tecnologias e mercado, visando subsidiar a tomada de decisão e atingir as metas estratégicas da empresa</a:t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125" y="1534825"/>
            <a:ext cx="3634800" cy="391131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9410432" y="5446136"/>
            <a:ext cx="617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image url</a:t>
            </a:r>
            <a:endParaRPr sz="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Inteligência Competitiva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 txBox="1"/>
          <p:nvPr>
            <p:ph idx="1" type="subTitle"/>
          </p:nvPr>
        </p:nvSpPr>
        <p:spPr>
          <a:xfrm>
            <a:off x="576950" y="1447800"/>
            <a:ext cx="77064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Coletar informações do ambiente externo para entender as forças e fraquezas dos </a:t>
            </a:r>
            <a:r>
              <a:rPr b="1" lang="pt-BR" sz="3200"/>
              <a:t>competidores</a:t>
            </a:r>
            <a:r>
              <a:rPr lang="pt-BR" sz="3200"/>
              <a:t>; </a:t>
            </a:r>
            <a:br>
              <a:rPr lang="pt-BR" sz="3200"/>
            </a:br>
            <a:br>
              <a:rPr lang="pt-BR" sz="3200"/>
            </a:br>
            <a:r>
              <a:rPr lang="pt-BR" sz="3200"/>
              <a:t>Avaliar sua </a:t>
            </a:r>
            <a:r>
              <a:rPr b="1" lang="pt-BR" sz="3200"/>
              <a:t>própria</a:t>
            </a:r>
            <a:r>
              <a:rPr lang="pt-BR" sz="3200"/>
              <a:t> competitividade; </a:t>
            </a:r>
            <a:br>
              <a:rPr lang="pt-BR" sz="3200"/>
            </a:br>
            <a:br>
              <a:rPr lang="pt-BR" sz="3200"/>
            </a:br>
            <a:r>
              <a:rPr b="1" lang="pt-BR" sz="3200"/>
              <a:t>Prever</a:t>
            </a:r>
            <a:r>
              <a:rPr lang="pt-BR" sz="3200"/>
              <a:t>* as intenções dos competidores, as expectativas dos clientes e do mercado como um todo</a:t>
            </a:r>
            <a:endParaRPr sz="3200"/>
          </a:p>
        </p:txBody>
      </p:sp>
      <p:sp>
        <p:nvSpPr>
          <p:cNvPr id="303" name="Google Shape;303;p3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125" y="1534825"/>
            <a:ext cx="3634800" cy="3911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 txBox="1"/>
          <p:nvPr/>
        </p:nvSpPr>
        <p:spPr>
          <a:xfrm>
            <a:off x="9410432" y="5446136"/>
            <a:ext cx="617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image url</a:t>
            </a:r>
            <a:endParaRPr sz="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 txBox="1"/>
          <p:nvPr>
            <p:ph idx="1" type="subTitle"/>
          </p:nvPr>
        </p:nvSpPr>
        <p:spPr>
          <a:xfrm>
            <a:off x="568225" y="6149325"/>
            <a:ext cx="10208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 sz="1800"/>
              <a:t>*No sentido de ser proativo e antecipar da melhor maneira possível algumas tendências com base na experiência. Não existe previsão de fato, a menos que o passado se repita em alguma forma de padrão.</a:t>
            </a:r>
            <a:br>
              <a:rPr lang="pt-BR" sz="1800"/>
            </a:b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7" name="Google Shape;317;p33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Open source tree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http://www.9cubesdigitali.com/images/slider/img4.png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Wiki logo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https://upload.wikimedia.org/wikipedia/commons/d/de/Wikipedia_Logo_1.0.png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Crowdfunding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</a:rPr>
              <a:t>http://www.thegarden.space/wp-content/uploads/2017/02/crowdfunding-224x149.jpeg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</a:rPr>
              <a:t>http://www.breakawayfunding.com/top-5-reasons-why-crowdfunding-in-2017-will-be-the-best/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br>
              <a:rPr lang="pt-BR" sz="1800"/>
            </a:br>
            <a:r>
              <a:rPr lang="pt-BR" sz="2400"/>
              <a:t>Matéria "LG just used an iPhone to post a tweet mocking the iPhone"</a:t>
            </a:r>
            <a:br>
              <a:rPr lang="pt-BR" sz="2400"/>
            </a:br>
            <a:r>
              <a:rPr lang="pt-BR" sz="1800" u="sng">
                <a:solidFill>
                  <a:schemeClr val="hlink"/>
                </a:solidFill>
                <a:hlinkClick r:id="rId5"/>
              </a:rPr>
              <a:t>https://www.dailydot.com/debug/lg-twitter-iphone-6/</a:t>
            </a:r>
            <a:endParaRPr sz="1800"/>
          </a:p>
        </p:txBody>
      </p:sp>
      <p:sp>
        <p:nvSpPr>
          <p:cNvPr id="318" name="Google Shape;318;p3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200"/>
              <a:t>Conceitos de Inteligência na Web</a:t>
            </a:r>
            <a:endParaRPr b="1" i="0" sz="42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24" name="Google Shape;324;p3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Indiegogo Logo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https://upload.wikimedia.org/wikipedia/commons/6/6c/Indiegogo_logo.png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Kickante Logo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https://meuanjomaria.files.wordpress.com/2016/05/kickante-logo1.png?w=60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0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KickStarter Logo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</a:rPr>
              <a:t>https://vignette.wikia.nocookie.net/tomba/images/2/20/Kickstarter-logo.png/revision/latest?cb=20151211134237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Matéria "Crowdfunding da hamburgueria de Leo e Bel Pesce é cancelado"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</a:rPr>
              <a:t>https://exame.abril.com.br/pme/crowdfunding-da-hamburgueria-de-leo-e-bel-pesce-e-cancelado/</a:t>
            </a:r>
            <a:endParaRPr sz="1800"/>
          </a:p>
        </p:txBody>
      </p:sp>
      <p:sp>
        <p:nvSpPr>
          <p:cNvPr id="325" name="Google Shape;325;p3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31" name="Google Shape;331;p35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Matéria "Bel Pesce: empreendedora malcompreendida ou farsa midiática?"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</a:rPr>
              <a:t>https://www.tecmundo.com.br/polemica/109167-bel-pesce-empreendedora-mal-compreendida-farsa-midiatica.htm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Matéria "The Dog Haüs: como destruir a reputação de um restaurante nas redes sociais"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</a:rPr>
              <a:t>https://epoca.globo.com/vida/experiencias-digitais/noticia/2015/11/dog-haus-como-destruir-reputacao-de-um-restaurante-nas-redes-sociais.html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Imagem Inteligência Coletiva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</a:rPr>
              <a:t>http://www.mirus3group.com/test/wp-content/uploads/2011/04/where-we-plug-in6.png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Matéria "Crowdfunding da hamburgueria de Leo e Bel Pesce é cancelado"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</a:rPr>
              <a:t>https://exame.abril.com.br/pme/crowdfunding-da-hamburgueria-de-leo-e-bel-pesce-e-cancelado/</a:t>
            </a:r>
            <a:endParaRPr sz="1800"/>
          </a:p>
        </p:txBody>
      </p:sp>
      <p:sp>
        <p:nvSpPr>
          <p:cNvPr id="332" name="Google Shape;332;p3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Sabedoria 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Inteligência Coletiva:</a:t>
            </a:r>
            <a:r>
              <a:rPr b="1" lang="pt-BR" sz="2600">
                <a:solidFill>
                  <a:srgbClr val="333333"/>
                </a:solidFill>
              </a:rPr>
              <a:t> </a:t>
            </a:r>
            <a:r>
              <a:rPr lang="pt-BR"/>
              <a:t>Inteligência compartilhada ou de grupo formada através da </a:t>
            </a:r>
            <a:r>
              <a:rPr b="1" lang="pt-BR"/>
              <a:t>colaboração</a:t>
            </a:r>
            <a:r>
              <a:rPr lang="pt-BR"/>
              <a:t>, esforço coletivo, </a:t>
            </a:r>
            <a:r>
              <a:rPr b="1" lang="pt-BR"/>
              <a:t>competição</a:t>
            </a:r>
            <a:r>
              <a:rPr lang="pt-BR"/>
              <a:t> entre indivíduos e aparece como consenso em tomadas de decisão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775" y="3062450"/>
            <a:ext cx="2796300" cy="20052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ctrTitle"/>
          </p:nvPr>
        </p:nvSpPr>
        <p:spPr>
          <a:xfrm>
            <a:off x="572583" y="1861471"/>
            <a:ext cx="59262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3200"/>
              <a:buFont typeface="Calibri"/>
              <a:buNone/>
            </a:pPr>
            <a:r>
              <a:rPr lang="pt-BR"/>
              <a:t>“ </a:t>
            </a:r>
            <a:r>
              <a:rPr lang="pt-BR"/>
              <a:t>Ninguém sabe tudo, porém todos sabem alguma coisa “</a:t>
            </a:r>
            <a:endParaRPr/>
          </a:p>
        </p:txBody>
      </p:sp>
      <p:sp>
        <p:nvSpPr>
          <p:cNvPr id="188" name="Google Shape;188;p18"/>
          <p:cNvSpPr txBox="1"/>
          <p:nvPr>
            <p:ph idx="1" type="subTitle"/>
          </p:nvPr>
        </p:nvSpPr>
        <p:spPr>
          <a:xfrm>
            <a:off x="561698" y="4231651"/>
            <a:ext cx="5882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Paulo Freire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CITAÇÕES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Sabedoria 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O termo </a:t>
            </a:r>
            <a:r>
              <a:rPr b="1" lang="pt-BR"/>
              <a:t>Inteligência Coletiva</a:t>
            </a:r>
            <a:r>
              <a:rPr lang="pt-BR"/>
              <a:t> aparece na sociobiologia, na ciência política e aplicações de </a:t>
            </a:r>
            <a:r>
              <a:rPr b="1" lang="pt-BR"/>
              <a:t>crowdsourcing</a:t>
            </a:r>
            <a:r>
              <a:rPr lang="pt-BR"/>
              <a:t>.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Sabedoria 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/>
              <a:t>Crowdsourcing</a:t>
            </a:r>
            <a:r>
              <a:rPr b="1" lang="pt-BR"/>
              <a:t>:</a:t>
            </a:r>
            <a:r>
              <a:rPr b="1" lang="pt-BR" sz="2600">
                <a:solidFill>
                  <a:srgbClr val="333333"/>
                </a:solidFill>
              </a:rPr>
              <a:t> </a:t>
            </a:r>
            <a:r>
              <a:rPr lang="pt-BR"/>
              <a:t>“Terceirização em multidão”. Normalmente comunidade online.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Processo de comunicação que pode ser encontrado em comunidades </a:t>
            </a:r>
            <a:r>
              <a:rPr b="1" lang="pt-BR"/>
              <a:t>open source</a:t>
            </a:r>
            <a:endParaRPr b="1"/>
          </a:p>
        </p:txBody>
      </p:sp>
      <p:sp>
        <p:nvSpPr>
          <p:cNvPr id="203" name="Google Shape;203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 Sabedoria 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Criação de </a:t>
            </a:r>
            <a:r>
              <a:rPr b="1" lang="pt-BR"/>
              <a:t>softwares</a:t>
            </a:r>
            <a:r>
              <a:rPr lang="pt-BR"/>
              <a:t> complexos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/>
              <a:t>Conhecimento</a:t>
            </a:r>
            <a:r>
              <a:rPr lang="pt-BR"/>
              <a:t> colaborativo (wiki's)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/>
              <a:t>Ferramentas</a:t>
            </a:r>
            <a:r>
              <a:rPr lang="pt-BR"/>
              <a:t> de gerenciamento de conhecimento em organizações de grande porte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825" y="962325"/>
            <a:ext cx="2520300" cy="22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3837" y="3024475"/>
            <a:ext cx="1286100" cy="12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Poder </a:t>
            </a:r>
            <a:r>
              <a:rPr lang="pt-BR"/>
              <a:t>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576950" y="1447800"/>
            <a:ext cx="80472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Crowdfunding:</a:t>
            </a:r>
            <a:r>
              <a:rPr lang="pt-BR"/>
              <a:t> </a:t>
            </a:r>
            <a:r>
              <a:rPr lang="pt-BR"/>
              <a:t>A prática de financiar um projeto ou empreendimento através de contribuições monetárias de um grande número de pessoas, tipicamente através da internet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900" y="1940292"/>
            <a:ext cx="3316451" cy="332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00603">
            <a:off x="7913084" y="1306915"/>
            <a:ext cx="1517821" cy="100995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303998">
            <a:off x="11269764" y="1073133"/>
            <a:ext cx="898820" cy="89882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3289" y="1081147"/>
            <a:ext cx="1626000" cy="75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Poder</a:t>
            </a:r>
            <a:r>
              <a:rPr lang="pt-BR"/>
              <a:t> das Multidões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>
            <p:ph idx="1" type="subTitle"/>
          </p:nvPr>
        </p:nvSpPr>
        <p:spPr>
          <a:xfrm>
            <a:off x="576950" y="1447800"/>
            <a:ext cx="67926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 grande número de pessoas unindo seu poder econômico para sustentar uma companhia, organização ou projeto </a:t>
            </a:r>
            <a:r>
              <a:rPr b="1" lang="pt-BR"/>
              <a:t>em que acreditam</a:t>
            </a:r>
            <a:endParaRPr b="1"/>
          </a:p>
        </p:txBody>
      </p:sp>
      <p:sp>
        <p:nvSpPr>
          <p:cNvPr id="230" name="Google Shape;230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900" y="1940292"/>
            <a:ext cx="3316451" cy="3325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/>
          <p:nvPr/>
        </p:nvSpPr>
        <p:spPr>
          <a:xfrm>
            <a:off x="6711475" y="1447788"/>
            <a:ext cx="1191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5700" spcFirstLastPara="1" rIns="45700" wrap="square" tIns="23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4BACC6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b="1" i="0" lang="pt-BR" sz="5400" u="none" cap="none" strike="noStrike">
                <a:solidFill>
                  <a:srgbClr val="4BACC6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5400">
              <a:solidFill>
                <a:srgbClr val="4BACC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BACC6"/>
                </a:solidFill>
                <a:latin typeface="Open Sans"/>
                <a:ea typeface="Open Sans"/>
                <a:cs typeface="Open Sans"/>
                <a:sym typeface="Open Sans"/>
              </a:rPr>
              <a:t>Bilhões</a:t>
            </a:r>
            <a:endParaRPr b="1">
              <a:solidFill>
                <a:srgbClr val="4BACC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BACC6"/>
                </a:solidFill>
                <a:latin typeface="Open Sans"/>
                <a:ea typeface="Open Sans"/>
                <a:cs typeface="Open Sans"/>
                <a:sym typeface="Open Sans"/>
              </a:rPr>
              <a:t>em 2013</a:t>
            </a:r>
            <a:endParaRPr b="1">
              <a:solidFill>
                <a:srgbClr val="4BAC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00603">
            <a:off x="7913084" y="1306915"/>
            <a:ext cx="1517821" cy="100995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303998">
            <a:off x="11269764" y="1073133"/>
            <a:ext cx="898820" cy="89882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3289" y="1081147"/>
            <a:ext cx="1626000" cy="75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36" name="Google Shape;236;p23"/>
          <p:cNvSpPr/>
          <p:nvPr/>
        </p:nvSpPr>
        <p:spPr>
          <a:xfrm>
            <a:off x="7281900" y="3018850"/>
            <a:ext cx="1626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5700" spcFirstLastPara="1" rIns="45700" wrap="square" tIns="23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34.4</a:t>
            </a:r>
            <a:endParaRPr b="1" sz="5400"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Bilhões</a:t>
            </a:r>
            <a:endParaRPr b="1"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em 2017</a:t>
            </a:r>
            <a:endParaRPr b="1"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6711475" y="4586700"/>
            <a:ext cx="1626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5700" spcFirstLastPara="1" rIns="45700" wrap="square" tIns="23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+90</a:t>
            </a:r>
            <a:endParaRPr b="1" sz="5400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Bilhões</a:t>
            </a:r>
            <a:endParaRPr b="1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esperados para 2025</a:t>
            </a:r>
            <a:endParaRPr b="1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8142325" y="5475075"/>
            <a:ext cx="95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u="sng">
                <a:solidFill>
                  <a:schemeClr val="hlink"/>
                </a:solidFill>
              </a:rPr>
              <a:t>v</a:t>
            </a:r>
            <a:r>
              <a:rPr lang="pt-BR" sz="1800" u="sng">
                <a:solidFill>
                  <a:schemeClr val="hlink"/>
                </a:solidFill>
                <a:hlinkClick r:id="rId7"/>
              </a:rPr>
              <a:t>e</a:t>
            </a:r>
            <a:r>
              <a:rPr lang="pt-BR" sz="1800" u="sng">
                <a:solidFill>
                  <a:schemeClr val="hlink"/>
                </a:solidFill>
                <a:hlinkClick r:id="rId8"/>
              </a:rPr>
              <a:t>ja +</a:t>
            </a:r>
            <a:r>
              <a:rPr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