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5aa6179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f5aa61792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5aa6179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f5aa61792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5aa6179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f5aa61792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5aa617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f5aa61792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5aa6179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f5aa61792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f5d49f6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f5d49f61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5d49f6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f5d49f61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5d49f6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f5d49f61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f5d49f6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f5d49f61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f5d49f61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f5d49f610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f5d49f6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f5d49f610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aa61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f5aa617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aa617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f5aa6179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aa617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f5aa6179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5aa617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f5aa6179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5aa617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f5aa61792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5aa6179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f5aa61792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5aa617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f5aa61792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15.png"/><Relationship Id="rId1" Type="http://schemas.openxmlformats.org/officeDocument/2006/relationships/image" Target="../media/image9.png"/><Relationship Id="rId2" Type="http://schemas.openxmlformats.org/officeDocument/2006/relationships/image" Target="../media/image29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13" Type="http://schemas.openxmlformats.org/officeDocument/2006/relationships/image" Target="../media/image17.png"/><Relationship Id="rId12" Type="http://schemas.openxmlformats.org/officeDocument/2006/relationships/image" Target="../media/image12.png"/><Relationship Id="rId1" Type="http://schemas.openxmlformats.org/officeDocument/2006/relationships/image" Target="../media/image29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png"/><Relationship Id="rId16" Type="http://schemas.openxmlformats.org/officeDocument/2006/relationships/theme" Target="../theme/theme2.xml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28.png"/><Relationship Id="rId22" Type="http://schemas.openxmlformats.org/officeDocument/2006/relationships/theme" Target="../theme/theme1.xml"/><Relationship Id="rId10" Type="http://schemas.openxmlformats.org/officeDocument/2006/relationships/image" Target="../media/image22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31.png"/><Relationship Id="rId12" Type="http://schemas.openxmlformats.org/officeDocument/2006/relationships/image" Target="../media/image3.png"/><Relationship Id="rId1" Type="http://schemas.openxmlformats.org/officeDocument/2006/relationships/image" Target="../media/image21.png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Relationship Id="rId15" Type="http://schemas.openxmlformats.org/officeDocument/2006/relationships/image" Target="../media/image30.png"/><Relationship Id="rId14" Type="http://schemas.openxmlformats.org/officeDocument/2006/relationships/image" Target="../media/image32.png"/><Relationship Id="rId17" Type="http://schemas.openxmlformats.org/officeDocument/2006/relationships/image" Target="../media/image7.png"/><Relationship Id="rId16" Type="http://schemas.openxmlformats.org/officeDocument/2006/relationships/image" Target="../media/image48.png"/><Relationship Id="rId5" Type="http://schemas.openxmlformats.org/officeDocument/2006/relationships/image" Target="../media/image24.png"/><Relationship Id="rId19" Type="http://schemas.openxmlformats.org/officeDocument/2006/relationships/image" Target="../media/image15.png"/><Relationship Id="rId6" Type="http://schemas.openxmlformats.org/officeDocument/2006/relationships/image" Target="../media/image25.png"/><Relationship Id="rId18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34.png"/><Relationship Id="rId13" Type="http://schemas.openxmlformats.org/officeDocument/2006/relationships/image" Target="../media/image45.png"/><Relationship Id="rId12" Type="http://schemas.openxmlformats.org/officeDocument/2006/relationships/image" Target="../media/image42.png"/><Relationship Id="rId1" Type="http://schemas.openxmlformats.org/officeDocument/2006/relationships/image" Target="../media/image44.png"/><Relationship Id="rId2" Type="http://schemas.openxmlformats.org/officeDocument/2006/relationships/image" Target="../media/image49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33.png"/><Relationship Id="rId8" Type="http://schemas.openxmlformats.org/officeDocument/2006/relationships/image" Target="../media/image3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ctrTitle"/>
          </p:nvPr>
        </p:nvSpPr>
        <p:spPr>
          <a:xfrm>
            <a:off x="576950" y="2760225"/>
            <a:ext cx="68769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Métricas em Redes Complexas</a:t>
            </a:r>
            <a:endParaRPr/>
          </a:p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Quanto mais central é o vértice menor é a distância total para todos os outros vértices</a:t>
            </a:r>
            <a:br>
              <a:rPr lang="pt-BR"/>
            </a:br>
            <a:br>
              <a:rPr lang="pt-BR"/>
            </a:br>
            <a:r>
              <a:rPr lang="pt-BR"/>
              <a:t>Exemplo: </a:t>
            </a:r>
            <a:br>
              <a:rPr lang="pt-BR"/>
            </a:br>
            <a:r>
              <a:rPr lang="pt-BR"/>
              <a:t>F =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1-D + </a:t>
            </a:r>
            <a:r>
              <a:rPr b="1" lang="pt-BR"/>
              <a:t>2-E </a:t>
            </a:r>
            <a:r>
              <a:rPr b="1" lang="pt-BR"/>
              <a:t> </a:t>
            </a:r>
            <a:endParaRPr b="1"/>
          </a:p>
        </p:txBody>
      </p:sp>
      <p:sp>
        <p:nvSpPr>
          <p:cNvPr id="222" name="Google Shape;222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24" name="Google Shape;224;p18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25" name="Google Shape;225;p18"/>
          <p:cNvCxnSpPr>
            <a:stCxn id="223" idx="6"/>
            <a:endCxn id="224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8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27" name="Google Shape;227;p18"/>
          <p:cNvCxnSpPr>
            <a:stCxn id="223" idx="5"/>
            <a:endCxn id="226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8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29" name="Google Shape;229;p18"/>
          <p:cNvCxnSpPr>
            <a:stCxn id="228" idx="3"/>
            <a:endCxn id="226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stCxn id="224" idx="6"/>
            <a:endCxn id="228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8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32" name="Google Shape;232;p18"/>
          <p:cNvCxnSpPr>
            <a:stCxn id="226" idx="5"/>
            <a:endCxn id="231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>
            <a:stCxn id="224" idx="3"/>
            <a:endCxn id="234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8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35" name="Google Shape;235;p18"/>
          <p:cNvCxnSpPr>
            <a:stCxn id="223" idx="4"/>
            <a:endCxn id="234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Quanto mais central é o vértice menor é a distância total para todos os outros vértices</a:t>
            </a:r>
            <a:br>
              <a:rPr lang="pt-BR"/>
            </a:br>
            <a:br>
              <a:rPr lang="pt-BR"/>
            </a:br>
            <a:r>
              <a:rPr lang="pt-BR"/>
              <a:t>Exemplo: </a:t>
            </a:r>
            <a:br>
              <a:rPr lang="pt-BR"/>
            </a:br>
            <a:r>
              <a:rPr lang="pt-BR"/>
              <a:t>F =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1-D + 2-E +</a:t>
            </a:r>
            <a:r>
              <a:rPr b="1" lang="pt-BR"/>
              <a:t> </a:t>
            </a:r>
            <a:r>
              <a:rPr b="1" lang="pt-BR"/>
              <a:t>2-A</a:t>
            </a:r>
            <a:r>
              <a:rPr lang="pt-BR"/>
              <a:t> 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44" name="Google Shape;244;p19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45" name="Google Shape;245;p19"/>
          <p:cNvCxnSpPr>
            <a:stCxn id="243" idx="6"/>
            <a:endCxn id="244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9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47" name="Google Shape;247;p19"/>
          <p:cNvCxnSpPr>
            <a:stCxn id="243" idx="5"/>
            <a:endCxn id="246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9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49" name="Google Shape;249;p19"/>
          <p:cNvCxnSpPr>
            <a:stCxn id="248" idx="3"/>
            <a:endCxn id="246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>
            <a:stCxn id="244" idx="6"/>
            <a:endCxn id="248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9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52" name="Google Shape;252;p19"/>
          <p:cNvCxnSpPr>
            <a:stCxn id="246" idx="5"/>
            <a:endCxn id="251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9"/>
          <p:cNvCxnSpPr>
            <a:stCxn id="244" idx="3"/>
            <a:endCxn id="254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19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55" name="Google Shape;255;p19"/>
          <p:cNvCxnSpPr>
            <a:stCxn id="243" idx="4"/>
            <a:endCxn id="254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Quanto mais central é o vértice menor é a distância total para todos os outros vértices</a:t>
            </a:r>
            <a:br>
              <a:rPr lang="pt-BR"/>
            </a:br>
            <a:br>
              <a:rPr lang="pt-BR"/>
            </a:br>
            <a:r>
              <a:rPr lang="pt-BR"/>
              <a:t>Exemplo: </a:t>
            </a:r>
            <a:br>
              <a:rPr lang="pt-BR"/>
            </a:br>
            <a:r>
              <a:rPr lang="pt-BR"/>
              <a:t>F =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1-D + 2-E + 2-A +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3-B + 3-C = 11</a:t>
            </a:r>
            <a:endParaRPr b="1"/>
          </a:p>
        </p:txBody>
      </p:sp>
      <p:sp>
        <p:nvSpPr>
          <p:cNvPr id="262" name="Google Shape;262;p2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64" name="Google Shape;264;p20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65" name="Google Shape;265;p20"/>
          <p:cNvCxnSpPr>
            <a:stCxn id="263" idx="6"/>
            <a:endCxn id="264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0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67" name="Google Shape;267;p20"/>
          <p:cNvCxnSpPr>
            <a:stCxn id="263" idx="5"/>
            <a:endCxn id="266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0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69" name="Google Shape;269;p20"/>
          <p:cNvCxnSpPr>
            <a:stCxn id="268" idx="3"/>
            <a:endCxn id="266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>
            <a:stCxn id="264" idx="6"/>
            <a:endCxn id="268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0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72" name="Google Shape;272;p20"/>
          <p:cNvCxnSpPr>
            <a:stCxn id="266" idx="5"/>
            <a:endCxn id="271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>
            <a:stCxn id="264" idx="3"/>
            <a:endCxn id="274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0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75" name="Google Shape;275;p20"/>
          <p:cNvCxnSpPr>
            <a:stCxn id="263" idx="4"/>
            <a:endCxn id="274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Quanto mais central é o vértice menor é a distância total para todos os outros vértices</a:t>
            </a:r>
            <a:br>
              <a:rPr lang="pt-BR"/>
            </a:br>
            <a:br>
              <a:rPr lang="pt-BR"/>
            </a:br>
            <a:r>
              <a:rPr lang="pt-BR"/>
              <a:t>Exemplo: </a:t>
            </a:r>
            <a:br>
              <a:rPr lang="pt-BR"/>
            </a:br>
            <a:r>
              <a:rPr b="1" lang="pt-BR"/>
              <a:t>D</a:t>
            </a:r>
            <a:r>
              <a:rPr lang="pt-BR"/>
              <a:t> =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1-F + 2-E + 2-A +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2-B + 2-C = 7</a:t>
            </a:r>
            <a:endParaRPr b="1"/>
          </a:p>
        </p:txBody>
      </p:sp>
      <p:sp>
        <p:nvSpPr>
          <p:cNvPr id="282" name="Google Shape;282;p2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84" name="Google Shape;284;p21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85" name="Google Shape;285;p21"/>
          <p:cNvCxnSpPr>
            <a:stCxn id="283" idx="6"/>
            <a:endCxn id="284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1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87" name="Google Shape;287;p21"/>
          <p:cNvCxnSpPr>
            <a:stCxn id="283" idx="5"/>
            <a:endCxn id="286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89" name="Google Shape;289;p21"/>
          <p:cNvCxnSpPr>
            <a:stCxn id="288" idx="3"/>
            <a:endCxn id="286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1"/>
          <p:cNvCxnSpPr>
            <a:stCxn id="284" idx="6"/>
            <a:endCxn id="288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1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92" name="Google Shape;292;p21"/>
          <p:cNvCxnSpPr>
            <a:stCxn id="286" idx="5"/>
            <a:endCxn id="291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1"/>
          <p:cNvCxnSpPr>
            <a:stCxn id="284" idx="3"/>
            <a:endCxn id="294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1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95" name="Google Shape;295;p21"/>
          <p:cNvCxnSpPr>
            <a:stCxn id="283" idx="4"/>
            <a:endCxn id="294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Define o número de vezes que um </a:t>
            </a:r>
            <a:r>
              <a:rPr b="1" lang="pt-BR"/>
              <a:t>vértice </a:t>
            </a:r>
            <a:r>
              <a:rPr lang="pt-BR"/>
              <a:t>age como </a:t>
            </a:r>
            <a:r>
              <a:rPr b="1" lang="pt-BR"/>
              <a:t>ponte </a:t>
            </a:r>
            <a:r>
              <a:rPr lang="pt-BR"/>
              <a:t>ao longo do </a:t>
            </a:r>
            <a:r>
              <a:rPr b="1" lang="pt-BR"/>
              <a:t>caminho </a:t>
            </a:r>
            <a:r>
              <a:rPr lang="pt-BR"/>
              <a:t>mais curto entre dois outros vértices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Para cada par de vértices </a:t>
            </a:r>
            <a:r>
              <a:rPr b="1" lang="pt-BR"/>
              <a:t>calcular </a:t>
            </a:r>
            <a:r>
              <a:rPr lang="pt-BR"/>
              <a:t>os </a:t>
            </a:r>
            <a:r>
              <a:rPr b="1" lang="pt-BR"/>
              <a:t>caminhos mais curtos</a:t>
            </a:r>
            <a:r>
              <a:rPr lang="pt-BR"/>
              <a:t> entre eles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Para cada par de vértices determinar a </a:t>
            </a:r>
            <a:r>
              <a:rPr b="1" lang="pt-BR"/>
              <a:t>fração de caminhos</a:t>
            </a:r>
            <a:r>
              <a:rPr lang="pt-BR"/>
              <a:t> mais curtos que </a:t>
            </a:r>
            <a:r>
              <a:rPr b="1" lang="pt-BR"/>
              <a:t>passam através</a:t>
            </a:r>
            <a:r>
              <a:rPr lang="pt-BR"/>
              <a:t> do vértice em questão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Somar esta fração</a:t>
            </a:r>
            <a:r>
              <a:rPr lang="pt-BR"/>
              <a:t> de todos os pares de vértices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D = 	A – E </a:t>
            </a:r>
            <a:br>
              <a:rPr b="1" lang="pt-BR"/>
            </a:br>
            <a:r>
              <a:rPr b="1" lang="pt-BR"/>
              <a:t> 		</a:t>
            </a:r>
            <a:r>
              <a:rPr lang="pt-BR"/>
              <a:t>A – F </a:t>
            </a:r>
            <a:br>
              <a:rPr lang="pt-BR"/>
            </a:br>
            <a:r>
              <a:rPr lang="pt-BR"/>
              <a:t> 		C – F</a:t>
            </a:r>
            <a:br>
              <a:rPr b="1" lang="pt-BR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316" name="Google Shape;316;p2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18" name="Google Shape;318;p24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19" name="Google Shape;319;p24"/>
          <p:cNvCxnSpPr>
            <a:stCxn id="317" idx="6"/>
            <a:endCxn id="318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4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321" name="Google Shape;321;p24"/>
          <p:cNvCxnSpPr>
            <a:stCxn id="317" idx="5"/>
            <a:endCxn id="320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4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323" name="Google Shape;323;p24"/>
          <p:cNvCxnSpPr>
            <a:stCxn id="322" idx="3"/>
            <a:endCxn id="320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4"/>
          <p:cNvCxnSpPr>
            <a:stCxn id="318" idx="6"/>
            <a:endCxn id="322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4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326" name="Google Shape;326;p24"/>
          <p:cNvCxnSpPr>
            <a:stCxn id="320" idx="5"/>
            <a:endCxn id="325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4"/>
          <p:cNvCxnSpPr>
            <a:stCxn id="318" idx="3"/>
            <a:endCxn id="328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4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329" name="Google Shape;329;p24"/>
          <p:cNvCxnSpPr>
            <a:stCxn id="317" idx="4"/>
            <a:endCxn id="328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37" name="Google Shape;337;p25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38" name="Google Shape;338;p25"/>
          <p:cNvCxnSpPr>
            <a:stCxn id="336" idx="6"/>
            <a:endCxn id="337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5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340" name="Google Shape;340;p25"/>
          <p:cNvCxnSpPr>
            <a:stCxn id="336" idx="5"/>
            <a:endCxn id="339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5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342" name="Google Shape;342;p25"/>
          <p:cNvCxnSpPr>
            <a:stCxn id="341" idx="3"/>
            <a:endCxn id="339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>
            <a:stCxn id="337" idx="6"/>
            <a:endCxn id="341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5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345" name="Google Shape;345;p25"/>
          <p:cNvCxnSpPr>
            <a:stCxn id="339" idx="5"/>
            <a:endCxn id="344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>
            <a:stCxn id="337" idx="3"/>
            <a:endCxn id="347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5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348" name="Google Shape;348;p25"/>
          <p:cNvCxnSpPr>
            <a:stCxn id="336" idx="4"/>
            <a:endCxn id="347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5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D = 	</a:t>
            </a:r>
            <a:r>
              <a:rPr lang="pt-BR"/>
              <a:t>A – E</a:t>
            </a:r>
            <a:r>
              <a:rPr b="1" lang="pt-BR"/>
              <a:t> </a:t>
            </a:r>
            <a:br>
              <a:rPr b="1" lang="pt-BR"/>
            </a:br>
            <a:r>
              <a:rPr b="1" lang="pt-BR"/>
              <a:t> 		A – F</a:t>
            </a:r>
            <a:r>
              <a:rPr lang="pt-BR"/>
              <a:t> </a:t>
            </a:r>
            <a:br>
              <a:rPr lang="pt-BR"/>
            </a:br>
            <a:r>
              <a:rPr lang="pt-BR"/>
              <a:t> 		C – F</a:t>
            </a:r>
            <a:br>
              <a:rPr b="1" lang="pt-BR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57" name="Google Shape;357;p26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58" name="Google Shape;358;p26"/>
          <p:cNvCxnSpPr>
            <a:stCxn id="356" idx="6"/>
            <a:endCxn id="357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6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360" name="Google Shape;360;p26"/>
          <p:cNvCxnSpPr>
            <a:stCxn id="356" idx="5"/>
            <a:endCxn id="359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6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362" name="Google Shape;362;p26"/>
          <p:cNvCxnSpPr>
            <a:stCxn id="361" idx="3"/>
            <a:endCxn id="359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6"/>
          <p:cNvCxnSpPr>
            <a:stCxn id="357" idx="6"/>
            <a:endCxn id="361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6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365" name="Google Shape;365;p26"/>
          <p:cNvCxnSpPr>
            <a:stCxn id="359" idx="5"/>
            <a:endCxn id="364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6"/>
          <p:cNvCxnSpPr>
            <a:stCxn id="357" idx="3"/>
            <a:endCxn id="367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6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368" name="Google Shape;368;p26"/>
          <p:cNvCxnSpPr>
            <a:stCxn id="356" idx="4"/>
            <a:endCxn id="367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6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D = 	</a:t>
            </a:r>
            <a:r>
              <a:rPr lang="pt-BR"/>
              <a:t>A – E</a:t>
            </a:r>
            <a:r>
              <a:rPr b="1" lang="pt-BR"/>
              <a:t> </a:t>
            </a:r>
            <a:br>
              <a:rPr b="1" lang="pt-BR"/>
            </a:br>
            <a:r>
              <a:rPr b="1" lang="pt-BR"/>
              <a:t> 		</a:t>
            </a:r>
            <a:r>
              <a:rPr lang="pt-BR"/>
              <a:t>A – F </a:t>
            </a:r>
            <a:br>
              <a:rPr lang="pt-BR"/>
            </a:br>
            <a:r>
              <a:rPr lang="pt-BR"/>
              <a:t> 		</a:t>
            </a:r>
            <a:r>
              <a:rPr b="1" lang="pt-BR"/>
              <a:t>C – F</a:t>
            </a:r>
            <a:br>
              <a:rPr b="1" lang="pt-BR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(Aresta)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77" name="Google Shape;377;p27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78" name="Google Shape;378;p27"/>
          <p:cNvCxnSpPr>
            <a:stCxn id="376" idx="6"/>
            <a:endCxn id="377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7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380" name="Google Shape;380;p27"/>
          <p:cNvCxnSpPr>
            <a:stCxn id="376" idx="5"/>
            <a:endCxn id="379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7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382" name="Google Shape;382;p27"/>
          <p:cNvCxnSpPr>
            <a:stCxn id="381" idx="3"/>
            <a:endCxn id="379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7"/>
          <p:cNvCxnSpPr>
            <a:stCxn id="377" idx="6"/>
            <a:endCxn id="381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7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385" name="Google Shape;385;p27"/>
          <p:cNvCxnSpPr>
            <a:stCxn id="379" idx="5"/>
            <a:endCxn id="384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7"/>
          <p:cNvCxnSpPr>
            <a:stCxn id="377" idx="3"/>
            <a:endCxn id="387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7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388" name="Google Shape;388;p27"/>
          <p:cNvCxnSpPr>
            <a:stCxn id="376" idx="4"/>
            <a:endCxn id="387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7"/>
          <p:cNvSpPr txBox="1"/>
          <p:nvPr>
            <p:ph idx="1" type="subTitle"/>
          </p:nvPr>
        </p:nvSpPr>
        <p:spPr>
          <a:xfrm>
            <a:off x="544275" y="1524000"/>
            <a:ext cx="91440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A - D</a:t>
            </a:r>
            <a:r>
              <a:rPr lang="pt-BR"/>
              <a:t> = 	</a:t>
            </a:r>
            <a:r>
              <a:rPr b="1" lang="pt-BR"/>
              <a:t>A – E</a:t>
            </a:r>
            <a:br>
              <a:rPr lang="pt-BR"/>
            </a:br>
            <a:r>
              <a:rPr lang="pt-BR"/>
              <a:t> 			A – 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Centralidade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Betweenness – Intermediação (Aresta)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97" name="Google Shape;397;p28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98" name="Google Shape;398;p28"/>
          <p:cNvCxnSpPr>
            <a:stCxn id="396" idx="6"/>
            <a:endCxn id="397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8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400" name="Google Shape;400;p28"/>
          <p:cNvCxnSpPr>
            <a:stCxn id="396" idx="5"/>
            <a:endCxn id="399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8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402" name="Google Shape;402;p28"/>
          <p:cNvCxnSpPr>
            <a:stCxn id="401" idx="3"/>
            <a:endCxn id="399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8"/>
          <p:cNvCxnSpPr>
            <a:stCxn id="397" idx="6"/>
            <a:endCxn id="401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8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405" name="Google Shape;405;p28"/>
          <p:cNvCxnSpPr>
            <a:stCxn id="399" idx="5"/>
            <a:endCxn id="404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8"/>
          <p:cNvCxnSpPr>
            <a:stCxn id="397" idx="3"/>
            <a:endCxn id="407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8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408" name="Google Shape;408;p28"/>
          <p:cNvCxnSpPr>
            <a:stCxn id="396" idx="4"/>
            <a:endCxn id="407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8"/>
          <p:cNvSpPr txBox="1"/>
          <p:nvPr>
            <p:ph idx="1" type="subTitle"/>
          </p:nvPr>
        </p:nvSpPr>
        <p:spPr>
          <a:xfrm>
            <a:off x="544275" y="1524000"/>
            <a:ext cx="91440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A - D</a:t>
            </a:r>
            <a:r>
              <a:rPr lang="pt-BR"/>
              <a:t> = 	A – E</a:t>
            </a:r>
            <a:br>
              <a:rPr lang="pt-BR"/>
            </a:br>
            <a:r>
              <a:rPr lang="pt-BR"/>
              <a:t> 			</a:t>
            </a:r>
            <a:r>
              <a:rPr b="1" lang="pt-BR"/>
              <a:t>A</a:t>
            </a:r>
            <a:r>
              <a:rPr b="1" lang="pt-BR"/>
              <a:t> – 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Centralidade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 sz="4800"/>
              <a:t>Grau</a:t>
            </a:r>
            <a:br>
              <a:rPr lang="pt-BR" sz="4800"/>
            </a:br>
            <a:br>
              <a:rPr lang="pt-BR" sz="4800"/>
            </a:br>
            <a:r>
              <a:rPr b="1" lang="pt-BR" sz="4800"/>
              <a:t>Closeness </a:t>
            </a:r>
            <a:r>
              <a:rPr lang="pt-BR" sz="4800"/>
              <a:t>(Proximidade)</a:t>
            </a:r>
            <a:br>
              <a:rPr lang="pt-BR" sz="4800"/>
            </a:br>
            <a:br>
              <a:rPr lang="pt-BR" sz="4800"/>
            </a:br>
            <a:r>
              <a:rPr b="1" lang="pt-BR" sz="4800"/>
              <a:t>Betweenness </a:t>
            </a:r>
            <a:r>
              <a:rPr lang="pt-BR" sz="4800"/>
              <a:t>(Intermediação)</a:t>
            </a:r>
            <a:endParaRPr b="0" i="0" sz="4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Grau do Nó (Vértice)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É uma medida relativa aos </a:t>
            </a:r>
            <a:r>
              <a:rPr b="1" lang="pt-BR"/>
              <a:t>vértices </a:t>
            </a:r>
            <a:r>
              <a:rPr lang="pt-BR"/>
              <a:t>de um grafo</a:t>
            </a:r>
            <a:br>
              <a:rPr lang="pt-BR"/>
            </a:br>
            <a:r>
              <a:rPr lang="pt-BR"/>
              <a:t>O grau de um vértice é dado pelo </a:t>
            </a:r>
            <a:r>
              <a:rPr b="1" lang="pt-BR"/>
              <a:t>número </a:t>
            </a:r>
            <a:r>
              <a:rPr lang="pt-BR"/>
              <a:t>de arestas que lhe são </a:t>
            </a:r>
            <a:r>
              <a:rPr b="1" lang="pt-BR"/>
              <a:t>incidentes</a:t>
            </a:r>
            <a:br>
              <a:rPr lang="pt-BR"/>
            </a:br>
            <a:r>
              <a:rPr lang="pt-BR"/>
              <a:t>Exemplo:</a:t>
            </a:r>
            <a:br>
              <a:rPr lang="pt-BR"/>
            </a:br>
            <a:r>
              <a:rPr lang="pt-BR"/>
              <a:t>		</a:t>
            </a:r>
            <a:r>
              <a:rPr b="1" lang="pt-BR"/>
              <a:t>Grau 3</a:t>
            </a:r>
            <a:r>
              <a:rPr lang="pt-BR"/>
              <a:t> = A, B, D</a:t>
            </a:r>
            <a:br>
              <a:rPr lang="pt-BR"/>
            </a:br>
            <a:r>
              <a:rPr lang="pt-BR"/>
              <a:t>		</a:t>
            </a:r>
            <a:r>
              <a:rPr b="1" lang="pt-BR"/>
              <a:t>Grau 2</a:t>
            </a:r>
            <a:r>
              <a:rPr lang="pt-BR"/>
              <a:t> = C, E </a:t>
            </a:r>
            <a:br>
              <a:rPr lang="pt-BR"/>
            </a:br>
            <a:r>
              <a:rPr lang="pt-BR"/>
              <a:t>		</a:t>
            </a:r>
            <a:r>
              <a:rPr b="1" lang="pt-BR"/>
              <a:t>Grau 1</a:t>
            </a:r>
            <a:r>
              <a:rPr lang="pt-BR"/>
              <a:t> = F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117" name="Google Shape;117;p12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118" name="Google Shape;118;p12"/>
          <p:cNvCxnSpPr>
            <a:stCxn id="116" idx="6"/>
            <a:endCxn id="117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120" name="Google Shape;120;p12"/>
          <p:cNvCxnSpPr>
            <a:stCxn id="116" idx="5"/>
            <a:endCxn id="119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122" name="Google Shape;122;p12"/>
          <p:cNvCxnSpPr>
            <a:stCxn id="121" idx="3"/>
            <a:endCxn id="119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2"/>
          <p:cNvCxnSpPr>
            <a:stCxn id="117" idx="6"/>
            <a:endCxn id="121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2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125" name="Google Shape;125;p12"/>
          <p:cNvCxnSpPr>
            <a:stCxn id="119" idx="5"/>
            <a:endCxn id="124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2"/>
          <p:cNvCxnSpPr>
            <a:stCxn id="117" idx="3"/>
            <a:endCxn id="127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2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128" name="Google Shape;128;p12"/>
          <p:cNvCxnSpPr>
            <a:stCxn id="116" idx="4"/>
            <a:endCxn id="127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600"/>
              <a:t>É definida pelo </a:t>
            </a:r>
            <a:r>
              <a:rPr b="1" lang="pt-BR" sz="3600"/>
              <a:t>comprimento </a:t>
            </a:r>
            <a:r>
              <a:rPr lang="pt-BR" sz="3600"/>
              <a:t>de caminhos mais curtos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3600"/>
            </a:br>
            <a:r>
              <a:rPr b="1" lang="pt-BR" sz="3600"/>
              <a:t>Caminhos mais curtos</a:t>
            </a:r>
            <a:r>
              <a:rPr lang="pt-BR" sz="3600"/>
              <a:t> representam a menor distância entre pares de vértices</a:t>
            </a:r>
            <a:br>
              <a:rPr lang="pt-BR" sz="3600"/>
            </a:br>
            <a:endParaRPr b="0" i="0" sz="3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Caminho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Em um grafo sem arestas ponderadas o caminho é definido pelo </a:t>
            </a:r>
            <a:r>
              <a:rPr b="1" lang="pt-BR"/>
              <a:t>número de arestas</a:t>
            </a:r>
            <a:r>
              <a:rPr lang="pt-BR"/>
              <a:t> de um ponto a outro</a:t>
            </a:r>
            <a:br>
              <a:rPr lang="pt-BR"/>
            </a:br>
            <a:r>
              <a:rPr lang="pt-BR"/>
              <a:t>Exemplo:</a:t>
            </a:r>
            <a:br>
              <a:rPr lang="pt-BR"/>
            </a:br>
            <a:r>
              <a:rPr lang="pt-BR"/>
              <a:t> 	</a:t>
            </a:r>
            <a:r>
              <a:rPr b="1" lang="pt-BR"/>
              <a:t>A - F</a:t>
            </a:r>
            <a:r>
              <a:rPr lang="pt-BR"/>
              <a:t> = </a:t>
            </a:r>
            <a:r>
              <a:rPr b="1" lang="pt-BR"/>
              <a:t>(A-C-B-E-D-F) (5)</a:t>
            </a:r>
            <a:br>
              <a:rPr lang="pt-BR"/>
            </a:br>
            <a:r>
              <a:rPr lang="pt-BR"/>
              <a:t> 	                (A-B-E-D-F) (4) </a:t>
            </a:r>
            <a:br>
              <a:rPr lang="pt-BR"/>
            </a:br>
            <a:r>
              <a:rPr lang="pt-BR"/>
              <a:t>                           (A-D-F) (2)</a:t>
            </a:r>
            <a:br>
              <a:rPr b="1" lang="pt-BR"/>
            </a:br>
            <a:br>
              <a:rPr b="1" lang="pt-BR"/>
            </a:b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626678" y="3588000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144" name="Google Shape;144;p14"/>
          <p:cNvSpPr/>
          <p:nvPr/>
        </p:nvSpPr>
        <p:spPr>
          <a:xfrm>
            <a:off x="7501405" y="3249775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145" name="Google Shape;145;p14"/>
          <p:cNvCxnSpPr>
            <a:stCxn id="143" idx="6"/>
            <a:endCxn id="144" idx="2"/>
          </p:cNvCxnSpPr>
          <p:nvPr/>
        </p:nvCxnSpPr>
        <p:spPr>
          <a:xfrm flipH="1" rot="10800000">
            <a:off x="6485278" y="3636900"/>
            <a:ext cx="1016100" cy="338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/>
          <p:nvPr/>
        </p:nvSpPr>
        <p:spPr>
          <a:xfrm>
            <a:off x="7138302" y="4597848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147" name="Google Shape;147;p14"/>
          <p:cNvCxnSpPr>
            <a:stCxn id="143" idx="5"/>
            <a:endCxn id="146" idx="1"/>
          </p:cNvCxnSpPr>
          <p:nvPr/>
        </p:nvCxnSpPr>
        <p:spPr>
          <a:xfrm>
            <a:off x="6359539" y="4248650"/>
            <a:ext cx="904500" cy="4626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/>
          <p:nvPr/>
        </p:nvSpPr>
        <p:spPr>
          <a:xfrm>
            <a:off x="8910281" y="3870549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149" name="Google Shape;149;p14"/>
          <p:cNvCxnSpPr>
            <a:stCxn id="148" idx="3"/>
            <a:endCxn id="146" idx="7"/>
          </p:cNvCxnSpPr>
          <p:nvPr/>
        </p:nvCxnSpPr>
        <p:spPr>
          <a:xfrm flipH="1">
            <a:off x="7871120" y="4531200"/>
            <a:ext cx="1164900" cy="180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>
            <a:stCxn id="144" idx="6"/>
            <a:endCxn id="148" idx="1"/>
          </p:cNvCxnSpPr>
          <p:nvPr/>
        </p:nvCxnSpPr>
        <p:spPr>
          <a:xfrm>
            <a:off x="8360005" y="3636775"/>
            <a:ext cx="675900" cy="347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4"/>
          <p:cNvSpPr/>
          <p:nvPr/>
        </p:nvSpPr>
        <p:spPr>
          <a:xfrm>
            <a:off x="8578189" y="5184335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152" name="Google Shape;152;p14"/>
          <p:cNvCxnSpPr>
            <a:stCxn id="146" idx="5"/>
            <a:endCxn id="151" idx="2"/>
          </p:cNvCxnSpPr>
          <p:nvPr/>
        </p:nvCxnSpPr>
        <p:spPr>
          <a:xfrm>
            <a:off x="7871163" y="5258498"/>
            <a:ext cx="707100" cy="312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44" idx="3"/>
            <a:endCxn id="154" idx="7"/>
          </p:cNvCxnSpPr>
          <p:nvPr/>
        </p:nvCxnSpPr>
        <p:spPr>
          <a:xfrm flipH="1">
            <a:off x="6083044" y="3910425"/>
            <a:ext cx="1544100" cy="13503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5350224" y="5147237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155" name="Google Shape;155;p14"/>
          <p:cNvCxnSpPr>
            <a:stCxn id="143" idx="4"/>
            <a:endCxn id="154" idx="0"/>
          </p:cNvCxnSpPr>
          <p:nvPr/>
        </p:nvCxnSpPr>
        <p:spPr>
          <a:xfrm flipH="1">
            <a:off x="5779378" y="4362000"/>
            <a:ext cx="276600" cy="785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Caminho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Em um grafo sem arestas ponderadas o caminho é definido pelo </a:t>
            </a:r>
            <a:r>
              <a:rPr b="1" lang="pt-BR"/>
              <a:t>número de arestas</a:t>
            </a:r>
            <a:r>
              <a:rPr lang="pt-BR"/>
              <a:t> de um ponto a outro</a:t>
            </a:r>
            <a:br>
              <a:rPr lang="pt-BR"/>
            </a:br>
            <a:r>
              <a:rPr lang="pt-BR"/>
              <a:t>Exemplo:</a:t>
            </a:r>
            <a:br>
              <a:rPr lang="pt-BR"/>
            </a:br>
            <a:r>
              <a:rPr lang="pt-BR"/>
              <a:t> 	</a:t>
            </a:r>
            <a:r>
              <a:rPr b="1" lang="pt-BR"/>
              <a:t>A - F</a:t>
            </a:r>
            <a:r>
              <a:rPr lang="pt-BR"/>
              <a:t> = (A-C-B-E-D-F) (5)</a:t>
            </a:r>
            <a:br>
              <a:rPr lang="pt-BR"/>
            </a:br>
            <a:r>
              <a:rPr lang="pt-BR"/>
              <a:t> 	                </a:t>
            </a:r>
            <a:r>
              <a:rPr b="1" lang="pt-BR"/>
              <a:t>(A-B-E-D-F) (4) </a:t>
            </a:r>
            <a:br>
              <a:rPr lang="pt-BR"/>
            </a:br>
            <a:r>
              <a:rPr lang="pt-BR"/>
              <a:t>                           (A-D-F) (2)</a:t>
            </a:r>
            <a:br>
              <a:rPr b="1" lang="pt-BR"/>
            </a:br>
            <a:br>
              <a:rPr b="1" lang="pt-BR"/>
            </a:b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5626678" y="3588000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164" name="Google Shape;164;p15"/>
          <p:cNvSpPr/>
          <p:nvPr/>
        </p:nvSpPr>
        <p:spPr>
          <a:xfrm>
            <a:off x="7501405" y="3249775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165" name="Google Shape;165;p15"/>
          <p:cNvCxnSpPr>
            <a:stCxn id="163" idx="6"/>
            <a:endCxn id="164" idx="2"/>
          </p:cNvCxnSpPr>
          <p:nvPr/>
        </p:nvCxnSpPr>
        <p:spPr>
          <a:xfrm flipH="1" rot="10800000">
            <a:off x="6485278" y="3636900"/>
            <a:ext cx="1016100" cy="338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7138302" y="4597848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167" name="Google Shape;167;p15"/>
          <p:cNvCxnSpPr>
            <a:stCxn id="163" idx="5"/>
            <a:endCxn id="166" idx="1"/>
          </p:cNvCxnSpPr>
          <p:nvPr/>
        </p:nvCxnSpPr>
        <p:spPr>
          <a:xfrm>
            <a:off x="6359539" y="4248650"/>
            <a:ext cx="904500" cy="4626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/>
          <p:nvPr/>
        </p:nvSpPr>
        <p:spPr>
          <a:xfrm>
            <a:off x="8910281" y="3870549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169" name="Google Shape;169;p15"/>
          <p:cNvCxnSpPr>
            <a:stCxn id="168" idx="3"/>
            <a:endCxn id="166" idx="7"/>
          </p:cNvCxnSpPr>
          <p:nvPr/>
        </p:nvCxnSpPr>
        <p:spPr>
          <a:xfrm flipH="1">
            <a:off x="7871120" y="4531200"/>
            <a:ext cx="1164900" cy="180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64" idx="6"/>
            <a:endCxn id="168" idx="1"/>
          </p:cNvCxnSpPr>
          <p:nvPr/>
        </p:nvCxnSpPr>
        <p:spPr>
          <a:xfrm>
            <a:off x="8360005" y="3636775"/>
            <a:ext cx="675900" cy="347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5"/>
          <p:cNvSpPr/>
          <p:nvPr/>
        </p:nvSpPr>
        <p:spPr>
          <a:xfrm>
            <a:off x="8578189" y="5184335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172" name="Google Shape;172;p15"/>
          <p:cNvCxnSpPr>
            <a:stCxn id="166" idx="5"/>
            <a:endCxn id="171" idx="2"/>
          </p:cNvCxnSpPr>
          <p:nvPr/>
        </p:nvCxnSpPr>
        <p:spPr>
          <a:xfrm>
            <a:off x="7871163" y="5258498"/>
            <a:ext cx="707100" cy="312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64" idx="3"/>
            <a:endCxn id="174" idx="7"/>
          </p:cNvCxnSpPr>
          <p:nvPr/>
        </p:nvCxnSpPr>
        <p:spPr>
          <a:xfrm flipH="1">
            <a:off x="6083044" y="3910425"/>
            <a:ext cx="1544100" cy="13503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5"/>
          <p:cNvSpPr/>
          <p:nvPr/>
        </p:nvSpPr>
        <p:spPr>
          <a:xfrm>
            <a:off x="5350224" y="5147237"/>
            <a:ext cx="858600" cy="7740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175" name="Google Shape;175;p15"/>
          <p:cNvCxnSpPr>
            <a:stCxn id="163" idx="4"/>
            <a:endCxn id="174" idx="0"/>
          </p:cNvCxnSpPr>
          <p:nvPr/>
        </p:nvCxnSpPr>
        <p:spPr>
          <a:xfrm flipH="1">
            <a:off x="5779378" y="4362000"/>
            <a:ext cx="276600" cy="785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Caminho mais curto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Em um grafo sem arestas ponderadas o caminho é definido pelo </a:t>
            </a:r>
            <a:r>
              <a:rPr b="1" lang="pt-BR"/>
              <a:t>número de arestas</a:t>
            </a:r>
            <a:r>
              <a:rPr lang="pt-BR"/>
              <a:t> de um ponto a outro</a:t>
            </a:r>
            <a:br>
              <a:rPr lang="pt-BR"/>
            </a:br>
            <a:r>
              <a:rPr lang="pt-BR"/>
              <a:t>Exemplo:</a:t>
            </a:r>
            <a:br>
              <a:rPr lang="pt-BR"/>
            </a:br>
            <a:r>
              <a:rPr lang="pt-BR"/>
              <a:t> 	</a:t>
            </a:r>
            <a:r>
              <a:rPr b="1" lang="pt-BR"/>
              <a:t>A - F</a:t>
            </a:r>
            <a:r>
              <a:rPr lang="pt-BR"/>
              <a:t> = (A-C-B-E-D-F) (5)</a:t>
            </a:r>
            <a:br>
              <a:rPr lang="pt-BR"/>
            </a:br>
            <a:r>
              <a:rPr lang="pt-BR"/>
              <a:t> 	                (A-B-E-D-F) (4) </a:t>
            </a:r>
            <a:br>
              <a:rPr lang="pt-BR"/>
            </a:br>
            <a:r>
              <a:rPr lang="pt-BR"/>
              <a:t>                           </a:t>
            </a:r>
            <a:r>
              <a:rPr b="1" lang="pt-BR"/>
              <a:t>(A-D-F) (2)</a:t>
            </a:r>
            <a:br>
              <a:rPr b="1" lang="pt-BR"/>
            </a:br>
            <a:br>
              <a:rPr b="1" lang="pt-BR"/>
            </a:b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626678" y="3588000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184" name="Google Shape;184;p16"/>
          <p:cNvSpPr/>
          <p:nvPr/>
        </p:nvSpPr>
        <p:spPr>
          <a:xfrm>
            <a:off x="7501405" y="3249775"/>
            <a:ext cx="858600" cy="7740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185" name="Google Shape;185;p16"/>
          <p:cNvCxnSpPr>
            <a:stCxn id="183" idx="6"/>
            <a:endCxn id="184" idx="2"/>
          </p:cNvCxnSpPr>
          <p:nvPr/>
        </p:nvCxnSpPr>
        <p:spPr>
          <a:xfrm flipH="1" rot="10800000">
            <a:off x="6485278" y="3636900"/>
            <a:ext cx="1016100" cy="338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6"/>
          <p:cNvSpPr/>
          <p:nvPr/>
        </p:nvSpPr>
        <p:spPr>
          <a:xfrm>
            <a:off x="7138302" y="4597848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187" name="Google Shape;187;p16"/>
          <p:cNvCxnSpPr>
            <a:stCxn id="183" idx="5"/>
            <a:endCxn id="186" idx="1"/>
          </p:cNvCxnSpPr>
          <p:nvPr/>
        </p:nvCxnSpPr>
        <p:spPr>
          <a:xfrm>
            <a:off x="6359539" y="4248650"/>
            <a:ext cx="904500" cy="4626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8910281" y="3870549"/>
            <a:ext cx="858600" cy="7740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189" name="Google Shape;189;p16"/>
          <p:cNvCxnSpPr>
            <a:stCxn id="188" idx="3"/>
            <a:endCxn id="186" idx="7"/>
          </p:cNvCxnSpPr>
          <p:nvPr/>
        </p:nvCxnSpPr>
        <p:spPr>
          <a:xfrm flipH="1">
            <a:off x="7871120" y="4531200"/>
            <a:ext cx="1164900" cy="180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84" idx="6"/>
            <a:endCxn id="188" idx="1"/>
          </p:cNvCxnSpPr>
          <p:nvPr/>
        </p:nvCxnSpPr>
        <p:spPr>
          <a:xfrm>
            <a:off x="8360005" y="3636775"/>
            <a:ext cx="675900" cy="347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6"/>
          <p:cNvSpPr/>
          <p:nvPr/>
        </p:nvSpPr>
        <p:spPr>
          <a:xfrm>
            <a:off x="8578189" y="5184335"/>
            <a:ext cx="858600" cy="774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192" name="Google Shape;192;p16"/>
          <p:cNvCxnSpPr>
            <a:stCxn id="186" idx="5"/>
            <a:endCxn id="191" idx="2"/>
          </p:cNvCxnSpPr>
          <p:nvPr/>
        </p:nvCxnSpPr>
        <p:spPr>
          <a:xfrm>
            <a:off x="7871163" y="5258498"/>
            <a:ext cx="707100" cy="312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84" idx="3"/>
            <a:endCxn id="194" idx="7"/>
          </p:cNvCxnSpPr>
          <p:nvPr/>
        </p:nvCxnSpPr>
        <p:spPr>
          <a:xfrm flipH="1">
            <a:off x="6083044" y="3910425"/>
            <a:ext cx="1544100" cy="13503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6"/>
          <p:cNvSpPr/>
          <p:nvPr/>
        </p:nvSpPr>
        <p:spPr>
          <a:xfrm>
            <a:off x="5350224" y="5147237"/>
            <a:ext cx="858600" cy="7740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195" name="Google Shape;195;p16"/>
          <p:cNvCxnSpPr>
            <a:stCxn id="183" idx="4"/>
            <a:endCxn id="194" idx="0"/>
          </p:cNvCxnSpPr>
          <p:nvPr/>
        </p:nvCxnSpPr>
        <p:spPr>
          <a:xfrm flipH="1">
            <a:off x="5779378" y="4362000"/>
            <a:ext cx="276600" cy="785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Closeness - Proximidade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Quanto mais central é o vértice menor é a distância total para todos os outros vértices</a:t>
            </a:r>
            <a:br>
              <a:rPr lang="pt-BR"/>
            </a:br>
            <a:br>
              <a:rPr lang="pt-BR"/>
            </a:br>
            <a:r>
              <a:rPr lang="pt-BR"/>
              <a:t>Exemplo: </a:t>
            </a:r>
            <a:br>
              <a:rPr lang="pt-BR"/>
            </a:br>
            <a:r>
              <a:rPr lang="pt-BR"/>
              <a:t>F =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1-D </a:t>
            </a:r>
            <a:endParaRPr b="1"/>
          </a:p>
        </p:txBody>
      </p:sp>
      <p:sp>
        <p:nvSpPr>
          <p:cNvPr id="202" name="Google Shape;202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5186389" y="36355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04" name="Google Shape;204;p17"/>
          <p:cNvSpPr/>
          <p:nvPr/>
        </p:nvSpPr>
        <p:spPr>
          <a:xfrm>
            <a:off x="7260387" y="32497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05" name="Google Shape;205;p17"/>
          <p:cNvCxnSpPr>
            <a:stCxn id="203" idx="6"/>
            <a:endCxn id="204" idx="2"/>
          </p:cNvCxnSpPr>
          <p:nvPr/>
        </p:nvCxnSpPr>
        <p:spPr>
          <a:xfrm flipH="1" rot="10800000">
            <a:off x="6136189" y="3691023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7"/>
          <p:cNvSpPr/>
          <p:nvPr/>
        </p:nvSpPr>
        <p:spPr>
          <a:xfrm>
            <a:off x="6858688" y="4787263"/>
            <a:ext cx="949800" cy="882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07" name="Google Shape;207;p17"/>
          <p:cNvCxnSpPr>
            <a:stCxn id="203" idx="5"/>
            <a:endCxn id="206" idx="1"/>
          </p:cNvCxnSpPr>
          <p:nvPr/>
        </p:nvCxnSpPr>
        <p:spPr>
          <a:xfrm>
            <a:off x="5997094" y="4388869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8819017" y="395777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09" name="Google Shape;209;p17"/>
          <p:cNvCxnSpPr>
            <a:stCxn id="208" idx="3"/>
            <a:endCxn id="206" idx="7"/>
          </p:cNvCxnSpPr>
          <p:nvPr/>
        </p:nvCxnSpPr>
        <p:spPr>
          <a:xfrm flipH="1">
            <a:off x="7669312" y="4711120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>
            <a:stCxn id="204" idx="6"/>
            <a:endCxn id="208" idx="1"/>
          </p:cNvCxnSpPr>
          <p:nvPr/>
        </p:nvCxnSpPr>
        <p:spPr>
          <a:xfrm>
            <a:off x="8210187" y="3691075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7"/>
          <p:cNvSpPr/>
          <p:nvPr/>
        </p:nvSpPr>
        <p:spPr>
          <a:xfrm>
            <a:off x="8451626" y="5456157"/>
            <a:ext cx="949800" cy="88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12" name="Google Shape;212;p17"/>
          <p:cNvCxnSpPr>
            <a:stCxn id="206" idx="5"/>
            <a:endCxn id="211" idx="2"/>
          </p:cNvCxnSpPr>
          <p:nvPr/>
        </p:nvCxnSpPr>
        <p:spPr>
          <a:xfrm>
            <a:off x="7669393" y="5540609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7"/>
          <p:cNvCxnSpPr>
            <a:stCxn id="204" idx="3"/>
            <a:endCxn id="214" idx="7"/>
          </p:cNvCxnSpPr>
          <p:nvPr/>
        </p:nvCxnSpPr>
        <p:spPr>
          <a:xfrm flipH="1">
            <a:off x="5691282" y="4003121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7"/>
          <p:cNvSpPr/>
          <p:nvPr/>
        </p:nvSpPr>
        <p:spPr>
          <a:xfrm>
            <a:off x="4880550" y="541384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15" name="Google Shape;215;p17"/>
          <p:cNvCxnSpPr>
            <a:stCxn id="203" idx="4"/>
            <a:endCxn id="214" idx="0"/>
          </p:cNvCxnSpPr>
          <p:nvPr/>
        </p:nvCxnSpPr>
        <p:spPr>
          <a:xfrm flipH="1">
            <a:off x="5355589" y="4518123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