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4"/>
    <p:sldMasterId id="2147483657" r:id="rId5"/>
    <p:sldMasterId id="2147483658" r:id="rId6"/>
    <p:sldMasterId id="2147483659" r:id="rId7"/>
    <p:sldMasterId id="2147483660" r:id="rId8"/>
    <p:sldMasterId id="2147483661" r:id="rId9"/>
    <p:sldMasterId id="2147483662" r:id="rId10"/>
    <p:sldMasterId id="2147483663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7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f044a164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f044a1648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f044a164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f044a1648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f044a164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3f044a1648_0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f044a164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3f044a1648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f044a164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3f044a1648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f044a164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3f044a1648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f044a16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f044a164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f044a164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f044a1648_0_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f044a164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f044a1648_0_3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f044a164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f044a1648_0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f044a164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f044a1648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f044a16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f044a164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f044a164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3f044a1648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corrido 2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ctrTitle"/>
          </p:nvPr>
        </p:nvSpPr>
        <p:spPr>
          <a:xfrm>
            <a:off x="568230" y="0"/>
            <a:ext cx="10012684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EXTO CORRIDO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ctrTitle"/>
          </p:nvPr>
        </p:nvSpPr>
        <p:spPr>
          <a:xfrm>
            <a:off x="568229" y="1"/>
            <a:ext cx="10284828" cy="1208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8"/>
          <p:cNvSpPr txBox="1"/>
          <p:nvPr>
            <p:ph idx="1" type="subTitle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  <a:defRPr b="0" i="0" sz="3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PARA PERGUNTAS">
  <p:cSld name="SLIDE PARA PERGUNTA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>
            <p:ph type="ctrTitle"/>
          </p:nvPr>
        </p:nvSpPr>
        <p:spPr>
          <a:xfrm>
            <a:off x="544286" y="2235200"/>
            <a:ext cx="600891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4500"/>
              <a:buFont typeface="Calibri"/>
              <a:buNone/>
              <a:defRPr b="1" i="0" sz="45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3657">
          <p15:clr>
            <a:srgbClr val="FBAE40"/>
          </p15:clr>
        </p15:guide>
        <p15:guide id="2" pos="48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IMAGENS E QUADRO">
  <p:cSld name="SLIDE IMAGENS E QUADRO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idx="1" type="subTitle"/>
          </p:nvPr>
        </p:nvSpPr>
        <p:spPr>
          <a:xfrm>
            <a:off x="1469570" y="5855398"/>
            <a:ext cx="9144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ÓPICOS" type="title">
  <p:cSld name="TITL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1" name="Google Shape;181;p16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2.png"/><Relationship Id="rId13" Type="http://schemas.openxmlformats.org/officeDocument/2006/relationships/image" Target="../media/image3.png"/><Relationship Id="rId12" Type="http://schemas.openxmlformats.org/officeDocument/2006/relationships/image" Target="../media/image9.png"/><Relationship Id="rId1" Type="http://schemas.openxmlformats.org/officeDocument/2006/relationships/image" Target="../media/image4.png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6.png"/><Relationship Id="rId13" Type="http://schemas.openxmlformats.org/officeDocument/2006/relationships/image" Target="../media/image34.png"/><Relationship Id="rId12" Type="http://schemas.openxmlformats.org/officeDocument/2006/relationships/image" Target="../media/image11.png"/><Relationship Id="rId1" Type="http://schemas.openxmlformats.org/officeDocument/2006/relationships/image" Target="../media/image10.png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9.png"/><Relationship Id="rId16" Type="http://schemas.openxmlformats.org/officeDocument/2006/relationships/theme" Target="../theme/theme8.xml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6.png"/><Relationship Id="rId13" Type="http://schemas.openxmlformats.org/officeDocument/2006/relationships/image" Target="../media/image38.png"/><Relationship Id="rId12" Type="http://schemas.openxmlformats.org/officeDocument/2006/relationships/image" Target="../media/image20.png"/><Relationship Id="rId1" Type="http://schemas.openxmlformats.org/officeDocument/2006/relationships/image" Target="../media/image25.png"/><Relationship Id="rId2" Type="http://schemas.openxmlformats.org/officeDocument/2006/relationships/image" Target="../media/image32.png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6" Type="http://schemas.openxmlformats.org/officeDocument/2006/relationships/image" Target="../media/image30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2.png"/><Relationship Id="rId10" Type="http://schemas.openxmlformats.org/officeDocument/2006/relationships/image" Target="../media/image44.png"/><Relationship Id="rId13" Type="http://schemas.openxmlformats.org/officeDocument/2006/relationships/image" Target="../media/image29.png"/><Relationship Id="rId12" Type="http://schemas.openxmlformats.org/officeDocument/2006/relationships/image" Target="../media/image20.png"/><Relationship Id="rId1" Type="http://schemas.openxmlformats.org/officeDocument/2006/relationships/image" Target="../media/image23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Relationship Id="rId15" Type="http://schemas.openxmlformats.org/officeDocument/2006/relationships/image" Target="../media/image55.png"/><Relationship Id="rId14" Type="http://schemas.openxmlformats.org/officeDocument/2006/relationships/image" Target="../media/image46.png"/><Relationship Id="rId17" Type="http://schemas.openxmlformats.org/officeDocument/2006/relationships/theme" Target="../theme/theme7.xml"/><Relationship Id="rId16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6" Type="http://schemas.openxmlformats.org/officeDocument/2006/relationships/image" Target="../media/image41.png"/><Relationship Id="rId7" Type="http://schemas.openxmlformats.org/officeDocument/2006/relationships/image" Target="../media/image37.png"/><Relationship Id="rId8" Type="http://schemas.openxmlformats.org/officeDocument/2006/relationships/image" Target="../media/image47.png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9.png"/><Relationship Id="rId13" Type="http://schemas.openxmlformats.org/officeDocument/2006/relationships/image" Target="../media/image50.png"/><Relationship Id="rId12" Type="http://schemas.openxmlformats.org/officeDocument/2006/relationships/image" Target="../media/image56.png"/><Relationship Id="rId1" Type="http://schemas.openxmlformats.org/officeDocument/2006/relationships/image" Target="../media/image10.png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image" Target="../media/image43.png"/><Relationship Id="rId9" Type="http://schemas.openxmlformats.org/officeDocument/2006/relationships/image" Target="../media/image34.png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6" Type="http://schemas.openxmlformats.org/officeDocument/2006/relationships/image" Target="../media/image16.png"/><Relationship Id="rId7" Type="http://schemas.openxmlformats.org/officeDocument/2006/relationships/image" Target="../media/image2.png"/><Relationship Id="rId8" Type="http://schemas.openxmlformats.org/officeDocument/2006/relationships/image" Target="../media/image11.png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image" Target="../media/image69.png"/><Relationship Id="rId11" Type="http://schemas.openxmlformats.org/officeDocument/2006/relationships/image" Target="../media/image57.png"/><Relationship Id="rId22" Type="http://schemas.openxmlformats.org/officeDocument/2006/relationships/theme" Target="../theme/theme1.xml"/><Relationship Id="rId10" Type="http://schemas.openxmlformats.org/officeDocument/2006/relationships/image" Target="../media/image63.png"/><Relationship Id="rId21" Type="http://schemas.openxmlformats.org/officeDocument/2006/relationships/slideLayout" Target="../slideLayouts/slideLayout6.xml"/><Relationship Id="rId13" Type="http://schemas.openxmlformats.org/officeDocument/2006/relationships/image" Target="../media/image20.png"/><Relationship Id="rId12" Type="http://schemas.openxmlformats.org/officeDocument/2006/relationships/image" Target="../media/image16.png"/><Relationship Id="rId1" Type="http://schemas.openxmlformats.org/officeDocument/2006/relationships/image" Target="../media/image64.png"/><Relationship Id="rId2" Type="http://schemas.openxmlformats.org/officeDocument/2006/relationships/image" Target="../media/image45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9" Type="http://schemas.openxmlformats.org/officeDocument/2006/relationships/image" Target="../media/image68.png"/><Relationship Id="rId15" Type="http://schemas.openxmlformats.org/officeDocument/2006/relationships/image" Target="../media/image72.png"/><Relationship Id="rId14" Type="http://schemas.openxmlformats.org/officeDocument/2006/relationships/image" Target="../media/image26.png"/><Relationship Id="rId17" Type="http://schemas.openxmlformats.org/officeDocument/2006/relationships/image" Target="../media/image2.png"/><Relationship Id="rId16" Type="http://schemas.openxmlformats.org/officeDocument/2006/relationships/image" Target="../media/image55.png"/><Relationship Id="rId5" Type="http://schemas.openxmlformats.org/officeDocument/2006/relationships/image" Target="../media/image54.png"/><Relationship Id="rId19" Type="http://schemas.openxmlformats.org/officeDocument/2006/relationships/image" Target="../media/image9.png"/><Relationship Id="rId6" Type="http://schemas.openxmlformats.org/officeDocument/2006/relationships/image" Target="../media/image61.png"/><Relationship Id="rId18" Type="http://schemas.openxmlformats.org/officeDocument/2006/relationships/image" Target="../media/image34.png"/><Relationship Id="rId7" Type="http://schemas.openxmlformats.org/officeDocument/2006/relationships/image" Target="../media/image58.png"/><Relationship Id="rId8" Type="http://schemas.openxmlformats.org/officeDocument/2006/relationships/image" Target="../media/image48.png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image" Target="../media/image86.png"/><Relationship Id="rId11" Type="http://schemas.openxmlformats.org/officeDocument/2006/relationships/image" Target="../media/image74.png"/><Relationship Id="rId22" Type="http://schemas.openxmlformats.org/officeDocument/2006/relationships/image" Target="../media/image85.png"/><Relationship Id="rId10" Type="http://schemas.openxmlformats.org/officeDocument/2006/relationships/image" Target="../media/image73.png"/><Relationship Id="rId21" Type="http://schemas.openxmlformats.org/officeDocument/2006/relationships/image" Target="../media/image89.png"/><Relationship Id="rId13" Type="http://schemas.openxmlformats.org/officeDocument/2006/relationships/image" Target="../media/image65.png"/><Relationship Id="rId24" Type="http://schemas.openxmlformats.org/officeDocument/2006/relationships/theme" Target="../theme/theme9.xml"/><Relationship Id="rId12" Type="http://schemas.openxmlformats.org/officeDocument/2006/relationships/image" Target="../media/image79.png"/><Relationship Id="rId23" Type="http://schemas.openxmlformats.org/officeDocument/2006/relationships/slideLayout" Target="../slideLayouts/slideLayout7.xml"/><Relationship Id="rId1" Type="http://schemas.openxmlformats.org/officeDocument/2006/relationships/image" Target="../media/image60.png"/><Relationship Id="rId2" Type="http://schemas.openxmlformats.org/officeDocument/2006/relationships/image" Target="../media/image76.png"/><Relationship Id="rId3" Type="http://schemas.openxmlformats.org/officeDocument/2006/relationships/image" Target="../media/image59.png"/><Relationship Id="rId4" Type="http://schemas.openxmlformats.org/officeDocument/2006/relationships/image" Target="../media/image77.png"/><Relationship Id="rId9" Type="http://schemas.openxmlformats.org/officeDocument/2006/relationships/image" Target="../media/image70.png"/><Relationship Id="rId15" Type="http://schemas.openxmlformats.org/officeDocument/2006/relationships/image" Target="../media/image78.png"/><Relationship Id="rId14" Type="http://schemas.openxmlformats.org/officeDocument/2006/relationships/image" Target="../media/image83.png"/><Relationship Id="rId17" Type="http://schemas.openxmlformats.org/officeDocument/2006/relationships/image" Target="../media/image82.png"/><Relationship Id="rId16" Type="http://schemas.openxmlformats.org/officeDocument/2006/relationships/image" Target="../media/image75.png"/><Relationship Id="rId5" Type="http://schemas.openxmlformats.org/officeDocument/2006/relationships/image" Target="../media/image67.png"/><Relationship Id="rId19" Type="http://schemas.openxmlformats.org/officeDocument/2006/relationships/image" Target="../media/image80.png"/><Relationship Id="rId6" Type="http://schemas.openxmlformats.org/officeDocument/2006/relationships/image" Target="../media/image66.png"/><Relationship Id="rId18" Type="http://schemas.openxmlformats.org/officeDocument/2006/relationships/image" Target="../media/image81.png"/><Relationship Id="rId7" Type="http://schemas.openxmlformats.org/officeDocument/2006/relationships/image" Target="../media/image62.png"/><Relationship Id="rId8" Type="http://schemas.openxmlformats.org/officeDocument/2006/relationships/image" Target="../media/image71.png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image" Target="../media/image96.png"/><Relationship Id="rId10" Type="http://schemas.openxmlformats.org/officeDocument/2006/relationships/image" Target="../media/image95.png"/><Relationship Id="rId13" Type="http://schemas.openxmlformats.org/officeDocument/2006/relationships/image" Target="../media/image94.png"/><Relationship Id="rId12" Type="http://schemas.openxmlformats.org/officeDocument/2006/relationships/image" Target="../media/image92.png"/><Relationship Id="rId1" Type="http://schemas.openxmlformats.org/officeDocument/2006/relationships/image" Target="../media/image98.png"/><Relationship Id="rId2" Type="http://schemas.openxmlformats.org/officeDocument/2006/relationships/image" Target="../media/image88.png"/><Relationship Id="rId3" Type="http://schemas.openxmlformats.org/officeDocument/2006/relationships/image" Target="../media/image84.png"/><Relationship Id="rId4" Type="http://schemas.openxmlformats.org/officeDocument/2006/relationships/image" Target="../media/image87.png"/><Relationship Id="rId9" Type="http://schemas.openxmlformats.org/officeDocument/2006/relationships/image" Target="../media/image100.png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8.xml"/><Relationship Id="rId5" Type="http://schemas.openxmlformats.org/officeDocument/2006/relationships/image" Target="../media/image91.png"/><Relationship Id="rId6" Type="http://schemas.openxmlformats.org/officeDocument/2006/relationships/image" Target="../media/image97.png"/><Relationship Id="rId7" Type="http://schemas.openxmlformats.org/officeDocument/2006/relationships/image" Target="../media/image93.png"/><Relationship Id="rId8" Type="http://schemas.openxmlformats.org/officeDocument/2006/relationships/image" Target="../media/image90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700"/>
            <a:ext cx="12192000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15550" y="1562100"/>
            <a:ext cx="2076450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0" y="3644900"/>
            <a:ext cx="12954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7350" y="5651500"/>
            <a:ext cx="787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45850" y="2324100"/>
            <a:ext cx="9461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1650" y="3028950"/>
            <a:ext cx="122555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28450" y="622300"/>
            <a:ext cx="4635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31500" y="4044950"/>
            <a:ext cx="1651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1550" y="2146300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709400" y="1358900"/>
            <a:ext cx="88900" cy="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87050" y="2908300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687050" y="42291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87100" y="2305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788650" y="29908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82250" y="5403850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356850" y="555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85450" y="5416550"/>
            <a:ext cx="38100" cy="38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6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371600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66800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7231" y="1565532"/>
            <a:ext cx="2241550" cy="35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2950" y="4718050"/>
            <a:ext cx="24892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88200" y="15938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0950" y="54610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39500" y="53340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55350" y="1555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64350" y="13271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47450" y="5054600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7900" y="12954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53022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092950" y="1952625"/>
            <a:ext cx="22542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699500" y="2762250"/>
            <a:ext cx="26289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890000" y="2971800"/>
            <a:ext cx="2247900" cy="1289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450" y="4381500"/>
            <a:ext cx="38100" cy="3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13"/>
          <p:cNvGrpSpPr/>
          <p:nvPr/>
        </p:nvGrpSpPr>
        <p:grpSpPr>
          <a:xfrm>
            <a:off x="-64394" y="-63500"/>
            <a:ext cx="12321233" cy="3645032"/>
            <a:chOff x="0" y="0"/>
            <a:chExt cx="12191998" cy="3606800"/>
          </a:xfrm>
        </p:grpSpPr>
        <p:pic>
          <p:nvPicPr>
            <p:cNvPr id="134" name="Google Shape;134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8950" y="0"/>
              <a:ext cx="10433048" cy="360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0420350" cy="360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6" name="Google Shape;13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7250" y="2842683"/>
            <a:ext cx="13906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96600" y="1079500"/>
            <a:ext cx="8318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6016" y="2349500"/>
            <a:ext cx="723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1850" y="3390900"/>
            <a:ext cx="126365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333064" y="3972983"/>
            <a:ext cx="12827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2100" y="4413250"/>
            <a:ext cx="2165350" cy="25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8750" y="895350"/>
            <a:ext cx="10858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17150" y="5448300"/>
            <a:ext cx="18351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93962" y="3336925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289661" y="3051175"/>
            <a:ext cx="120650" cy="1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031179" y="2563283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52617" y="3832045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6114" y="4386262"/>
            <a:ext cx="1206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52550" y="1771650"/>
            <a:ext cx="107950" cy="1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12" y="3317875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79550" y="174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13012" y="3502025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69914" y="4360862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005779" y="2741083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257911" y="318452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685967" y="395904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1709400" y="2870200"/>
            <a:ext cx="190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368983" y="-196850"/>
            <a:ext cx="9474201" cy="71310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3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ctrTitle"/>
          </p:nvPr>
        </p:nvSpPr>
        <p:spPr>
          <a:xfrm>
            <a:off x="576938" y="2950028"/>
            <a:ext cx="6141720" cy="89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Mineração de Texto</a:t>
            </a:r>
            <a:endParaRPr/>
          </a:p>
        </p:txBody>
      </p:sp>
      <p:sp>
        <p:nvSpPr>
          <p:cNvPr id="187" name="Google Shape;187;p17"/>
          <p:cNvSpPr txBox="1"/>
          <p:nvPr>
            <p:ph idx="1" type="subTitle"/>
          </p:nvPr>
        </p:nvSpPr>
        <p:spPr>
          <a:xfrm>
            <a:off x="561698" y="3752850"/>
            <a:ext cx="6156960" cy="53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14095988" y="2133496"/>
            <a:ext cx="3580222" cy="1033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/>
          <p:nvPr/>
        </p:nvSpPr>
        <p:spPr>
          <a:xfrm>
            <a:off x="8338950" y="1197300"/>
            <a:ext cx="22422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7753475" y="1197300"/>
            <a:ext cx="432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6413575" y="1197300"/>
            <a:ext cx="1236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6084675" y="1197300"/>
            <a:ext cx="225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3660575" y="1197300"/>
            <a:ext cx="23205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2795575" y="1197300"/>
            <a:ext cx="7614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065975" y="1197300"/>
            <a:ext cx="16260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462875" y="1197300"/>
            <a:ext cx="4995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370225" y="1085450"/>
            <a:ext cx="10408800" cy="7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28E9B"/>
                </a:solidFill>
                <a:latin typeface="Calibri"/>
                <a:ea typeface="Calibri"/>
                <a:cs typeface="Calibri"/>
                <a:sym typeface="Calibri"/>
              </a:rPr>
              <a:t>“O cachorro está perseguindo o garoto no playground“</a:t>
            </a:r>
            <a:endParaRPr/>
          </a:p>
        </p:txBody>
      </p:sp>
      <p:sp>
        <p:nvSpPr>
          <p:cNvPr id="319" name="Google Shape;319;p26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600"/>
              <a:t>POS - Part of Speech Tags</a:t>
            </a:r>
            <a:endParaRPr sz="4600">
              <a:solidFill>
                <a:srgbClr val="00353D"/>
              </a:solidFill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321" name="Google Shape;321;p26"/>
          <p:cNvSpPr txBox="1"/>
          <p:nvPr/>
        </p:nvSpPr>
        <p:spPr>
          <a:xfrm>
            <a:off x="383763" y="1881650"/>
            <a:ext cx="761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</a:t>
            </a:r>
            <a:endParaRPr/>
          </a:p>
        </p:txBody>
      </p:sp>
      <p:sp>
        <p:nvSpPr>
          <p:cNvPr id="322" name="Google Shape;322;p26"/>
          <p:cNvSpPr txBox="1"/>
          <p:nvPr/>
        </p:nvSpPr>
        <p:spPr>
          <a:xfrm>
            <a:off x="1207925" y="1881650"/>
            <a:ext cx="1196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Substantivo</a:t>
            </a:r>
            <a:endParaRPr/>
          </a:p>
        </p:txBody>
      </p:sp>
      <p:sp>
        <p:nvSpPr>
          <p:cNvPr id="323" name="Google Shape;323;p26"/>
          <p:cNvSpPr txBox="1"/>
          <p:nvPr/>
        </p:nvSpPr>
        <p:spPr>
          <a:xfrm>
            <a:off x="3727698" y="1881650"/>
            <a:ext cx="216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</a:t>
            </a:r>
            <a:r>
              <a:rPr lang="pt-BR"/>
              <a:t>erbo principal gerúndio</a:t>
            </a:r>
            <a:endParaRPr/>
          </a:p>
        </p:txBody>
      </p:sp>
      <p:sp>
        <p:nvSpPr>
          <p:cNvPr id="324" name="Google Shape;324;p26"/>
          <p:cNvSpPr txBox="1"/>
          <p:nvPr/>
        </p:nvSpPr>
        <p:spPr>
          <a:xfrm>
            <a:off x="6426150" y="1881650"/>
            <a:ext cx="11310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Substantivo</a:t>
            </a:r>
            <a:endParaRPr/>
          </a:p>
        </p:txBody>
      </p:sp>
      <p:sp>
        <p:nvSpPr>
          <p:cNvPr id="325" name="Google Shape;325;p26"/>
          <p:cNvSpPr txBox="1"/>
          <p:nvPr/>
        </p:nvSpPr>
        <p:spPr>
          <a:xfrm>
            <a:off x="8701925" y="1881650"/>
            <a:ext cx="1236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Substantivo</a:t>
            </a:r>
            <a:endParaRPr/>
          </a:p>
        </p:txBody>
      </p:sp>
      <p:sp>
        <p:nvSpPr>
          <p:cNvPr id="326" name="Google Shape;326;p26"/>
          <p:cNvSpPr txBox="1"/>
          <p:nvPr/>
        </p:nvSpPr>
        <p:spPr>
          <a:xfrm>
            <a:off x="2871763" y="1881650"/>
            <a:ext cx="761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</a:t>
            </a:r>
            <a:endParaRPr/>
          </a:p>
        </p:txBody>
      </p:sp>
      <p:sp>
        <p:nvSpPr>
          <p:cNvPr id="327" name="Google Shape;327;p26"/>
          <p:cNvSpPr txBox="1"/>
          <p:nvPr/>
        </p:nvSpPr>
        <p:spPr>
          <a:xfrm>
            <a:off x="5993844" y="1881650"/>
            <a:ext cx="432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</a:t>
            </a:r>
            <a:endParaRPr/>
          </a:p>
        </p:txBody>
      </p:sp>
      <p:sp>
        <p:nvSpPr>
          <p:cNvPr id="328" name="Google Shape;328;p26"/>
          <p:cNvSpPr txBox="1"/>
          <p:nvPr/>
        </p:nvSpPr>
        <p:spPr>
          <a:xfrm>
            <a:off x="7778870" y="1854088"/>
            <a:ext cx="432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ADCP</a:t>
            </a:r>
            <a:endParaRPr sz="1000"/>
          </a:p>
        </p:txBody>
      </p:sp>
      <p:sp>
        <p:nvSpPr>
          <p:cNvPr id="329" name="Google Shape;329;p26"/>
          <p:cNvSpPr txBox="1"/>
          <p:nvPr>
            <p:ph idx="1" type="subTitle"/>
          </p:nvPr>
        </p:nvSpPr>
        <p:spPr>
          <a:xfrm>
            <a:off x="522500" y="2638575"/>
            <a:ext cx="9144000" cy="3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Método </a:t>
            </a:r>
            <a:r>
              <a:rPr b="1" lang="pt-BR"/>
              <a:t>complementar</a:t>
            </a:r>
            <a:r>
              <a:rPr lang="pt-BR"/>
              <a:t> à representação em palavras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Possível contar adjetivos, sujeitos, verbos, sujeitos associados a quais verbos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b="1" lang="pt-BR"/>
              <a:t>Enriquece</a:t>
            </a:r>
            <a:r>
              <a:rPr lang="pt-BR"/>
              <a:t> a representação do texto</a:t>
            </a:r>
            <a:br>
              <a:rPr lang="pt-BR"/>
            </a:b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/>
          <p:nvPr/>
        </p:nvSpPr>
        <p:spPr>
          <a:xfrm>
            <a:off x="8338950" y="1197300"/>
            <a:ext cx="22422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/>
          <p:nvPr/>
        </p:nvSpPr>
        <p:spPr>
          <a:xfrm>
            <a:off x="7753475" y="1197300"/>
            <a:ext cx="432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6413575" y="1197300"/>
            <a:ext cx="1236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6084675" y="1197300"/>
            <a:ext cx="225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3660575" y="1197300"/>
            <a:ext cx="23205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2795575" y="1197300"/>
            <a:ext cx="7614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1065975" y="1197300"/>
            <a:ext cx="16260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462875" y="1197300"/>
            <a:ext cx="4995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370225" y="1085450"/>
            <a:ext cx="10408800" cy="7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28E9B"/>
                </a:solidFill>
                <a:latin typeface="Calibri"/>
                <a:ea typeface="Calibri"/>
                <a:cs typeface="Calibri"/>
                <a:sym typeface="Calibri"/>
              </a:rPr>
              <a:t>“O cachorro está perseguindo o garoto no playground“</a:t>
            </a:r>
            <a:endParaRPr/>
          </a:p>
        </p:txBody>
      </p:sp>
      <p:sp>
        <p:nvSpPr>
          <p:cNvPr id="343" name="Google Shape;343;p27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600"/>
              <a:t>Detecção de Entidades</a:t>
            </a:r>
            <a:endParaRPr sz="4600">
              <a:solidFill>
                <a:srgbClr val="00353D"/>
              </a:solidFill>
            </a:endParaRPr>
          </a:p>
        </p:txBody>
      </p:sp>
      <p:sp>
        <p:nvSpPr>
          <p:cNvPr id="344" name="Google Shape;344;p27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345" name="Google Shape;345;p27"/>
          <p:cNvSpPr txBox="1"/>
          <p:nvPr/>
        </p:nvSpPr>
        <p:spPr>
          <a:xfrm>
            <a:off x="383763" y="1881650"/>
            <a:ext cx="761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"/>
          <p:cNvSpPr txBox="1"/>
          <p:nvPr/>
        </p:nvSpPr>
        <p:spPr>
          <a:xfrm>
            <a:off x="1207925" y="1881650"/>
            <a:ext cx="1196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Animal</a:t>
            </a:r>
            <a:endParaRPr/>
          </a:p>
        </p:txBody>
      </p:sp>
      <p:sp>
        <p:nvSpPr>
          <p:cNvPr id="347" name="Google Shape;347;p27"/>
          <p:cNvSpPr txBox="1"/>
          <p:nvPr/>
        </p:nvSpPr>
        <p:spPr>
          <a:xfrm>
            <a:off x="3727698" y="1881650"/>
            <a:ext cx="216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 txBox="1"/>
          <p:nvPr/>
        </p:nvSpPr>
        <p:spPr>
          <a:xfrm>
            <a:off x="6426150" y="1881650"/>
            <a:ext cx="11310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Pessoa</a:t>
            </a:r>
            <a:endParaRPr/>
          </a:p>
        </p:txBody>
      </p:sp>
      <p:sp>
        <p:nvSpPr>
          <p:cNvPr id="349" name="Google Shape;349;p27"/>
          <p:cNvSpPr txBox="1"/>
          <p:nvPr/>
        </p:nvSpPr>
        <p:spPr>
          <a:xfrm>
            <a:off x="8701925" y="1881650"/>
            <a:ext cx="1236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Local</a:t>
            </a:r>
            <a:endParaRPr/>
          </a:p>
        </p:txBody>
      </p:sp>
      <p:sp>
        <p:nvSpPr>
          <p:cNvPr id="350" name="Google Shape;350;p27"/>
          <p:cNvSpPr txBox="1"/>
          <p:nvPr/>
        </p:nvSpPr>
        <p:spPr>
          <a:xfrm>
            <a:off x="2871763" y="1881650"/>
            <a:ext cx="761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7"/>
          <p:cNvSpPr txBox="1"/>
          <p:nvPr/>
        </p:nvSpPr>
        <p:spPr>
          <a:xfrm>
            <a:off x="5993844" y="1881650"/>
            <a:ext cx="432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"/>
          <p:cNvSpPr txBox="1"/>
          <p:nvPr/>
        </p:nvSpPr>
        <p:spPr>
          <a:xfrm>
            <a:off x="7778870" y="1854088"/>
            <a:ext cx="432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3" name="Google Shape;353;p27"/>
          <p:cNvSpPr txBox="1"/>
          <p:nvPr>
            <p:ph idx="1" type="subTitle"/>
          </p:nvPr>
        </p:nvSpPr>
        <p:spPr>
          <a:xfrm>
            <a:off x="522500" y="2638575"/>
            <a:ext cx="9144000" cy="3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Adição de entidades e relacionamentos</a:t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Análise semântica das palavras</a:t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Relações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3400">
                <a:solidFill>
                  <a:srgbClr val="7F7F7F"/>
                </a:solidFill>
              </a:rPr>
              <a:t>o cachorro estava perseguindo o garoto</a:t>
            </a:r>
            <a:endParaRPr sz="3400">
              <a:solidFill>
                <a:srgbClr val="7F7F7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3400">
                <a:solidFill>
                  <a:srgbClr val="7F7F7F"/>
                </a:solidFill>
              </a:rPr>
              <a:t>o garoto está no playground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/>
          <p:nvPr/>
        </p:nvSpPr>
        <p:spPr>
          <a:xfrm>
            <a:off x="8338950" y="1197300"/>
            <a:ext cx="22422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7753475" y="1197300"/>
            <a:ext cx="432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6413575" y="1197300"/>
            <a:ext cx="1236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6084675" y="1197300"/>
            <a:ext cx="225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3660575" y="1197300"/>
            <a:ext cx="23205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2795575" y="1197300"/>
            <a:ext cx="7614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8"/>
          <p:cNvSpPr/>
          <p:nvPr/>
        </p:nvSpPr>
        <p:spPr>
          <a:xfrm>
            <a:off x="1065975" y="1197300"/>
            <a:ext cx="16260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462875" y="1197300"/>
            <a:ext cx="4995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370225" y="1085450"/>
            <a:ext cx="10408800" cy="7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28E9B"/>
                </a:solidFill>
                <a:latin typeface="Calibri"/>
                <a:ea typeface="Calibri"/>
                <a:cs typeface="Calibri"/>
                <a:sym typeface="Calibri"/>
              </a:rPr>
              <a:t>“O cachorro está perseguindo o garoto no playground“</a:t>
            </a:r>
            <a:endParaRPr/>
          </a:p>
        </p:txBody>
      </p:sp>
      <p:sp>
        <p:nvSpPr>
          <p:cNvPr id="367" name="Google Shape;367;p28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600"/>
              <a:t>Detecção de Entidades</a:t>
            </a:r>
            <a:endParaRPr sz="4600">
              <a:solidFill>
                <a:srgbClr val="00353D"/>
              </a:solidFill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369" name="Google Shape;369;p28"/>
          <p:cNvSpPr txBox="1"/>
          <p:nvPr/>
        </p:nvSpPr>
        <p:spPr>
          <a:xfrm>
            <a:off x="383763" y="1881650"/>
            <a:ext cx="761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 txBox="1"/>
          <p:nvPr/>
        </p:nvSpPr>
        <p:spPr>
          <a:xfrm>
            <a:off x="1207925" y="1881650"/>
            <a:ext cx="1196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Animal</a:t>
            </a:r>
            <a:endParaRPr/>
          </a:p>
        </p:txBody>
      </p:sp>
      <p:sp>
        <p:nvSpPr>
          <p:cNvPr id="371" name="Google Shape;371;p28"/>
          <p:cNvSpPr txBox="1"/>
          <p:nvPr/>
        </p:nvSpPr>
        <p:spPr>
          <a:xfrm>
            <a:off x="3727698" y="1881650"/>
            <a:ext cx="216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"/>
          <p:cNvSpPr txBox="1"/>
          <p:nvPr/>
        </p:nvSpPr>
        <p:spPr>
          <a:xfrm>
            <a:off x="6426150" y="1881650"/>
            <a:ext cx="11310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Pessoa</a:t>
            </a:r>
            <a:endParaRPr/>
          </a:p>
        </p:txBody>
      </p:sp>
      <p:sp>
        <p:nvSpPr>
          <p:cNvPr id="373" name="Google Shape;373;p28"/>
          <p:cNvSpPr txBox="1"/>
          <p:nvPr/>
        </p:nvSpPr>
        <p:spPr>
          <a:xfrm>
            <a:off x="8701925" y="1881650"/>
            <a:ext cx="1236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Local</a:t>
            </a:r>
            <a:endParaRPr/>
          </a:p>
        </p:txBody>
      </p:sp>
      <p:sp>
        <p:nvSpPr>
          <p:cNvPr id="374" name="Google Shape;374;p28"/>
          <p:cNvSpPr txBox="1"/>
          <p:nvPr/>
        </p:nvSpPr>
        <p:spPr>
          <a:xfrm>
            <a:off x="2871763" y="1881650"/>
            <a:ext cx="761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 txBox="1"/>
          <p:nvPr/>
        </p:nvSpPr>
        <p:spPr>
          <a:xfrm>
            <a:off x="5993844" y="1881650"/>
            <a:ext cx="432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"/>
          <p:cNvSpPr txBox="1"/>
          <p:nvPr/>
        </p:nvSpPr>
        <p:spPr>
          <a:xfrm>
            <a:off x="7778870" y="1854088"/>
            <a:ext cx="432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77" name="Google Shape;377;p28"/>
          <p:cNvSpPr txBox="1"/>
          <p:nvPr>
            <p:ph idx="1" type="subTitle"/>
          </p:nvPr>
        </p:nvSpPr>
        <p:spPr>
          <a:xfrm>
            <a:off x="522500" y="2638575"/>
            <a:ext cx="9144000" cy="3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b="1" lang="pt-BR"/>
              <a:t>Sujeito</a:t>
            </a:r>
            <a:r>
              <a:rPr lang="pt-BR"/>
              <a:t> mais </a:t>
            </a:r>
            <a:r>
              <a:rPr b="1" lang="pt-BR"/>
              <a:t>frequente</a:t>
            </a:r>
            <a:r>
              <a:rPr lang="pt-BR"/>
              <a:t> em uma coleção de artigos e notícia</a:t>
            </a:r>
            <a:r>
              <a:rPr lang="pt-BR"/>
              <a:t>s</a:t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b="1" lang="pt-BR"/>
              <a:t>Coocorrência</a:t>
            </a:r>
            <a:r>
              <a:rPr lang="pt-BR"/>
              <a:t>: Pessoas geralmente citadas em conjunto</a:t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b="1" lang="pt-BR"/>
              <a:t>Menos robusto</a:t>
            </a:r>
            <a:r>
              <a:rPr lang="pt-BR"/>
              <a:t> que identificação de palavras ou até análise sintática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/>
          <p:nvPr/>
        </p:nvSpPr>
        <p:spPr>
          <a:xfrm>
            <a:off x="340550" y="1422625"/>
            <a:ext cx="11227500" cy="464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 txBox="1"/>
          <p:nvPr>
            <p:ph type="ctrTitle"/>
          </p:nvPr>
        </p:nvSpPr>
        <p:spPr>
          <a:xfrm>
            <a:off x="568229" y="-1"/>
            <a:ext cx="10960195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Trade-off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9"/>
          <p:cNvSpPr/>
          <p:nvPr/>
        </p:nvSpPr>
        <p:spPr>
          <a:xfrm>
            <a:off x="14889194" y="1652109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1813250" y="1725101"/>
            <a:ext cx="8077800" cy="826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386" name="Google Shape;386;p29"/>
          <p:cNvSpPr/>
          <p:nvPr/>
        </p:nvSpPr>
        <p:spPr>
          <a:xfrm>
            <a:off x="1816956" y="1638300"/>
            <a:ext cx="8077800" cy="6180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28E9B"/>
                </a:solidFill>
                <a:latin typeface="Calibri"/>
                <a:ea typeface="Calibri"/>
                <a:cs typeface="Calibri"/>
                <a:sym typeface="Calibri"/>
              </a:rPr>
              <a:t>“O cachorro está perseguindo o garoto no playground“</a:t>
            </a:r>
            <a:endParaRPr sz="2600"/>
          </a:p>
        </p:txBody>
      </p:sp>
      <p:sp>
        <p:nvSpPr>
          <p:cNvPr id="387" name="Google Shape;387;p29"/>
          <p:cNvSpPr/>
          <p:nvPr/>
        </p:nvSpPr>
        <p:spPr>
          <a:xfrm>
            <a:off x="7543900" y="2848670"/>
            <a:ext cx="1740000" cy="2025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8" name="Google Shape;388;p29"/>
          <p:cNvSpPr/>
          <p:nvPr/>
        </p:nvSpPr>
        <p:spPr>
          <a:xfrm>
            <a:off x="7165741" y="2848670"/>
            <a:ext cx="335400" cy="1415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9" name="Google Shape;389;p29"/>
          <p:cNvSpPr/>
          <p:nvPr/>
        </p:nvSpPr>
        <p:spPr>
          <a:xfrm>
            <a:off x="6177910" y="2848670"/>
            <a:ext cx="959400" cy="2025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0" name="Google Shape;390;p29"/>
          <p:cNvSpPr/>
          <p:nvPr/>
        </p:nvSpPr>
        <p:spPr>
          <a:xfrm>
            <a:off x="5962826" y="2848670"/>
            <a:ext cx="174900" cy="1415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1" name="Google Shape;391;p29"/>
          <p:cNvSpPr/>
          <p:nvPr/>
        </p:nvSpPr>
        <p:spPr>
          <a:xfrm>
            <a:off x="4222150" y="2848675"/>
            <a:ext cx="1712700" cy="1415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2" name="Google Shape;392;p29"/>
          <p:cNvSpPr/>
          <p:nvPr/>
        </p:nvSpPr>
        <p:spPr>
          <a:xfrm>
            <a:off x="3599784" y="2848670"/>
            <a:ext cx="591000" cy="1415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3" name="Google Shape;393;p29"/>
          <p:cNvSpPr/>
          <p:nvPr/>
        </p:nvSpPr>
        <p:spPr>
          <a:xfrm>
            <a:off x="2315190" y="2848670"/>
            <a:ext cx="1261800" cy="2025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4" name="Google Shape;394;p29"/>
          <p:cNvSpPr/>
          <p:nvPr/>
        </p:nvSpPr>
        <p:spPr>
          <a:xfrm>
            <a:off x="1888857" y="2848670"/>
            <a:ext cx="387600" cy="1415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5" name="Google Shape;395;p29"/>
          <p:cNvSpPr/>
          <p:nvPr/>
        </p:nvSpPr>
        <p:spPr>
          <a:xfrm>
            <a:off x="1816956" y="2761869"/>
            <a:ext cx="8077800" cy="6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28E9B"/>
                </a:solidFill>
                <a:latin typeface="Calibri"/>
                <a:ea typeface="Calibri"/>
                <a:cs typeface="Calibri"/>
                <a:sym typeface="Calibri"/>
              </a:rPr>
              <a:t>“O cachorro está perseguindo o garoto no playground“</a:t>
            </a:r>
            <a:endParaRPr sz="2600"/>
          </a:p>
        </p:txBody>
      </p:sp>
      <p:sp>
        <p:nvSpPr>
          <p:cNvPr id="396" name="Google Shape;396;p29"/>
          <p:cNvSpPr txBox="1"/>
          <p:nvPr/>
        </p:nvSpPr>
        <p:spPr>
          <a:xfrm>
            <a:off x="1827471" y="3379762"/>
            <a:ext cx="591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STR 1</a:t>
            </a:r>
            <a:endParaRPr sz="1000"/>
          </a:p>
        </p:txBody>
      </p:sp>
      <p:sp>
        <p:nvSpPr>
          <p:cNvPr id="397" name="Google Shape;397;p29"/>
          <p:cNvSpPr txBox="1"/>
          <p:nvPr/>
        </p:nvSpPr>
        <p:spPr>
          <a:xfrm>
            <a:off x="2580048" y="3379762"/>
            <a:ext cx="81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STRING 2</a:t>
            </a:r>
            <a:endParaRPr sz="1000"/>
          </a:p>
        </p:txBody>
      </p:sp>
      <p:sp>
        <p:nvSpPr>
          <p:cNvPr id="398" name="Google Shape;398;p29"/>
          <p:cNvSpPr txBox="1"/>
          <p:nvPr/>
        </p:nvSpPr>
        <p:spPr>
          <a:xfrm>
            <a:off x="4582740" y="3379762"/>
            <a:ext cx="81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STRING 4</a:t>
            </a:r>
            <a:endParaRPr sz="1000"/>
          </a:p>
        </p:txBody>
      </p:sp>
      <p:sp>
        <p:nvSpPr>
          <p:cNvPr id="399" name="Google Shape;399;p29"/>
          <p:cNvSpPr txBox="1"/>
          <p:nvPr/>
        </p:nvSpPr>
        <p:spPr>
          <a:xfrm>
            <a:off x="6269415" y="3379762"/>
            <a:ext cx="81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STRING 6</a:t>
            </a:r>
            <a:endParaRPr sz="1000"/>
          </a:p>
        </p:txBody>
      </p:sp>
      <p:sp>
        <p:nvSpPr>
          <p:cNvPr id="400" name="Google Shape;400;p29"/>
          <p:cNvSpPr txBox="1"/>
          <p:nvPr/>
        </p:nvSpPr>
        <p:spPr>
          <a:xfrm>
            <a:off x="7969468" y="3379762"/>
            <a:ext cx="81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STRING 8</a:t>
            </a:r>
            <a:endParaRPr sz="1000"/>
          </a:p>
        </p:txBody>
      </p:sp>
      <p:sp>
        <p:nvSpPr>
          <p:cNvPr id="401" name="Google Shape;401;p29"/>
          <p:cNvSpPr txBox="1"/>
          <p:nvPr/>
        </p:nvSpPr>
        <p:spPr>
          <a:xfrm>
            <a:off x="3589918" y="3379762"/>
            <a:ext cx="591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STR 3</a:t>
            </a:r>
            <a:endParaRPr sz="1000"/>
          </a:p>
        </p:txBody>
      </p:sp>
      <p:sp>
        <p:nvSpPr>
          <p:cNvPr id="402" name="Google Shape;402;p29"/>
          <p:cNvSpPr txBox="1"/>
          <p:nvPr/>
        </p:nvSpPr>
        <p:spPr>
          <a:xfrm>
            <a:off x="5892335" y="3379750"/>
            <a:ext cx="387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</a:t>
            </a:r>
            <a:r>
              <a:rPr lang="pt-BR" sz="1000"/>
              <a:t>5</a:t>
            </a:r>
            <a:endParaRPr sz="1000"/>
          </a:p>
        </p:txBody>
      </p:sp>
      <p:sp>
        <p:nvSpPr>
          <p:cNvPr id="403" name="Google Shape;403;p29"/>
          <p:cNvSpPr txBox="1"/>
          <p:nvPr/>
        </p:nvSpPr>
        <p:spPr>
          <a:xfrm>
            <a:off x="7145172" y="3379750"/>
            <a:ext cx="3876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S7</a:t>
            </a:r>
            <a:endParaRPr sz="1000"/>
          </a:p>
        </p:txBody>
      </p:sp>
      <p:sp>
        <p:nvSpPr>
          <p:cNvPr id="404" name="Google Shape;404;p29"/>
          <p:cNvSpPr txBox="1"/>
          <p:nvPr/>
        </p:nvSpPr>
        <p:spPr>
          <a:xfrm>
            <a:off x="2585325" y="4444195"/>
            <a:ext cx="928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Animal</a:t>
            </a:r>
            <a:endParaRPr sz="1000"/>
          </a:p>
        </p:txBody>
      </p:sp>
      <p:sp>
        <p:nvSpPr>
          <p:cNvPr id="405" name="Google Shape;405;p29"/>
          <p:cNvSpPr txBox="1"/>
          <p:nvPr/>
        </p:nvSpPr>
        <p:spPr>
          <a:xfrm>
            <a:off x="6342569" y="4444195"/>
            <a:ext cx="877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Pessoa</a:t>
            </a:r>
            <a:endParaRPr sz="1000"/>
          </a:p>
        </p:txBody>
      </p:sp>
      <p:sp>
        <p:nvSpPr>
          <p:cNvPr id="406" name="Google Shape;406;p29"/>
          <p:cNvSpPr txBox="1"/>
          <p:nvPr/>
        </p:nvSpPr>
        <p:spPr>
          <a:xfrm>
            <a:off x="8080663" y="4444195"/>
            <a:ext cx="959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Local</a:t>
            </a:r>
            <a:endParaRPr sz="1000"/>
          </a:p>
        </p:txBody>
      </p:sp>
      <p:sp>
        <p:nvSpPr>
          <p:cNvPr id="407" name="Google Shape;407;p29"/>
          <p:cNvSpPr txBox="1"/>
          <p:nvPr/>
        </p:nvSpPr>
        <p:spPr>
          <a:xfrm>
            <a:off x="1862074" y="3852850"/>
            <a:ext cx="38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Art</a:t>
            </a:r>
            <a:endParaRPr sz="1000"/>
          </a:p>
        </p:txBody>
      </p:sp>
      <p:sp>
        <p:nvSpPr>
          <p:cNvPr id="408" name="Google Shape;408;p29"/>
          <p:cNvSpPr txBox="1"/>
          <p:nvPr/>
        </p:nvSpPr>
        <p:spPr>
          <a:xfrm>
            <a:off x="2467054" y="3852843"/>
            <a:ext cx="928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Substantivo</a:t>
            </a:r>
            <a:endParaRPr sz="1000"/>
          </a:p>
        </p:txBody>
      </p:sp>
      <p:sp>
        <p:nvSpPr>
          <p:cNvPr id="409" name="Google Shape;409;p29"/>
          <p:cNvSpPr txBox="1"/>
          <p:nvPr/>
        </p:nvSpPr>
        <p:spPr>
          <a:xfrm>
            <a:off x="4274248" y="3852843"/>
            <a:ext cx="1683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Verbo principal gerúndio</a:t>
            </a:r>
            <a:endParaRPr sz="1000"/>
          </a:p>
        </p:txBody>
      </p:sp>
      <p:sp>
        <p:nvSpPr>
          <p:cNvPr id="410" name="Google Shape;410;p29"/>
          <p:cNvSpPr txBox="1"/>
          <p:nvPr/>
        </p:nvSpPr>
        <p:spPr>
          <a:xfrm>
            <a:off x="6207234" y="3852843"/>
            <a:ext cx="877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Substantivo</a:t>
            </a:r>
            <a:endParaRPr sz="1000"/>
          </a:p>
        </p:txBody>
      </p:sp>
      <p:sp>
        <p:nvSpPr>
          <p:cNvPr id="411" name="Google Shape;411;p29"/>
          <p:cNvSpPr txBox="1"/>
          <p:nvPr/>
        </p:nvSpPr>
        <p:spPr>
          <a:xfrm>
            <a:off x="7919030" y="3852843"/>
            <a:ext cx="959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Substantivo</a:t>
            </a:r>
            <a:endParaRPr sz="1000"/>
          </a:p>
        </p:txBody>
      </p:sp>
      <p:sp>
        <p:nvSpPr>
          <p:cNvPr id="412" name="Google Shape;412;p29"/>
          <p:cNvSpPr txBox="1"/>
          <p:nvPr/>
        </p:nvSpPr>
        <p:spPr>
          <a:xfrm>
            <a:off x="3654276" y="3852843"/>
            <a:ext cx="591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Aux</a:t>
            </a:r>
            <a:endParaRPr sz="1000"/>
          </a:p>
        </p:txBody>
      </p:sp>
      <p:sp>
        <p:nvSpPr>
          <p:cNvPr id="413" name="Google Shape;413;p29"/>
          <p:cNvSpPr txBox="1"/>
          <p:nvPr/>
        </p:nvSpPr>
        <p:spPr>
          <a:xfrm>
            <a:off x="5892337" y="3852843"/>
            <a:ext cx="33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Ar</a:t>
            </a:r>
            <a:endParaRPr sz="1000"/>
          </a:p>
        </p:txBody>
      </p:sp>
      <p:sp>
        <p:nvSpPr>
          <p:cNvPr id="414" name="Google Shape;414;p29"/>
          <p:cNvSpPr txBox="1"/>
          <p:nvPr/>
        </p:nvSpPr>
        <p:spPr>
          <a:xfrm>
            <a:off x="7082250" y="3831450"/>
            <a:ext cx="591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ADCP</a:t>
            </a:r>
            <a:endParaRPr sz="1000"/>
          </a:p>
        </p:txBody>
      </p:sp>
      <p:sp>
        <p:nvSpPr>
          <p:cNvPr id="415" name="Google Shape;415;p29"/>
          <p:cNvSpPr/>
          <p:nvPr/>
        </p:nvSpPr>
        <p:spPr>
          <a:xfrm rot="5400000">
            <a:off x="8698375" y="2937800"/>
            <a:ext cx="32265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 rot="5400000">
            <a:off x="-451825" y="2860075"/>
            <a:ext cx="29622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"/>
          <p:cNvSpPr txBox="1"/>
          <p:nvPr/>
        </p:nvSpPr>
        <p:spPr>
          <a:xfrm>
            <a:off x="340550" y="4733300"/>
            <a:ext cx="20163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Mais </a:t>
            </a:r>
            <a:r>
              <a:rPr b="1" lang="pt-BR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próximo</a:t>
            </a:r>
            <a:r>
              <a:rPr lang="pt-BR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da representação humana de conhecimento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9"/>
          <p:cNvSpPr txBox="1"/>
          <p:nvPr/>
        </p:nvSpPr>
        <p:spPr>
          <a:xfrm>
            <a:off x="9536525" y="5025800"/>
            <a:ext cx="19203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Mais </a:t>
            </a:r>
            <a:r>
              <a:rPr b="1" lang="pt-BR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esforço</a:t>
            </a:r>
            <a:r>
              <a:rPr lang="pt-BR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humano e mais propenso a erros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0"/>
          <p:cNvSpPr txBox="1"/>
          <p:nvPr>
            <p:ph type="ctrTitle"/>
          </p:nvPr>
        </p:nvSpPr>
        <p:spPr>
          <a:xfrm>
            <a:off x="576943" y="0"/>
            <a:ext cx="10951482" cy="1208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Humanos e </a:t>
            </a:r>
            <a:r>
              <a:rPr lang="pt-BR"/>
              <a:t>Algoritmos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0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Computadores </a:t>
            </a:r>
            <a:r>
              <a:rPr b="1" lang="pt-BR"/>
              <a:t>não</a:t>
            </a:r>
            <a:r>
              <a:rPr lang="pt-BR"/>
              <a:t> são capazes de obter uma representação de texto completamente correta</a:t>
            </a:r>
            <a:br>
              <a:rPr lang="pt-BR"/>
            </a:br>
            <a:br>
              <a:rPr lang="pt-BR"/>
            </a:br>
            <a:r>
              <a:rPr lang="pt-BR"/>
              <a:t>É preciso combinar a colaboração </a:t>
            </a:r>
            <a:r>
              <a:rPr b="1" lang="pt-BR"/>
              <a:t>humana</a:t>
            </a:r>
            <a:r>
              <a:rPr lang="pt-BR"/>
              <a:t> com </a:t>
            </a:r>
            <a:r>
              <a:rPr b="1" lang="pt-BR"/>
              <a:t>sistemas</a:t>
            </a:r>
            <a:r>
              <a:rPr lang="pt-BR"/>
              <a:t> computacionais</a:t>
            </a: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Humanos e Algoritmos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1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Padrões extraídos do texto podem ser </a:t>
            </a:r>
            <a:r>
              <a:rPr b="1" lang="pt-BR"/>
              <a:t>interpretados</a:t>
            </a:r>
            <a:r>
              <a:rPr lang="pt-BR"/>
              <a:t> por humanos e esses podem fornecer informações e dados anotados que tornam os algoritmos mais efetivos (Algoritmos de classificação)</a:t>
            </a: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1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2"/>
          <p:cNvSpPr txBox="1"/>
          <p:nvPr>
            <p:ph type="ctrTitle"/>
          </p:nvPr>
        </p:nvSpPr>
        <p:spPr>
          <a:xfrm>
            <a:off x="568230" y="0"/>
            <a:ext cx="10012684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Associações entre palavras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2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Associações entre termos para sugerir variações de consultas</a:t>
            </a:r>
            <a:br>
              <a:rPr lang="pt-BR"/>
            </a:br>
            <a:br>
              <a:rPr lang="pt-BR"/>
            </a:br>
            <a:r>
              <a:rPr lang="pt-BR"/>
              <a:t>Construção automática de mapas de tópicos: palavras são vértices e conexões são arestas (Nossa aula de grafos! :)</a:t>
            </a:r>
            <a:br>
              <a:rPr lang="pt-BR"/>
            </a:br>
            <a:br>
              <a:rPr lang="pt-BR"/>
            </a:br>
            <a:r>
              <a:rPr lang="pt-BR"/>
              <a:t>Comparar e sumarizar opiniões </a:t>
            </a: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2"/>
          <p:cNvSpPr/>
          <p:nvPr/>
        </p:nvSpPr>
        <p:spPr>
          <a:xfrm>
            <a:off x="14889194" y="1652109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"/>
          <p:cNvSpPr txBox="1"/>
          <p:nvPr>
            <p:ph type="ctrTitle"/>
          </p:nvPr>
        </p:nvSpPr>
        <p:spPr>
          <a:xfrm>
            <a:off x="544275" y="2235200"/>
            <a:ext cx="68511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4500"/>
              <a:buFont typeface="Calibri"/>
              <a:buNone/>
            </a:pPr>
            <a:r>
              <a:rPr b="0" lang="pt-BR" sz="4000"/>
              <a:t>Quais palavras mais fortemente </a:t>
            </a:r>
            <a:r>
              <a:rPr lang="pt-BR" sz="4000"/>
              <a:t>associadas</a:t>
            </a:r>
            <a:r>
              <a:rPr b="0" lang="pt-BR" sz="4000"/>
              <a:t> a “</a:t>
            </a:r>
            <a:r>
              <a:rPr lang="pt-BR" sz="4000"/>
              <a:t>bateria</a:t>
            </a:r>
            <a:r>
              <a:rPr b="0" lang="pt-BR" sz="4000"/>
              <a:t>” em </a:t>
            </a:r>
            <a:r>
              <a:rPr b="0" i="1" lang="pt-BR" sz="4000"/>
              <a:t>reviews</a:t>
            </a:r>
            <a:r>
              <a:rPr b="0" lang="pt-BR" sz="4000"/>
              <a:t> </a:t>
            </a:r>
            <a:r>
              <a:rPr lang="pt-BR" sz="4000"/>
              <a:t>positivos</a:t>
            </a:r>
            <a:r>
              <a:rPr b="0" lang="pt-BR" sz="4000"/>
              <a:t> e </a:t>
            </a:r>
            <a:r>
              <a:rPr lang="pt-BR" sz="4000"/>
              <a:t>negativos</a:t>
            </a:r>
            <a:r>
              <a:rPr b="0" lang="pt-BR" sz="4000"/>
              <a:t> a respeito do iPhone6?</a:t>
            </a:r>
            <a:endParaRPr b="0" i="0" sz="4000" u="none" cap="none" strike="noStrike">
              <a:solidFill>
                <a:srgbClr val="00353D"/>
              </a:solidFill>
            </a:endParaRPr>
          </a:p>
        </p:txBody>
      </p:sp>
      <p:sp>
        <p:nvSpPr>
          <p:cNvPr id="445" name="Google Shape;445;p33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PERGUNTAS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500"/>
              <a:t>Input para métodos de Machine Learning</a:t>
            </a:r>
            <a:endParaRPr b="1" i="0" sz="45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4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Agrupamentos (clustering)</a:t>
            </a:r>
            <a:br>
              <a:rPr lang="pt-BR"/>
            </a:br>
            <a:br>
              <a:rPr lang="pt-BR"/>
            </a:br>
            <a:r>
              <a:rPr lang="pt-BR"/>
              <a:t>Categorização ou Classificação</a:t>
            </a:r>
            <a:br>
              <a:rPr lang="pt-BR"/>
            </a:br>
            <a:br>
              <a:rPr lang="pt-BR"/>
            </a:br>
            <a:r>
              <a:rPr lang="pt-BR"/>
              <a:t>Mineração de regras de associação</a:t>
            </a:r>
            <a:br>
              <a:rPr lang="pt-BR"/>
            </a:br>
            <a:br>
              <a:rPr lang="pt-BR"/>
            </a:br>
            <a:r>
              <a:rPr lang="pt-BR"/>
              <a:t>Trending Topics</a:t>
            </a: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4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"/>
          <p:cNvSpPr/>
          <p:nvPr/>
        </p:nvSpPr>
        <p:spPr>
          <a:xfrm>
            <a:off x="14889194" y="473533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ctrTitle"/>
          </p:nvPr>
        </p:nvSpPr>
        <p:spPr>
          <a:xfrm>
            <a:off x="559520" y="2231636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Processamento de</a:t>
            </a:r>
            <a:r>
              <a:rPr lang="pt-BR"/>
              <a:t> </a:t>
            </a:r>
            <a:r>
              <a:rPr lang="pt-BR"/>
              <a:t>linguagem natural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Escopo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163" y="1077400"/>
            <a:ext cx="7313676" cy="54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/>
          <p:nvPr/>
        </p:nvSpPr>
        <p:spPr>
          <a:xfrm>
            <a:off x="5887625" y="894300"/>
            <a:ext cx="4170900" cy="2998200"/>
          </a:xfrm>
          <a:prstGeom prst="ellipse">
            <a:avLst/>
          </a:prstGeom>
          <a:noFill/>
          <a:ln cap="flat" cmpd="sng" w="190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209" name="Google Shape;209;p20"/>
          <p:cNvSpPr txBox="1"/>
          <p:nvPr>
            <p:ph idx="1" type="subTitle"/>
          </p:nvPr>
        </p:nvSpPr>
        <p:spPr>
          <a:xfrm>
            <a:off x="522510" y="16002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Minimizar o esforço humano ao consumir grandes volumes de dados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Fornecer conhecimento para tomadas de decisão otimizadas</a:t>
            </a:r>
            <a:endParaRPr/>
          </a:p>
        </p:txBody>
      </p:sp>
      <p:sp>
        <p:nvSpPr>
          <p:cNvPr id="210" name="Google Shape;210;p20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600"/>
              <a:t>Recuperação de Texto e Mineração</a:t>
            </a:r>
            <a:endParaRPr sz="4600">
              <a:solidFill>
                <a:srgbClr val="00353D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216" name="Google Shape;216;p21"/>
          <p:cNvSpPr txBox="1"/>
          <p:nvPr>
            <p:ph idx="1" type="subTitle"/>
          </p:nvPr>
        </p:nvSpPr>
        <p:spPr>
          <a:xfrm>
            <a:off x="522510" y="16002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b="1" lang="pt-BR"/>
              <a:t>Recuperação</a:t>
            </a:r>
            <a:r>
              <a:rPr lang="pt-BR"/>
              <a:t> de texto é um componente essencial de qualquer sistema de </a:t>
            </a:r>
            <a:r>
              <a:rPr b="1" lang="pt-BR"/>
              <a:t>mineração</a:t>
            </a:r>
            <a:r>
              <a:rPr lang="pt-BR"/>
              <a:t> de textos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Recuperação de texto pode ser um </a:t>
            </a:r>
            <a:r>
              <a:rPr b="1" lang="pt-BR"/>
              <a:t>pré-processador</a:t>
            </a:r>
            <a:r>
              <a:rPr lang="pt-BR"/>
              <a:t> para mineração de textos</a:t>
            </a:r>
            <a:br>
              <a:rPr lang="pt-BR"/>
            </a:br>
            <a:endParaRPr/>
          </a:p>
        </p:txBody>
      </p:sp>
      <p:sp>
        <p:nvSpPr>
          <p:cNvPr id="217" name="Google Shape;217;p21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600"/>
              <a:t>Recuperação de Texto e Mineração</a:t>
            </a:r>
            <a:endParaRPr sz="4600">
              <a:solidFill>
                <a:srgbClr val="00353D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2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Pipeline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2833184" y="1982775"/>
            <a:ext cx="1799700" cy="886800"/>
          </a:xfrm>
          <a:prstGeom prst="roundRect">
            <a:avLst>
              <a:gd fmla="val 16667" name="adj"/>
            </a:avLst>
          </a:prstGeom>
          <a:solidFill>
            <a:srgbClr val="028E9B"/>
          </a:solidFill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Recuperação de Texto</a:t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5001559" y="1995750"/>
            <a:ext cx="1799700" cy="886800"/>
          </a:xfrm>
          <a:prstGeom prst="roundRect">
            <a:avLst>
              <a:gd fmla="val 16667" name="adj"/>
            </a:avLst>
          </a:prstGeom>
          <a:solidFill>
            <a:srgbClr val="028E9B"/>
          </a:solidFill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Mineração</a:t>
            </a:r>
            <a:r>
              <a:rPr b="1"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Texto</a:t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1487900" y="3226200"/>
            <a:ext cx="1799725" cy="1785425"/>
          </a:xfrm>
          <a:prstGeom prst="flowChartMagneticDisk">
            <a:avLst/>
          </a:prstGeom>
          <a:solidFill>
            <a:srgbClr val="C0504D"/>
          </a:solidFill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Text Data</a:t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28" name="Google Shape;228;p22"/>
          <p:cNvSpPr/>
          <p:nvPr/>
        </p:nvSpPr>
        <p:spPr>
          <a:xfrm>
            <a:off x="4003600" y="3595650"/>
            <a:ext cx="1615300" cy="1346900"/>
          </a:xfrm>
          <a:prstGeom prst="flowChartMagneticDisk">
            <a:avLst/>
          </a:prstGeom>
          <a:solidFill>
            <a:srgbClr val="C0504D"/>
          </a:solidFill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Conjunto Relevante (Menor)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29" name="Google Shape;229;p22"/>
          <p:cNvSpPr/>
          <p:nvPr/>
        </p:nvSpPr>
        <p:spPr>
          <a:xfrm>
            <a:off x="6318300" y="3936818"/>
            <a:ext cx="2014200" cy="886800"/>
          </a:xfrm>
          <a:prstGeom prst="roundRect">
            <a:avLst>
              <a:gd fmla="val 16667" name="adj"/>
            </a:avLst>
          </a:prstGeom>
          <a:solidFill>
            <a:srgbClr val="028E9B"/>
          </a:solidFill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9122162" y="3936818"/>
            <a:ext cx="1545900" cy="886800"/>
          </a:xfrm>
          <a:prstGeom prst="roundRect">
            <a:avLst>
              <a:gd fmla="val 16667" name="adj"/>
            </a:avLst>
          </a:prstGeom>
          <a:solidFill>
            <a:srgbClr val="028E9B"/>
          </a:solidFill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Aplicações Diversas</a:t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2"/>
          <p:cNvSpPr/>
          <p:nvPr/>
        </p:nvSpPr>
        <p:spPr>
          <a:xfrm rot="5400000">
            <a:off x="3456578" y="3079203"/>
            <a:ext cx="482700" cy="5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33333"/>
          </a:solidFill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32" name="Google Shape;232;p22"/>
          <p:cNvSpPr/>
          <p:nvPr/>
        </p:nvSpPr>
        <p:spPr>
          <a:xfrm rot="5400000">
            <a:off x="5660059" y="3158707"/>
            <a:ext cx="482700" cy="5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33333"/>
          </a:solidFill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33" name="Google Shape;233;p22"/>
          <p:cNvSpPr/>
          <p:nvPr/>
        </p:nvSpPr>
        <p:spPr>
          <a:xfrm>
            <a:off x="3404196" y="4097664"/>
            <a:ext cx="482700" cy="5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33333"/>
          </a:solidFill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34" name="Google Shape;234;p22"/>
          <p:cNvSpPr/>
          <p:nvPr/>
        </p:nvSpPr>
        <p:spPr>
          <a:xfrm>
            <a:off x="5727179" y="4097664"/>
            <a:ext cx="482700" cy="5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33333"/>
          </a:solidFill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35" name="Google Shape;235;p22"/>
          <p:cNvSpPr/>
          <p:nvPr/>
        </p:nvSpPr>
        <p:spPr>
          <a:xfrm>
            <a:off x="8484980" y="4097664"/>
            <a:ext cx="482700" cy="5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33333"/>
          </a:solidFill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>
            <a:off x="8338950" y="1197300"/>
            <a:ext cx="22422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7753475" y="1197300"/>
            <a:ext cx="432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6413575" y="1197300"/>
            <a:ext cx="1236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6084675" y="1197300"/>
            <a:ext cx="225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660575" y="1197300"/>
            <a:ext cx="23205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2795575" y="1197300"/>
            <a:ext cx="7614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1065975" y="1197300"/>
            <a:ext cx="16260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462875" y="1197300"/>
            <a:ext cx="4995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370225" y="1085450"/>
            <a:ext cx="10408800" cy="7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28E9B"/>
                </a:solidFill>
                <a:latin typeface="Calibri"/>
                <a:ea typeface="Calibri"/>
                <a:cs typeface="Calibri"/>
                <a:sym typeface="Calibri"/>
              </a:rPr>
              <a:t>“O cachorro está perseguindo o garoto no playground“</a:t>
            </a:r>
            <a:endParaRPr/>
          </a:p>
        </p:txBody>
      </p:sp>
      <p:sp>
        <p:nvSpPr>
          <p:cNvPr id="249" name="Google Shape;249;p23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600">
                <a:solidFill>
                  <a:srgbClr val="00353D"/>
                </a:solidFill>
              </a:rPr>
              <a:t>Segmentação de palavras</a:t>
            </a:r>
            <a:endParaRPr sz="4600">
              <a:solidFill>
                <a:srgbClr val="00353D"/>
              </a:solidFill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251" name="Google Shape;251;p23"/>
          <p:cNvSpPr txBox="1"/>
          <p:nvPr/>
        </p:nvSpPr>
        <p:spPr>
          <a:xfrm>
            <a:off x="383763" y="1881650"/>
            <a:ext cx="761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 1</a:t>
            </a:r>
            <a:endParaRPr/>
          </a:p>
        </p:txBody>
      </p:sp>
      <p:sp>
        <p:nvSpPr>
          <p:cNvPr id="252" name="Google Shape;252;p23"/>
          <p:cNvSpPr txBox="1"/>
          <p:nvPr/>
        </p:nvSpPr>
        <p:spPr>
          <a:xfrm>
            <a:off x="1353525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2</a:t>
            </a:r>
            <a:endParaRPr/>
          </a:p>
        </p:txBody>
      </p:sp>
      <p:sp>
        <p:nvSpPr>
          <p:cNvPr id="253" name="Google Shape;253;p23"/>
          <p:cNvSpPr txBox="1"/>
          <p:nvPr/>
        </p:nvSpPr>
        <p:spPr>
          <a:xfrm>
            <a:off x="4125213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4</a:t>
            </a: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6506275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6</a:t>
            </a:r>
            <a:endParaRPr/>
          </a:p>
        </p:txBody>
      </p:sp>
      <p:sp>
        <p:nvSpPr>
          <p:cNvPr id="255" name="Google Shape;255;p23"/>
          <p:cNvSpPr txBox="1"/>
          <p:nvPr/>
        </p:nvSpPr>
        <p:spPr>
          <a:xfrm>
            <a:off x="8887325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8</a:t>
            </a: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2871763" y="1881650"/>
            <a:ext cx="761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 3</a:t>
            </a:r>
            <a:endParaRPr/>
          </a:p>
        </p:txBody>
      </p:sp>
      <p:sp>
        <p:nvSpPr>
          <p:cNvPr id="257" name="Google Shape;257;p23"/>
          <p:cNvSpPr txBox="1"/>
          <p:nvPr/>
        </p:nvSpPr>
        <p:spPr>
          <a:xfrm>
            <a:off x="5993844" y="1881650"/>
            <a:ext cx="432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S5</a:t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7746444" y="1881650"/>
            <a:ext cx="432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S7</a:t>
            </a:r>
            <a:endParaRPr/>
          </a:p>
        </p:txBody>
      </p:sp>
      <p:sp>
        <p:nvSpPr>
          <p:cNvPr id="259" name="Google Shape;259;p23"/>
          <p:cNvSpPr txBox="1"/>
          <p:nvPr>
            <p:ph idx="1" type="subTitle"/>
          </p:nvPr>
        </p:nvSpPr>
        <p:spPr>
          <a:xfrm>
            <a:off x="522510" y="20574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Representa mesmo texto porém em forma de sequência de palavras.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Palavras são as </a:t>
            </a:r>
            <a:r>
              <a:rPr b="1" lang="pt-BR"/>
              <a:t>unidades básicas</a:t>
            </a:r>
            <a:r>
              <a:rPr lang="pt-BR"/>
              <a:t> da comunicação humana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Permite </a:t>
            </a:r>
            <a:r>
              <a:rPr b="1" lang="pt-BR"/>
              <a:t>contagem</a:t>
            </a:r>
            <a:r>
              <a:rPr lang="pt-BR"/>
              <a:t> de palavras mais frequentes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/>
          <p:nvPr/>
        </p:nvSpPr>
        <p:spPr>
          <a:xfrm>
            <a:off x="8338950" y="1197300"/>
            <a:ext cx="22422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7753475" y="1197300"/>
            <a:ext cx="432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6413575" y="1197300"/>
            <a:ext cx="1236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6084675" y="1197300"/>
            <a:ext cx="225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/>
          <p:nvPr/>
        </p:nvSpPr>
        <p:spPr>
          <a:xfrm>
            <a:off x="3660575" y="1197300"/>
            <a:ext cx="23205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2795575" y="1197300"/>
            <a:ext cx="7614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1065975" y="1197300"/>
            <a:ext cx="16260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462875" y="1197300"/>
            <a:ext cx="4995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370225" y="1085450"/>
            <a:ext cx="10408800" cy="7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28E9B"/>
                </a:solidFill>
                <a:latin typeface="Calibri"/>
                <a:ea typeface="Calibri"/>
                <a:cs typeface="Calibri"/>
                <a:sym typeface="Calibri"/>
              </a:rPr>
              <a:t>“O cachorro está perseguindo o garoto no playground“</a:t>
            </a:r>
            <a:endParaRPr/>
          </a:p>
        </p:txBody>
      </p:sp>
      <p:sp>
        <p:nvSpPr>
          <p:cNvPr id="273" name="Google Shape;273;p24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600">
                <a:solidFill>
                  <a:srgbClr val="00353D"/>
                </a:solidFill>
              </a:rPr>
              <a:t>Segmentação de palavras</a:t>
            </a:r>
            <a:endParaRPr sz="4600">
              <a:solidFill>
                <a:srgbClr val="00353D"/>
              </a:solidFill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383763" y="1881650"/>
            <a:ext cx="761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 1</a:t>
            </a:r>
            <a:endParaRPr/>
          </a:p>
        </p:txBody>
      </p:sp>
      <p:sp>
        <p:nvSpPr>
          <p:cNvPr id="276" name="Google Shape;276;p24"/>
          <p:cNvSpPr txBox="1"/>
          <p:nvPr/>
        </p:nvSpPr>
        <p:spPr>
          <a:xfrm>
            <a:off x="1353525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2</a:t>
            </a:r>
            <a:endParaRPr/>
          </a:p>
        </p:txBody>
      </p:sp>
      <p:sp>
        <p:nvSpPr>
          <p:cNvPr id="277" name="Google Shape;277;p24"/>
          <p:cNvSpPr txBox="1"/>
          <p:nvPr/>
        </p:nvSpPr>
        <p:spPr>
          <a:xfrm>
            <a:off x="4125213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4</a:t>
            </a:r>
            <a:endParaRPr/>
          </a:p>
        </p:txBody>
      </p:sp>
      <p:sp>
        <p:nvSpPr>
          <p:cNvPr id="278" name="Google Shape;278;p24"/>
          <p:cNvSpPr txBox="1"/>
          <p:nvPr/>
        </p:nvSpPr>
        <p:spPr>
          <a:xfrm>
            <a:off x="6506275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6</a:t>
            </a:r>
            <a:endParaRPr/>
          </a:p>
        </p:txBody>
      </p:sp>
      <p:sp>
        <p:nvSpPr>
          <p:cNvPr id="279" name="Google Shape;279;p24"/>
          <p:cNvSpPr txBox="1"/>
          <p:nvPr/>
        </p:nvSpPr>
        <p:spPr>
          <a:xfrm>
            <a:off x="8887325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8</a:t>
            </a:r>
            <a:endParaRPr/>
          </a:p>
        </p:txBody>
      </p:sp>
      <p:sp>
        <p:nvSpPr>
          <p:cNvPr id="280" name="Google Shape;280;p24"/>
          <p:cNvSpPr txBox="1"/>
          <p:nvPr/>
        </p:nvSpPr>
        <p:spPr>
          <a:xfrm>
            <a:off x="2871763" y="1881650"/>
            <a:ext cx="761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 3</a:t>
            </a:r>
            <a:endParaRPr/>
          </a:p>
        </p:txBody>
      </p:sp>
      <p:sp>
        <p:nvSpPr>
          <p:cNvPr id="281" name="Google Shape;281;p24"/>
          <p:cNvSpPr txBox="1"/>
          <p:nvPr/>
        </p:nvSpPr>
        <p:spPr>
          <a:xfrm>
            <a:off x="5993844" y="1881650"/>
            <a:ext cx="432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S5</a:t>
            </a:r>
            <a:endParaRPr/>
          </a:p>
        </p:txBody>
      </p:sp>
      <p:sp>
        <p:nvSpPr>
          <p:cNvPr id="282" name="Google Shape;282;p24"/>
          <p:cNvSpPr txBox="1"/>
          <p:nvPr/>
        </p:nvSpPr>
        <p:spPr>
          <a:xfrm>
            <a:off x="7746444" y="1881650"/>
            <a:ext cx="432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S7</a:t>
            </a:r>
            <a:endParaRPr/>
          </a:p>
        </p:txBody>
      </p:sp>
      <p:sp>
        <p:nvSpPr>
          <p:cNvPr id="283" name="Google Shape;283;p24"/>
          <p:cNvSpPr txBox="1"/>
          <p:nvPr>
            <p:ph idx="1" type="subTitle"/>
          </p:nvPr>
        </p:nvSpPr>
        <p:spPr>
          <a:xfrm>
            <a:off x="522510" y="20574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Permite formar tópicos a partir da </a:t>
            </a:r>
            <a:r>
              <a:rPr b="1" lang="pt-BR"/>
              <a:t>conexão</a:t>
            </a:r>
            <a:r>
              <a:rPr lang="pt-BR"/>
              <a:t> entre as palavras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Se algumas palavras são </a:t>
            </a:r>
            <a:r>
              <a:rPr b="1" lang="pt-BR"/>
              <a:t>positivas</a:t>
            </a:r>
            <a:r>
              <a:rPr lang="pt-BR"/>
              <a:t> e outras são </a:t>
            </a:r>
            <a:r>
              <a:rPr b="1" lang="pt-BR"/>
              <a:t>negativas</a:t>
            </a:r>
            <a:r>
              <a:rPr lang="pt-BR"/>
              <a:t> podemos realizar análise semântica (sentimento)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/>
          <p:nvPr/>
        </p:nvSpPr>
        <p:spPr>
          <a:xfrm>
            <a:off x="8338950" y="1197300"/>
            <a:ext cx="22422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7753475" y="1197300"/>
            <a:ext cx="432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6413575" y="1197300"/>
            <a:ext cx="1236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084675" y="1197300"/>
            <a:ext cx="225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3660575" y="1197300"/>
            <a:ext cx="23205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2795575" y="1197300"/>
            <a:ext cx="7614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1065975" y="1197300"/>
            <a:ext cx="16260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600">
                <a:solidFill>
                  <a:srgbClr val="00353D"/>
                </a:solidFill>
              </a:rPr>
              <a:t>Segmentação de palavras</a:t>
            </a:r>
            <a:endParaRPr sz="4600">
              <a:solidFill>
                <a:srgbClr val="00353D"/>
              </a:solidFill>
            </a:endParaRPr>
          </a:p>
        </p:txBody>
      </p:sp>
      <p:sp>
        <p:nvSpPr>
          <p:cNvPr id="296" name="Google Shape;296;p25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1353525" y="1881650"/>
            <a:ext cx="1236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??</a:t>
            </a:r>
            <a:endParaRPr/>
          </a:p>
        </p:txBody>
      </p:sp>
      <p:sp>
        <p:nvSpPr>
          <p:cNvPr id="298" name="Google Shape;298;p25"/>
          <p:cNvSpPr txBox="1"/>
          <p:nvPr/>
        </p:nvSpPr>
        <p:spPr>
          <a:xfrm>
            <a:off x="4125227" y="1881650"/>
            <a:ext cx="1236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??</a:t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6506275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??</a:t>
            </a:r>
            <a:endParaRPr/>
          </a:p>
        </p:txBody>
      </p:sp>
      <p:sp>
        <p:nvSpPr>
          <p:cNvPr id="300" name="Google Shape;300;p25"/>
          <p:cNvSpPr txBox="1"/>
          <p:nvPr/>
        </p:nvSpPr>
        <p:spPr>
          <a:xfrm>
            <a:off x="8887325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??</a:t>
            </a:r>
            <a:endParaRPr/>
          </a:p>
        </p:txBody>
      </p:sp>
      <p:sp>
        <p:nvSpPr>
          <p:cNvPr id="301" name="Google Shape;301;p25"/>
          <p:cNvSpPr txBox="1"/>
          <p:nvPr/>
        </p:nvSpPr>
        <p:spPr>
          <a:xfrm>
            <a:off x="2795577" y="1881650"/>
            <a:ext cx="93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 ??</a:t>
            </a:r>
            <a:endParaRPr/>
          </a:p>
        </p:txBody>
      </p:sp>
      <p:sp>
        <p:nvSpPr>
          <p:cNvPr id="302" name="Google Shape;302;p25"/>
          <p:cNvSpPr txBox="1"/>
          <p:nvPr/>
        </p:nvSpPr>
        <p:spPr>
          <a:xfrm>
            <a:off x="5993844" y="1881650"/>
            <a:ext cx="432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</a:t>
            </a:r>
            <a:endParaRPr/>
          </a:p>
        </p:txBody>
      </p:sp>
      <p:sp>
        <p:nvSpPr>
          <p:cNvPr id="303" name="Google Shape;303;p25"/>
          <p:cNvSpPr txBox="1"/>
          <p:nvPr/>
        </p:nvSpPr>
        <p:spPr>
          <a:xfrm>
            <a:off x="7746444" y="1881650"/>
            <a:ext cx="432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</a:t>
            </a:r>
            <a:endParaRPr/>
          </a:p>
        </p:txBody>
      </p:sp>
      <p:sp>
        <p:nvSpPr>
          <p:cNvPr id="304" name="Google Shape;304;p25"/>
          <p:cNvSpPr txBox="1"/>
          <p:nvPr>
            <p:ph idx="1" type="subTitle"/>
          </p:nvPr>
        </p:nvSpPr>
        <p:spPr>
          <a:xfrm>
            <a:off x="522500" y="2557775"/>
            <a:ext cx="91440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b="1" lang="pt-BR"/>
              <a:t>Generaliza menos</a:t>
            </a:r>
            <a:r>
              <a:rPr lang="pt-BR"/>
              <a:t> que a representação por caracteres 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3400">
                <a:solidFill>
                  <a:srgbClr val="7F7F7F"/>
                </a:solidFill>
              </a:rPr>
              <a:t>Em</a:t>
            </a:r>
            <a:r>
              <a:rPr lang="pt-BR"/>
              <a:t> </a:t>
            </a:r>
            <a:r>
              <a:rPr lang="pt-BR" sz="3400">
                <a:solidFill>
                  <a:srgbClr val="7F7F7F"/>
                </a:solidFill>
              </a:rPr>
              <a:t>algumas linguagens torna-se difícil </a:t>
            </a:r>
            <a:r>
              <a:rPr b="1" lang="pt-BR" sz="3400">
                <a:solidFill>
                  <a:srgbClr val="7F7F7F"/>
                </a:solidFill>
              </a:rPr>
              <a:t>identificar</a:t>
            </a:r>
            <a:r>
              <a:rPr lang="pt-BR" sz="3400">
                <a:solidFill>
                  <a:srgbClr val="7F7F7F"/>
                </a:solidFill>
              </a:rPr>
              <a:t> palavras </a:t>
            </a:r>
            <a:endParaRPr sz="3400">
              <a:solidFill>
                <a:srgbClr val="7F7F7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7F7F7F"/>
              </a:solidFill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b="1" lang="pt-BR"/>
              <a:t>Perda </a:t>
            </a:r>
            <a:r>
              <a:rPr lang="pt-BR"/>
              <a:t>de informação</a:t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365425" y="1085450"/>
            <a:ext cx="10408800" cy="7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28E9B"/>
                </a:solidFill>
                <a:latin typeface="Calibri"/>
                <a:ea typeface="Calibri"/>
                <a:cs typeface="Calibri"/>
                <a:sym typeface="Calibri"/>
              </a:rPr>
              <a:t>“犬は遊び場で子供を追いかけている。“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xto corrido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LIDE TEXTO CORRI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LIDE IMAGENS E QUADR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