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4"/>
    <p:sldMasterId id="2147483653" r:id="rId5"/>
    <p:sldMasterId id="2147483654" r:id="rId6"/>
    <p:sldMasterId id="214748365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5d062c9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f5d062c97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f5d062c9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f5d062c97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5d062c9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f5d062c97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5d062c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f5d062c9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5d062c9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f5d062c97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5d062c9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f5d062c97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5d062c9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f5d062c97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5d062c9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f5d062c97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f5d062c9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f5d062c97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f5d062c9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f5d062c97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8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7.png"/><Relationship Id="rId1" Type="http://schemas.openxmlformats.org/officeDocument/2006/relationships/image" Target="../media/image9.png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53.png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53.png"/><Relationship Id="rId13" Type="http://schemas.openxmlformats.org/officeDocument/2006/relationships/image" Target="../media/image19.png"/><Relationship Id="rId12" Type="http://schemas.openxmlformats.org/officeDocument/2006/relationships/image" Target="../media/image6.png"/><Relationship Id="rId1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29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7.png"/><Relationship Id="rId16" Type="http://schemas.openxmlformats.org/officeDocument/2006/relationships/theme" Target="../theme/theme5.xml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3.png"/><Relationship Id="rId11" Type="http://schemas.openxmlformats.org/officeDocument/2006/relationships/image" Target="../media/image26.png"/><Relationship Id="rId22" Type="http://schemas.openxmlformats.org/officeDocument/2006/relationships/theme" Target="../theme/theme4.xml"/><Relationship Id="rId10" Type="http://schemas.openxmlformats.org/officeDocument/2006/relationships/image" Target="../media/image54.png"/><Relationship Id="rId21" Type="http://schemas.openxmlformats.org/officeDocument/2006/relationships/slideLayout" Target="../slideLayouts/slideLayout3.xml"/><Relationship Id="rId13" Type="http://schemas.openxmlformats.org/officeDocument/2006/relationships/image" Target="../media/image28.png"/><Relationship Id="rId12" Type="http://schemas.openxmlformats.org/officeDocument/2006/relationships/image" Target="../media/image53.png"/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Relationship Id="rId15" Type="http://schemas.openxmlformats.org/officeDocument/2006/relationships/image" Target="../media/image34.png"/><Relationship Id="rId14" Type="http://schemas.openxmlformats.org/officeDocument/2006/relationships/image" Target="../media/image31.png"/><Relationship Id="rId17" Type="http://schemas.openxmlformats.org/officeDocument/2006/relationships/image" Target="../media/image5.png"/><Relationship Id="rId16" Type="http://schemas.openxmlformats.org/officeDocument/2006/relationships/image" Target="../media/image32.png"/><Relationship Id="rId5" Type="http://schemas.openxmlformats.org/officeDocument/2006/relationships/image" Target="../media/image23.png"/><Relationship Id="rId19" Type="http://schemas.openxmlformats.org/officeDocument/2006/relationships/image" Target="../media/image7.png"/><Relationship Id="rId6" Type="http://schemas.openxmlformats.org/officeDocument/2006/relationships/image" Target="../media/image24.png"/><Relationship Id="rId18" Type="http://schemas.openxmlformats.org/officeDocument/2006/relationships/image" Target="../media/image19.png"/><Relationship Id="rId7" Type="http://schemas.openxmlformats.org/officeDocument/2006/relationships/image" Target="../media/image25.png"/><Relationship Id="rId8" Type="http://schemas.openxmlformats.org/officeDocument/2006/relationships/image" Target="../media/image30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44.png"/><Relationship Id="rId13" Type="http://schemas.openxmlformats.org/officeDocument/2006/relationships/image" Target="../media/image47.png"/><Relationship Id="rId12" Type="http://schemas.openxmlformats.org/officeDocument/2006/relationships/image" Target="../media/image45.png"/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6" Type="http://schemas.openxmlformats.org/officeDocument/2006/relationships/image" Target="../media/image42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t.m.wikipedia.org/wiki/Ficheiro:PageRank-hi-res.p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  <p:sp>
        <p:nvSpPr>
          <p:cNvPr id="94" name="Google Shape;94;p9"/>
          <p:cNvSpPr txBox="1"/>
          <p:nvPr/>
        </p:nvSpPr>
        <p:spPr>
          <a:xfrm>
            <a:off x="576950" y="2760225"/>
            <a:ext cx="68769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rPr>
              <a:t>Métricas em Redes Complexas</a:t>
            </a:r>
            <a:endParaRPr b="1" sz="500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9"/>
          <p:cNvSpPr txBox="1"/>
          <p:nvPr/>
        </p:nvSpPr>
        <p:spPr>
          <a:xfrm>
            <a:off x="637898" y="4133850"/>
            <a:ext cx="6156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rPr>
              <a:t>Cristiano Carvalho</a:t>
            </a:r>
            <a:endParaRPr sz="2500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HITS - Hubs e Autoridades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subTitle"/>
          </p:nvPr>
        </p:nvSpPr>
        <p:spPr>
          <a:xfrm>
            <a:off x="544282" y="14478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pt-BR" sz="3300"/>
              <a:t>Um </a:t>
            </a:r>
            <a:r>
              <a:rPr b="1" lang="pt-BR" sz="3300"/>
              <a:t>bom hub</a:t>
            </a:r>
            <a:r>
              <a:rPr lang="pt-BR" sz="3300"/>
              <a:t> é uma página que </a:t>
            </a:r>
            <a:r>
              <a:rPr b="1" lang="pt-BR" sz="3300"/>
              <a:t>aponta para boas</a:t>
            </a:r>
            <a:r>
              <a:rPr lang="pt-BR" sz="3300"/>
              <a:t> </a:t>
            </a:r>
            <a:r>
              <a:rPr b="1" lang="pt-BR" sz="3300"/>
              <a:t>autoridades</a:t>
            </a:r>
            <a:endParaRPr b="1" sz="33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pt-BR" sz="3300"/>
              <a:t>Uma </a:t>
            </a:r>
            <a:r>
              <a:rPr b="1" lang="pt-BR" sz="3300"/>
              <a:t>boa autoridade é </a:t>
            </a:r>
            <a:r>
              <a:rPr lang="pt-BR" sz="3300"/>
              <a:t>uma página </a:t>
            </a:r>
            <a:r>
              <a:rPr b="1" lang="pt-BR" sz="3300"/>
              <a:t>apontada </a:t>
            </a:r>
            <a:r>
              <a:rPr lang="pt-BR" sz="3300"/>
              <a:t>por bons </a:t>
            </a:r>
            <a:r>
              <a:rPr b="1" lang="pt-BR" sz="3300"/>
              <a:t>hubs</a:t>
            </a:r>
            <a:r>
              <a:rPr lang="pt-BR" sz="3300"/>
              <a:t>.</a:t>
            </a:r>
            <a:endParaRPr sz="3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3300"/>
          </a:p>
        </p:txBody>
      </p:sp>
      <p:sp>
        <p:nvSpPr>
          <p:cNvPr id="163" name="Google Shape;163;p18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HITS</a:t>
            </a:r>
            <a:endParaRPr/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544282" y="14478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3300"/>
              <a:t>Utiliza valores de hub e autoridade para definir a reputação de uma página P.</a:t>
            </a:r>
            <a:br>
              <a:rPr lang="pt-BR" sz="3300"/>
            </a:br>
            <a:br>
              <a:rPr lang="pt-BR" sz="3300"/>
            </a:br>
            <a:r>
              <a:rPr b="1" lang="pt-BR" sz="3300"/>
              <a:t>Hub </a:t>
            </a:r>
            <a:r>
              <a:rPr lang="pt-BR" sz="3300"/>
              <a:t>de uma página “P”– é dado em função dos </a:t>
            </a:r>
            <a:r>
              <a:rPr b="1" lang="pt-BR" sz="3300"/>
              <a:t>valores </a:t>
            </a:r>
            <a:r>
              <a:rPr lang="pt-BR" sz="3300"/>
              <a:t>de </a:t>
            </a:r>
            <a:r>
              <a:rPr b="1" lang="pt-BR" sz="3300"/>
              <a:t>autoridade </a:t>
            </a:r>
            <a:r>
              <a:rPr lang="pt-BR" sz="3300"/>
              <a:t>das páginas para </a:t>
            </a:r>
            <a:r>
              <a:rPr b="1" lang="pt-BR" sz="3300"/>
              <a:t>onde ela aponta</a:t>
            </a:r>
            <a:r>
              <a:rPr lang="pt-BR" sz="3300"/>
              <a:t>.</a:t>
            </a:r>
            <a:br>
              <a:rPr lang="pt-BR" sz="3300"/>
            </a:br>
            <a:br>
              <a:rPr lang="pt-BR" sz="3300"/>
            </a:br>
            <a:r>
              <a:rPr b="1" lang="pt-BR" sz="3300"/>
              <a:t>Autoridade </a:t>
            </a:r>
            <a:r>
              <a:rPr lang="pt-BR" sz="3300"/>
              <a:t>de uma página “P”– é dada em função dos </a:t>
            </a:r>
            <a:r>
              <a:rPr b="1" lang="pt-BR" sz="3300"/>
              <a:t>valores </a:t>
            </a:r>
            <a:r>
              <a:rPr lang="pt-BR" sz="3300"/>
              <a:t>de </a:t>
            </a:r>
            <a:r>
              <a:rPr b="1" lang="pt-BR" sz="3300"/>
              <a:t>hub </a:t>
            </a:r>
            <a:r>
              <a:rPr lang="pt-BR" sz="3300"/>
              <a:t>das páginas que </a:t>
            </a:r>
            <a:r>
              <a:rPr b="1" lang="pt-BR" sz="3300"/>
              <a:t>apontam</a:t>
            </a:r>
            <a:r>
              <a:rPr lang="pt-BR" sz="3300"/>
              <a:t> </a:t>
            </a:r>
            <a:r>
              <a:rPr b="1" lang="pt-BR" sz="3300"/>
              <a:t>para </a:t>
            </a:r>
            <a:r>
              <a:rPr lang="pt-BR" sz="3300"/>
              <a:t>P</a:t>
            </a:r>
            <a:endParaRPr b="0" i="0" sz="33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/>
              <a:t>PageRank</a:t>
            </a:r>
            <a:endParaRPr sz="3600" u="sng">
              <a:solidFill>
                <a:srgbClr val="0563C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https://pt.m.wikipedia.org/wiki/Ficheiro:PageRank-hi-res.png</a:t>
            </a:r>
            <a:endParaRPr sz="2400" u="sng">
              <a:solidFill>
                <a:srgbClr val="0563C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 u="sng">
              <a:solidFill>
                <a:srgbClr val="0563C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 u="sng">
                <a:solidFill>
                  <a:srgbClr val="0563C1"/>
                </a:solidFill>
              </a:rPr>
              <a:t>https://es.wikipedia.org/wiki/PageRank#/media/File:PageRanks-Example.svg</a:t>
            </a:r>
            <a:endParaRPr sz="2400"/>
          </a:p>
        </p:txBody>
      </p:sp>
      <p:sp>
        <p:nvSpPr>
          <p:cNvPr id="177" name="Google Shape;177;p20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14889194" y="473533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Medidas de Importância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Medidas de Importância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 sz="4800"/>
              <a:t>PageRank</a:t>
            </a:r>
            <a:br>
              <a:rPr lang="pt-BR" sz="4800"/>
            </a:br>
            <a:br>
              <a:rPr lang="pt-BR" sz="4800"/>
            </a:br>
            <a:r>
              <a:rPr b="1" lang="pt-BR" sz="4800"/>
              <a:t>Hits</a:t>
            </a:r>
            <a:endParaRPr b="0" i="0" sz="4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PageRank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2"/>
          <p:cNvSpPr txBox="1"/>
          <p:nvPr>
            <p:ph idx="1" type="subTitle"/>
          </p:nvPr>
        </p:nvSpPr>
        <p:spPr>
          <a:xfrm>
            <a:off x="544282" y="1143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PageRank procura expressar a probabilidade de um caminhante </a:t>
            </a:r>
            <a:r>
              <a:rPr lang="pt-BR"/>
              <a:t>aleatório</a:t>
            </a:r>
            <a:r>
              <a:rPr lang="pt-BR"/>
              <a:t> no grafo chegar a um vértice P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116" name="Google Shape;11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275" y="2365650"/>
            <a:ext cx="5816024" cy="41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PageRank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 txBox="1"/>
          <p:nvPr>
            <p:ph idx="1" type="subTitle"/>
          </p:nvPr>
        </p:nvSpPr>
        <p:spPr>
          <a:xfrm>
            <a:off x="544282" y="1143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3300"/>
              <a:t>Considera o quanto um vértice é referenciado (Ex: B)</a:t>
            </a:r>
            <a:br>
              <a:rPr lang="pt-BR" sz="3300"/>
            </a:br>
            <a:r>
              <a:rPr lang="pt-BR" sz="3300"/>
              <a:t>Se quem aponta para o vértice também é importante (Observe C)</a:t>
            </a:r>
            <a:br>
              <a:rPr lang="pt-BR" sz="3300"/>
            </a:br>
            <a:endParaRPr b="0" i="0" sz="33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425" y="2237375"/>
            <a:ext cx="5454400" cy="439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PageRank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 txBox="1"/>
          <p:nvPr>
            <p:ph idx="1" type="subTitle"/>
          </p:nvPr>
        </p:nvSpPr>
        <p:spPr>
          <a:xfrm>
            <a:off x="544282" y="14478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3300"/>
              <a:t>A importância de um vértice P é dada pela seguinte equação:</a:t>
            </a:r>
            <a:br>
              <a:rPr lang="pt-BR" sz="3300"/>
            </a:br>
            <a:br>
              <a:rPr lang="pt-BR" sz="3300"/>
            </a:br>
            <a:br>
              <a:rPr lang="pt-BR" sz="3300"/>
            </a:br>
            <a:r>
              <a:rPr b="1" lang="pt-BR" sz="3300"/>
              <a:t>PR(i)</a:t>
            </a:r>
            <a:r>
              <a:rPr lang="pt-BR" sz="3300"/>
              <a:t> - PR do vértice i que aponta para A</a:t>
            </a:r>
            <a:br>
              <a:rPr lang="pt-BR" sz="3300"/>
            </a:br>
            <a:r>
              <a:rPr lang="pt-BR" sz="3300"/>
              <a:t>Probabilidade inicial de todas = 1/N</a:t>
            </a:r>
            <a:br>
              <a:rPr lang="pt-BR" sz="3300"/>
            </a:br>
            <a:br>
              <a:rPr lang="pt-BR" sz="3300"/>
            </a:br>
            <a:r>
              <a:rPr b="1" lang="pt-BR" sz="3300"/>
              <a:t>L(i)</a:t>
            </a:r>
            <a:r>
              <a:rPr lang="pt-BR" sz="3300"/>
              <a:t> - quantidade de links de saída em i</a:t>
            </a:r>
            <a:br>
              <a:rPr lang="pt-BR" sz="3300"/>
            </a:br>
            <a:br>
              <a:rPr lang="pt-BR" sz="3300"/>
            </a:br>
            <a:endParaRPr b="0" i="0" sz="33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413" y="2254125"/>
            <a:ext cx="7356575" cy="10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Desafios - Vértices sem ligações</a:t>
            </a:r>
            <a:endParaRPr/>
          </a:p>
        </p:txBody>
      </p:sp>
      <p:sp>
        <p:nvSpPr>
          <p:cNvPr id="138" name="Google Shape;138;p15"/>
          <p:cNvSpPr txBox="1"/>
          <p:nvPr>
            <p:ph idx="1" type="subTitle"/>
          </p:nvPr>
        </p:nvSpPr>
        <p:spPr>
          <a:xfrm>
            <a:off x="544282" y="14478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300"/>
              <a:t>A </a:t>
            </a:r>
            <a:r>
              <a:rPr lang="pt-BR" sz="3300"/>
              <a:t>não recebe links de ninguém e passa a ter </a:t>
            </a:r>
            <a:r>
              <a:rPr b="1" lang="pt-BR" sz="3300"/>
              <a:t>PR=0</a:t>
            </a:r>
            <a:endParaRPr b="1" sz="3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300"/>
              <a:t>B </a:t>
            </a:r>
            <a:r>
              <a:rPr lang="pt-BR" sz="3300"/>
              <a:t>recebe</a:t>
            </a:r>
            <a:r>
              <a:rPr b="1" lang="pt-BR" sz="3300"/>
              <a:t> 0 de A</a:t>
            </a:r>
            <a:r>
              <a:rPr lang="pt-BR" sz="3300"/>
              <a:t> </a:t>
            </a:r>
            <a:endParaRPr sz="3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br>
              <a:rPr lang="pt-BR" sz="3300"/>
            </a:br>
            <a:br>
              <a:rPr lang="pt-BR" sz="3300"/>
            </a:br>
            <a:endParaRPr b="0" i="0" sz="33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33941" l="0" r="0" t="0"/>
          <a:stretch/>
        </p:blipFill>
        <p:spPr>
          <a:xfrm>
            <a:off x="3601100" y="2744650"/>
            <a:ext cx="5226750" cy="33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Desafios - Ciclos 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>
            <p:ph idx="1" type="subTitle"/>
          </p:nvPr>
        </p:nvSpPr>
        <p:spPr>
          <a:xfrm>
            <a:off x="544282" y="14478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300"/>
              <a:t>Cálculo do PageRank fica "preso" no </a:t>
            </a:r>
            <a:r>
              <a:rPr b="1" lang="pt-BR" sz="3300"/>
              <a:t>ciclo infinito</a:t>
            </a:r>
            <a:br>
              <a:rPr lang="pt-BR" sz="3300"/>
            </a:br>
            <a:r>
              <a:rPr lang="pt-BR" sz="3300"/>
              <a:t>Em cada iteração o valor de PageRank é transmitido de um vértice para outro do ciclo e </a:t>
            </a:r>
            <a:r>
              <a:rPr b="1" lang="pt-BR" sz="3300"/>
              <a:t>não há convergência</a:t>
            </a:r>
            <a:br>
              <a:rPr lang="pt-BR" sz="3300"/>
            </a:br>
            <a:endParaRPr sz="3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br>
              <a:rPr lang="pt-BR" sz="3300"/>
            </a:br>
            <a:br>
              <a:rPr lang="pt-BR" sz="3300"/>
            </a:br>
            <a:endParaRPr b="0" i="0" sz="33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351" y="2982550"/>
            <a:ext cx="3517175" cy="35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PageRank - Dump Factor</a:t>
            </a:r>
            <a:endParaRPr/>
          </a:p>
        </p:txBody>
      </p:sp>
      <p:sp>
        <p:nvSpPr>
          <p:cNvPr id="154" name="Google Shape;154;p17"/>
          <p:cNvSpPr txBox="1"/>
          <p:nvPr>
            <p:ph idx="1" type="subTitle"/>
          </p:nvPr>
        </p:nvSpPr>
        <p:spPr>
          <a:xfrm>
            <a:off x="544282" y="14478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3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3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3300"/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b="1" lang="pt-BR" sz="3300"/>
              <a:t>d </a:t>
            </a:r>
            <a:r>
              <a:rPr lang="pt-BR" sz="3300"/>
              <a:t>- dump factor (geralmente entre 0.1 e 0.9) ‫‏‬</a:t>
            </a:r>
            <a:endParaRPr sz="3300"/>
          </a:p>
          <a:p>
            <a:pPr indent="-438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○"/>
            </a:pPr>
            <a:r>
              <a:rPr lang="pt-BR" sz="3300">
                <a:solidFill>
                  <a:srgbClr val="7F7F7F"/>
                </a:solidFill>
              </a:rPr>
              <a:t>Probabilidade de </a:t>
            </a:r>
            <a:r>
              <a:rPr b="1" lang="pt-BR" sz="3300">
                <a:solidFill>
                  <a:srgbClr val="7F7F7F"/>
                </a:solidFill>
              </a:rPr>
              <a:t>continuar </a:t>
            </a:r>
            <a:r>
              <a:rPr b="1" lang="pt-BR" sz="3300">
                <a:solidFill>
                  <a:srgbClr val="7F7F7F"/>
                </a:solidFill>
              </a:rPr>
              <a:t>seguindo</a:t>
            </a:r>
            <a:r>
              <a:rPr lang="pt-BR" sz="3300">
                <a:solidFill>
                  <a:srgbClr val="7F7F7F"/>
                </a:solidFill>
              </a:rPr>
              <a:t> os links.</a:t>
            </a:r>
            <a:endParaRPr sz="3300">
              <a:solidFill>
                <a:srgbClr val="7F7F7F"/>
              </a:solidFill>
            </a:endParaRPr>
          </a:p>
          <a:p>
            <a:pPr indent="-438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○"/>
            </a:pPr>
            <a:r>
              <a:rPr lang="pt-BR" sz="3300">
                <a:solidFill>
                  <a:srgbClr val="7F7F7F"/>
                </a:solidFill>
              </a:rPr>
              <a:t>Do contrário acontecerá um “</a:t>
            </a:r>
            <a:r>
              <a:rPr b="1" lang="pt-BR" sz="3300">
                <a:solidFill>
                  <a:srgbClr val="7F7F7F"/>
                </a:solidFill>
              </a:rPr>
              <a:t>teletransporte</a:t>
            </a:r>
            <a:r>
              <a:rPr lang="pt-BR" sz="3300">
                <a:solidFill>
                  <a:srgbClr val="7F7F7F"/>
                </a:solidFill>
              </a:rPr>
              <a:t>” para qualquer outro vértice</a:t>
            </a:r>
            <a:endParaRPr sz="33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pt-BR" sz="3300"/>
              <a:t>N - Total de páginas</a:t>
            </a:r>
            <a:endParaRPr sz="3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br>
              <a:rPr lang="pt-BR" sz="3300"/>
            </a:br>
            <a:br>
              <a:rPr lang="pt-BR" sz="3300"/>
            </a:br>
            <a:endParaRPr b="0" i="0" sz="33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900" y="1725825"/>
            <a:ext cx="9379800" cy="9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