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8fb1dfe8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e8fb1dfe8_0_1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95909b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e95909b2d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95909b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e95909b2d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95909b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e95909b2d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95909b2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e95909b2d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95909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e95909b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95909b2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e95909b2d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95909b2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e95909b2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9402d7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e9402d75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06f9a1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f06f9a1f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06f9a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f06f9a1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93a7f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e93a7f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95909b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e95909b2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95909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e95909b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95909b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e95909b2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95909b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e95909b2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95909b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e95909b2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95909b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e95909b2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95909b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e95909b2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CITAÇÃ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9.png"/><Relationship Id="rId13" Type="http://schemas.openxmlformats.org/officeDocument/2006/relationships/image" Target="../media/image22.png"/><Relationship Id="rId12" Type="http://schemas.openxmlformats.org/officeDocument/2006/relationships/image" Target="../media/image6.png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image" Target="../media/image33.png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12.png"/><Relationship Id="rId15" Type="http://schemas.openxmlformats.org/officeDocument/2006/relationships/image" Target="../media/image23.png"/><Relationship Id="rId14" Type="http://schemas.openxmlformats.org/officeDocument/2006/relationships/image" Target="../media/image15.png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24.png"/><Relationship Id="rId22" Type="http://schemas.openxmlformats.org/officeDocument/2006/relationships/image" Target="../media/image43.png"/><Relationship Id="rId10" Type="http://schemas.openxmlformats.org/officeDocument/2006/relationships/image" Target="../media/image39.png"/><Relationship Id="rId21" Type="http://schemas.openxmlformats.org/officeDocument/2006/relationships/image" Target="../media/image46.png"/><Relationship Id="rId13" Type="http://schemas.openxmlformats.org/officeDocument/2006/relationships/image" Target="../media/image28.png"/><Relationship Id="rId24" Type="http://schemas.openxmlformats.org/officeDocument/2006/relationships/theme" Target="../theme/theme5.xml"/><Relationship Id="rId12" Type="http://schemas.openxmlformats.org/officeDocument/2006/relationships/image" Target="../media/image38.png"/><Relationship Id="rId23" Type="http://schemas.openxmlformats.org/officeDocument/2006/relationships/slideLayout" Target="../slideLayouts/slideLayout3.xml"/><Relationship Id="rId1" Type="http://schemas.openxmlformats.org/officeDocument/2006/relationships/image" Target="../media/image1.png"/><Relationship Id="rId2" Type="http://schemas.openxmlformats.org/officeDocument/2006/relationships/image" Target="../media/image25.png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5" Type="http://schemas.openxmlformats.org/officeDocument/2006/relationships/image" Target="../media/image32.png"/><Relationship Id="rId14" Type="http://schemas.openxmlformats.org/officeDocument/2006/relationships/image" Target="../media/image42.png"/><Relationship Id="rId17" Type="http://schemas.openxmlformats.org/officeDocument/2006/relationships/image" Target="../media/image41.png"/><Relationship Id="rId16" Type="http://schemas.openxmlformats.org/officeDocument/2006/relationships/image" Target="../media/image34.png"/><Relationship Id="rId5" Type="http://schemas.openxmlformats.org/officeDocument/2006/relationships/image" Target="../media/image48.png"/><Relationship Id="rId19" Type="http://schemas.openxmlformats.org/officeDocument/2006/relationships/image" Target="../media/image20.png"/><Relationship Id="rId6" Type="http://schemas.openxmlformats.org/officeDocument/2006/relationships/image" Target="../media/image44.png"/><Relationship Id="rId18" Type="http://schemas.openxmlformats.org/officeDocument/2006/relationships/image" Target="../media/image36.png"/><Relationship Id="rId7" Type="http://schemas.openxmlformats.org/officeDocument/2006/relationships/image" Target="../media/image45.png"/><Relationship Id="rId8" Type="http://schemas.openxmlformats.org/officeDocument/2006/relationships/image" Target="../media/image37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54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59.png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theme" Target="../theme/theme8.xml"/><Relationship Id="rId5" Type="http://schemas.openxmlformats.org/officeDocument/2006/relationships/image" Target="../media/image61.png"/><Relationship Id="rId6" Type="http://schemas.openxmlformats.org/officeDocument/2006/relationships/image" Target="../media/image79.png"/><Relationship Id="rId7" Type="http://schemas.openxmlformats.org/officeDocument/2006/relationships/image" Target="../media/image18.png"/><Relationship Id="rId8" Type="http://schemas.openxmlformats.org/officeDocument/2006/relationships/image" Target="../media/image55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64.png"/><Relationship Id="rId13" Type="http://schemas.openxmlformats.org/officeDocument/2006/relationships/image" Target="../media/image67.png"/><Relationship Id="rId12" Type="http://schemas.openxmlformats.org/officeDocument/2006/relationships/image" Target="../media/image65.png"/><Relationship Id="rId1" Type="http://schemas.openxmlformats.org/officeDocument/2006/relationships/image" Target="../media/image56.png"/><Relationship Id="rId2" Type="http://schemas.openxmlformats.org/officeDocument/2006/relationships/image" Target="../media/image62.png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63.png"/><Relationship Id="rId16" Type="http://schemas.openxmlformats.org/officeDocument/2006/relationships/theme" Target="../theme/theme1.xml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image" Target="../media/image88.png"/><Relationship Id="rId11" Type="http://schemas.openxmlformats.org/officeDocument/2006/relationships/image" Target="../media/image78.png"/><Relationship Id="rId22" Type="http://schemas.openxmlformats.org/officeDocument/2006/relationships/theme" Target="../theme/theme3.xml"/><Relationship Id="rId10" Type="http://schemas.openxmlformats.org/officeDocument/2006/relationships/image" Target="../media/image75.png"/><Relationship Id="rId21" Type="http://schemas.openxmlformats.org/officeDocument/2006/relationships/slideLayout" Target="../slideLayouts/slideLayout6.xml"/><Relationship Id="rId13" Type="http://schemas.openxmlformats.org/officeDocument/2006/relationships/image" Target="../media/image76.png"/><Relationship Id="rId12" Type="http://schemas.openxmlformats.org/officeDocument/2006/relationships/image" Target="../media/image64.png"/><Relationship Id="rId1" Type="http://schemas.openxmlformats.org/officeDocument/2006/relationships/image" Target="../media/image69.png"/><Relationship Id="rId2" Type="http://schemas.openxmlformats.org/officeDocument/2006/relationships/image" Target="../media/image66.png"/><Relationship Id="rId3" Type="http://schemas.openxmlformats.org/officeDocument/2006/relationships/image" Target="../media/image95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5" Type="http://schemas.openxmlformats.org/officeDocument/2006/relationships/image" Target="../media/image82.png"/><Relationship Id="rId14" Type="http://schemas.openxmlformats.org/officeDocument/2006/relationships/image" Target="../media/image106.png"/><Relationship Id="rId17" Type="http://schemas.openxmlformats.org/officeDocument/2006/relationships/image" Target="../media/image70.png"/><Relationship Id="rId16" Type="http://schemas.openxmlformats.org/officeDocument/2006/relationships/image" Target="../media/image87.png"/><Relationship Id="rId5" Type="http://schemas.openxmlformats.org/officeDocument/2006/relationships/image" Target="../media/image71.png"/><Relationship Id="rId19" Type="http://schemas.openxmlformats.org/officeDocument/2006/relationships/image" Target="../media/image63.png"/><Relationship Id="rId6" Type="http://schemas.openxmlformats.org/officeDocument/2006/relationships/image" Target="../media/image72.png"/><Relationship Id="rId18" Type="http://schemas.openxmlformats.org/officeDocument/2006/relationships/image" Target="../media/image67.png"/><Relationship Id="rId7" Type="http://schemas.openxmlformats.org/officeDocument/2006/relationships/image" Target="../media/image74.png"/><Relationship Id="rId8" Type="http://schemas.openxmlformats.org/officeDocument/2006/relationships/image" Target="../media/image81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3.png"/><Relationship Id="rId10" Type="http://schemas.openxmlformats.org/officeDocument/2006/relationships/image" Target="../media/image89.png"/><Relationship Id="rId13" Type="http://schemas.openxmlformats.org/officeDocument/2006/relationships/image" Target="../media/image91.png"/><Relationship Id="rId12" Type="http://schemas.openxmlformats.org/officeDocument/2006/relationships/image" Target="../media/image96.png"/><Relationship Id="rId1" Type="http://schemas.openxmlformats.org/officeDocument/2006/relationships/image" Target="../media/image90.png"/><Relationship Id="rId2" Type="http://schemas.openxmlformats.org/officeDocument/2006/relationships/image" Target="../media/image83.png"/><Relationship Id="rId3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92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6" Type="http://schemas.openxmlformats.org/officeDocument/2006/relationships/image" Target="../media/image84.png"/><Relationship Id="rId7" Type="http://schemas.openxmlformats.org/officeDocument/2006/relationships/image" Target="../media/image98.png"/><Relationship Id="rId8" Type="http://schemas.openxmlformats.org/officeDocument/2006/relationships/image" Target="../media/image9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52" name="Google Shape;5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350" y="2057400"/>
            <a:ext cx="118745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900" y="2057400"/>
            <a:ext cx="118745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0" y="4184650"/>
            <a:ext cx="23749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150" y="3194050"/>
            <a:ext cx="30924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7400" y="1644650"/>
            <a:ext cx="191135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3100" y="1308100"/>
            <a:ext cx="793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500" y="2374900"/>
            <a:ext cx="11176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54650" y="4324350"/>
            <a:ext cx="11176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1225530" y="3955339"/>
            <a:ext cx="793750" cy="76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7.png"/><Relationship Id="rId4" Type="http://schemas.openxmlformats.org/officeDocument/2006/relationships/hyperlink" Target="https://epoca.globo.com/vida/experiencias-digitais/noticia/2016/09/o-silencio-e-pior-estrategia-para-bel-pes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1.png"/><Relationship Id="rId4" Type="http://schemas.openxmlformats.org/officeDocument/2006/relationships/hyperlink" Target="https://www.dailydot.com/debug/lg-twitter-iphone-6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uper.abril.com.br/comportamento/cutucaram-a-constituicao/" TargetMode="External"/><Relationship Id="rId4" Type="http://schemas.openxmlformats.org/officeDocument/2006/relationships/hyperlink" Target="https://rafaeldelazari.jusbrasil.com.br/artigos/121943825/islandia-uma-experiencia-constitucional-para-o-brasil" TargetMode="External"/><Relationship Id="rId5" Type="http://schemas.openxmlformats.org/officeDocument/2006/relationships/hyperlink" Target="https://noticias.bol.uol.com.br/fotos/entretenimento/2014/08/25/os-quadrinhos-de-joao-montanaro-na-folha-de-s-paulo.htm" TargetMode="External"/><Relationship Id="rId6" Type="http://schemas.openxmlformats.org/officeDocument/2006/relationships/hyperlink" Target="https://www.facebook.com/Bradesco/posts/279431488756318" TargetMode="External"/><Relationship Id="rId7" Type="http://schemas.openxmlformats.org/officeDocument/2006/relationships/hyperlink" Target="https://exame.abril.com.br/marketing/bradesco-responde-pedido-de-cliente-com-poema-no-facebook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vistagalileu.globo.com/Revista/noticia/2015/06/bem-vindos-zuckernet-os-efeitos-de-conhecer-o-mundo-atraves-de-uma-unica-rede-social.html" TargetMode="External"/><Relationship Id="rId4" Type="http://schemas.openxmlformats.org/officeDocument/2006/relationships/hyperlink" Target="https://epoca.globo.com/vida/experiencias-digitais/noticia/2016/09/o-silencio-e-pior-estrategia-para-bel-pesce.html" TargetMode="External"/><Relationship Id="rId5" Type="http://schemas.openxmlformats.org/officeDocument/2006/relationships/hyperlink" Target="https://www.dailydot.com/debug/lg-twitter-iphone-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2.png"/><Relationship Id="rId4" Type="http://schemas.openxmlformats.org/officeDocument/2006/relationships/image" Target="../media/image99.png"/><Relationship Id="rId5" Type="http://schemas.openxmlformats.org/officeDocument/2006/relationships/hyperlink" Target="https://rafaeldelazari.jusbrasil.com.br/artigos/121943825/islandia-uma-experiencia-constitucional-para-o-brasil" TargetMode="External"/><Relationship Id="rId6" Type="http://schemas.openxmlformats.org/officeDocument/2006/relationships/image" Target="../media/image103.jpg"/><Relationship Id="rId7" Type="http://schemas.openxmlformats.org/officeDocument/2006/relationships/image" Target="../media/image108.png"/><Relationship Id="rId8" Type="http://schemas.openxmlformats.org/officeDocument/2006/relationships/hyperlink" Target="https://super.abril.com.br/comportamento/cutucaram-a-constituica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7.png"/><Relationship Id="rId4" Type="http://schemas.openxmlformats.org/officeDocument/2006/relationships/image" Target="../media/image1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0.png"/><Relationship Id="rId4" Type="http://schemas.openxmlformats.org/officeDocument/2006/relationships/hyperlink" Target="http://revistagalileu.globo.com/Revista/noticia/2015/06/bem-vindos-zuckernet-os-efeitos-de-conhecer-o-mundo-atraves-de-uma-unica-rede-soc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552576" y="27214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Conhecimento, Colaboração e Marketing</a:t>
            </a:r>
            <a:endParaRPr b="1" sz="44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000"/>
              <a:t>Por que ficar atento a Web e às mídias sociais?</a:t>
            </a:r>
            <a:endParaRPr/>
          </a:p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Perfis públicos, de uma forma ou de outra, estão sendo </a:t>
            </a:r>
            <a:r>
              <a:rPr b="1" lang="pt-BR"/>
              <a:t>comentados</a:t>
            </a:r>
            <a:r>
              <a:rPr lang="pt-BR"/>
              <a:t> nas mídias sociais e a polaridade das discussões pode ser </a:t>
            </a:r>
            <a:r>
              <a:rPr b="1" lang="pt-BR"/>
              <a:t>positiva</a:t>
            </a:r>
            <a:r>
              <a:rPr lang="pt-BR"/>
              <a:t> ou </a:t>
            </a:r>
            <a:r>
              <a:rPr b="1" lang="pt-BR"/>
              <a:t>negativa</a:t>
            </a:r>
            <a:br>
              <a:rPr lang="pt-BR"/>
            </a:br>
            <a:br>
              <a:rPr lang="pt-BR"/>
            </a:br>
            <a:r>
              <a:rPr lang="pt-BR"/>
              <a:t>Não há </a:t>
            </a:r>
            <a:r>
              <a:rPr b="1" lang="pt-BR"/>
              <a:t>controle</a:t>
            </a:r>
            <a:r>
              <a:rPr lang="pt-BR"/>
              <a:t> sobre essas interações, apenas influência. </a:t>
            </a:r>
            <a:r>
              <a:rPr b="1" lang="pt-BR"/>
              <a:t>Não participar</a:t>
            </a:r>
            <a:r>
              <a:rPr lang="pt-BR"/>
              <a:t> das conversas pode significar que a empresa endossa o que é dito, seja positiva ou negativamente</a:t>
            </a:r>
            <a:endParaRPr i="0" sz="3500" u="none" cap="none" strike="noStrike">
              <a:solidFill>
                <a:srgbClr val="7F7F7F"/>
              </a:solidFill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Lembra do caso? Pois é ...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12862" r="6944" t="4269"/>
          <a:stretch/>
        </p:blipFill>
        <p:spPr>
          <a:xfrm>
            <a:off x="3342288" y="1715963"/>
            <a:ext cx="5507425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2645100" y="4079075"/>
            <a:ext cx="697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4"/>
              </a:rPr>
              <a:t>Fonte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</a:pPr>
            <a:r>
              <a:rPr lang="pt-BR"/>
              <a:t>“... a mesma dinâmica das redes sociais que a colocou no olimpo do empreendedorismo do Brasil pode tirá-la de lá… ”</a:t>
            </a:r>
            <a:endParaRPr b="0" i="0" sz="32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ÉPOCA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CITAÇÕES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Como utilizar as mídias sociais?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Lançamento</a:t>
            </a:r>
            <a:r>
              <a:rPr lang="pt-BR"/>
              <a:t> e divulgação de produtos</a:t>
            </a:r>
            <a:br>
              <a:rPr lang="pt-BR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Análise do </a:t>
            </a:r>
            <a:r>
              <a:rPr b="1" lang="pt-BR"/>
              <a:t>comportamento</a:t>
            </a:r>
            <a:r>
              <a:rPr lang="pt-BR"/>
              <a:t> dos consumidores, tendências e oportunidades</a:t>
            </a:r>
            <a:br>
              <a:rPr lang="pt-BR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Monitoramento</a:t>
            </a:r>
            <a:r>
              <a:rPr lang="pt-BR"/>
              <a:t> da marca para gestão estratégica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Como utilizar as mídias sociais?</a:t>
            </a:r>
            <a:endParaRPr/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Comunicação, suporte e </a:t>
            </a:r>
            <a:r>
              <a:rPr b="1" lang="pt-BR"/>
              <a:t>relacionamento</a:t>
            </a:r>
            <a:r>
              <a:rPr lang="pt-BR"/>
              <a:t> com o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Gasta-se muito em </a:t>
            </a:r>
            <a:r>
              <a:rPr b="1" lang="pt-BR"/>
              <a:t>pesquisas</a:t>
            </a:r>
            <a:r>
              <a:rPr lang="pt-BR"/>
              <a:t> de mercado e sistemas de qualidade. Mas e a voz que vem da Web?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pt-BR">
                <a:solidFill>
                  <a:srgbClr val="E06666"/>
                </a:solidFill>
              </a:rPr>
              <a:t>Atenção</a:t>
            </a:r>
            <a:r>
              <a:rPr lang="pt-BR"/>
              <a:t>!! Uma vez na Web… 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Riscos?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4512" r="4685" t="0"/>
          <a:stretch/>
        </p:blipFill>
        <p:spPr>
          <a:xfrm>
            <a:off x="1714788" y="1153875"/>
            <a:ext cx="4651525" cy="49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33154" r="32385" t="89205"/>
          <a:stretch/>
        </p:blipFill>
        <p:spPr>
          <a:xfrm>
            <a:off x="6514096" y="2205325"/>
            <a:ext cx="3963116" cy="121059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>
            <a:off x="7349932" y="2958652"/>
            <a:ext cx="2239500" cy="336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6471639" y="3436350"/>
            <a:ext cx="65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292" name="Google Shape;292;p30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O Refletir sobre a </a:t>
            </a:r>
            <a:r>
              <a:rPr b="1" lang="pt-BR"/>
              <a:t>maneira mais adequada</a:t>
            </a:r>
            <a:r>
              <a:rPr lang="pt-BR"/>
              <a:t> de entrar nas redes e se preparar</a:t>
            </a:r>
            <a:br>
              <a:rPr lang="pt-BR"/>
            </a:br>
            <a:br>
              <a:rPr lang="pt-BR"/>
            </a:br>
            <a:r>
              <a:rPr lang="pt-BR"/>
              <a:t>Estabelecer </a:t>
            </a:r>
            <a:r>
              <a:rPr b="1" lang="pt-BR"/>
              <a:t>objetivos</a:t>
            </a:r>
            <a:r>
              <a:rPr lang="pt-BR"/>
              <a:t> e metas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/>
            </a:br>
            <a:r>
              <a:rPr b="1" lang="pt-BR"/>
              <a:t>Alocar</a:t>
            </a:r>
            <a:r>
              <a:rPr lang="pt-BR"/>
              <a:t> pessoas e recursos</a:t>
            </a:r>
            <a:br>
              <a:rPr lang="pt-BR"/>
            </a:br>
            <a:br>
              <a:rPr lang="pt-BR"/>
            </a:br>
            <a:r>
              <a:rPr lang="pt-BR"/>
              <a:t>Preparar as pessoas e as </a:t>
            </a:r>
            <a:r>
              <a:rPr b="1" lang="pt-BR"/>
              <a:t>regras</a:t>
            </a:r>
            <a:r>
              <a:rPr lang="pt-BR"/>
              <a:t> a serem respeitadas (políticas de uso)</a:t>
            </a:r>
            <a:endParaRPr b="0" i="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Constituição Islândia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3"/>
              </a:rPr>
              <a:t>https://super.abril.com.br/comportamento/cutucaram-a-constituicao/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https://rafaeldelazari.jusbrasil.com.br/artigos/121943825/islandia-uma-experiencia-constitucional-para-o-brasil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2400"/>
            </a:br>
            <a:r>
              <a:rPr lang="pt-BR" sz="2400"/>
              <a:t>Arte de João Montanaro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https://noticias.bol.uol.com.br/fotos/entretenimento/2014/08/25/os-quadrinhos-de-joao-montanaro-na-folha-de-s-paulo.htm</a:t>
            </a:r>
            <a:endParaRPr sz="1800">
              <a:solidFill>
                <a:srgbClr val="7F7F7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2400"/>
            </a:br>
            <a:r>
              <a:rPr lang="pt-BR" sz="2400"/>
              <a:t>Poema Cliente Bradesco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6"/>
              </a:rPr>
              <a:t>https://www.facebook.com/Bradesco/posts/279431488756318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7"/>
              </a:rPr>
              <a:t>https://exame.abril.com.br/marketing/bradesco-responde-pedido-de-cliente-com-poema-no-facebook/</a:t>
            </a:r>
            <a:endParaRPr sz="1800"/>
          </a:p>
        </p:txBody>
      </p:sp>
      <p:sp>
        <p:nvSpPr>
          <p:cNvPr id="305" name="Google Shape;305;p3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1" name="Google Shape;311;p3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Matéria "Bem-vindos à Zuckernet: os efeitos de conhecer o mundo através de uma única rede social"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3"/>
              </a:rPr>
              <a:t>https://revistagalileu.globo.com/Revista/noticia/2015/06/bem-vindos-zuckernet-os-efeitos-de-conhecer-o-mundo-atraves-de-uma-unica-rede-social.html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M</a:t>
            </a:r>
            <a:r>
              <a:rPr lang="pt-BR" sz="2400"/>
              <a:t>atéria "O silêncio é a pior estratégia para Bel Pesce"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4"/>
              </a:rPr>
              <a:t>https://epoca.globo.com/vida/experiencias-digitais/noticia/2016/09/o-silencio-e-pior-estrategia-para-bel-pesce.html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1800"/>
            </a:br>
            <a:r>
              <a:rPr lang="pt-BR" sz="2400"/>
              <a:t>Matéria "LG just used an iPhone to post a tweet mocking the iPhone"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5"/>
              </a:rPr>
              <a:t>https://www.dailydot.com/debug/lg-twitter-iphone-6/</a:t>
            </a:r>
            <a:endParaRPr sz="1800"/>
          </a:p>
        </p:txBody>
      </p:sp>
      <p:sp>
        <p:nvSpPr>
          <p:cNvPr id="312" name="Google Shape;312;p3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000"/>
              <a:t>Por que ficar atento a Web e às mídias sociais?</a:t>
            </a:r>
            <a:endParaRPr/>
          </a:p>
        </p:txBody>
      </p:sp>
      <p:sp>
        <p:nvSpPr>
          <p:cNvPr id="180" name="Google Shape;180;p17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Cada vez mais</a:t>
            </a:r>
            <a:r>
              <a:rPr lang="pt-BR"/>
              <a:t> pessoas usam regularmente as mídias sociais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56472" l="0" r="2143" t="0"/>
          <a:stretch/>
        </p:blipFill>
        <p:spPr>
          <a:xfrm>
            <a:off x="1545632" y="1411734"/>
            <a:ext cx="5150312" cy="204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7132" r="0" t="43461"/>
          <a:stretch/>
        </p:blipFill>
        <p:spPr>
          <a:xfrm rot="-516782">
            <a:off x="6069409" y="1411895"/>
            <a:ext cx="4721548" cy="118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8731643" y="2567982"/>
            <a:ext cx="60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5"/>
              </a:rPr>
              <a:t>Link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6">
            <a:alphaModFix/>
          </a:blip>
          <a:srcRect b="0" l="0" r="0" t="44398"/>
          <a:stretch/>
        </p:blipFill>
        <p:spPr>
          <a:xfrm rot="1">
            <a:off x="4686344" y="3334278"/>
            <a:ext cx="5048888" cy="295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130212">
            <a:off x="1522638" y="3667050"/>
            <a:ext cx="5199420" cy="179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4080626" y="5687475"/>
            <a:ext cx="60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8"/>
              </a:rPr>
              <a:t>Link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Arte de “João Montanaro”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675" y="1114538"/>
            <a:ext cx="5260150" cy="46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000"/>
              <a:t>Por que ficar atento a Web e às mídias sociais?</a:t>
            </a:r>
            <a:endParaRPr/>
          </a:p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Através da web buscam manter e ampliar o </a:t>
            </a:r>
            <a:r>
              <a:rPr b="1" lang="pt-BR"/>
              <a:t>relacionamento</a:t>
            </a:r>
            <a:r>
              <a:rPr lang="pt-BR"/>
              <a:t> com empresas e entidades públicas (fanpages, follow de perfis, comentários em páginas, assinatura de feeds rss)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Marketing orgânico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32899" t="0"/>
          <a:stretch/>
        </p:blipFill>
        <p:spPr>
          <a:xfrm>
            <a:off x="7029675" y="1486650"/>
            <a:ext cx="3747300" cy="28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4">
            <a:alphaModFix/>
          </a:blip>
          <a:srcRect b="3567" l="0" r="37472" t="0"/>
          <a:stretch/>
        </p:blipFill>
        <p:spPr>
          <a:xfrm>
            <a:off x="1239300" y="907350"/>
            <a:ext cx="2515912" cy="47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73108" l="3345" r="61548" t="12606"/>
          <a:stretch/>
        </p:blipFill>
        <p:spPr>
          <a:xfrm>
            <a:off x="3936527" y="1013149"/>
            <a:ext cx="3023400" cy="149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 b="4076" l="3488" r="54126" t="78324"/>
          <a:stretch/>
        </p:blipFill>
        <p:spPr>
          <a:xfrm>
            <a:off x="3936513" y="4098523"/>
            <a:ext cx="3023400" cy="152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3584375" y="878350"/>
            <a:ext cx="3467700" cy="1899000"/>
          </a:xfrm>
          <a:prstGeom prst="wedgeEllipseCallout">
            <a:avLst>
              <a:gd fmla="val -67406" name="adj1"/>
              <a:gd fmla="val 5054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714375" y="3755025"/>
            <a:ext cx="3337800" cy="2226000"/>
          </a:xfrm>
          <a:prstGeom prst="wedgeEllipseCallout">
            <a:avLst>
              <a:gd fmla="val -68854" name="adj1"/>
              <a:gd fmla="val 95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000"/>
              <a:t>Alguns cuidados...</a:t>
            </a:r>
            <a:endParaRPr/>
          </a:p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P</a:t>
            </a:r>
            <a:r>
              <a:rPr lang="pt-BR"/>
              <a:t>ode haver </a:t>
            </a:r>
            <a:r>
              <a:rPr b="1" lang="pt-BR"/>
              <a:t>viés</a:t>
            </a:r>
            <a:r>
              <a:rPr lang="pt-BR"/>
              <a:t> de disponibilidade</a:t>
            </a:r>
            <a:endParaRPr i="0" sz="3500" u="none" cap="none" strike="noStrike">
              <a:solidFill>
                <a:srgbClr val="7F7F7F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Algorítmos e reforço do viés de julgamento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Mundo Social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3535" l="19133" r="0" t="3180"/>
          <a:stretch/>
        </p:blipFill>
        <p:spPr>
          <a:xfrm>
            <a:off x="3411607" y="1473750"/>
            <a:ext cx="5188293" cy="479585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/>
        </p:nvSpPr>
        <p:spPr>
          <a:xfrm>
            <a:off x="2816650" y="5965715"/>
            <a:ext cx="723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