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3" r:id="rId4"/>
    <p:sldMasterId id="2147483664" r:id="rId5"/>
    <p:sldMasterId id="2147483665" r:id="rId6"/>
    <p:sldMasterId id="2147483666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00">
          <p15:clr>
            <a:srgbClr val="000000"/>
          </p15:clr>
        </p15:guide>
        <p15:guide id="2" orient="horz" pos="3825">
          <p15:clr>
            <a:srgbClr val="000000"/>
          </p15:clr>
        </p15:guide>
        <p15:guide id="3" pos="7262">
          <p15:clr>
            <a:srgbClr val="000000"/>
          </p15:clr>
        </p15:guide>
        <p15:guide id="4" pos="425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00" orient="horz"/>
        <p:guide pos="3825" orient="horz"/>
        <p:guide pos="7262"/>
        <p:guide pos="42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5268446a8_1_69:notes"/>
          <p:cNvSpPr txBox="1"/>
          <p:nvPr>
            <p:ph idx="1" type="body"/>
          </p:nvPr>
        </p:nvSpPr>
        <p:spPr>
          <a:xfrm>
            <a:off x="685512" y="4400258"/>
            <a:ext cx="54870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25" name="Google Shape;225;g45268446a8_1_69:notes"/>
          <p:cNvSpPr/>
          <p:nvPr>
            <p:ph idx="2" type="sldImg"/>
          </p:nvPr>
        </p:nvSpPr>
        <p:spPr>
          <a:xfrm>
            <a:off x="519895" y="1143171"/>
            <a:ext cx="5818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5268446a8_1_77:notes"/>
          <p:cNvSpPr txBox="1"/>
          <p:nvPr>
            <p:ph idx="1" type="body"/>
          </p:nvPr>
        </p:nvSpPr>
        <p:spPr>
          <a:xfrm>
            <a:off x="685512" y="4400258"/>
            <a:ext cx="54870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34" name="Google Shape;234;g45268446a8_1_77:notes"/>
          <p:cNvSpPr/>
          <p:nvPr>
            <p:ph idx="2" type="sldImg"/>
          </p:nvPr>
        </p:nvSpPr>
        <p:spPr>
          <a:xfrm>
            <a:off x="519895" y="1143171"/>
            <a:ext cx="5818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5268446a8_1_85:notes"/>
          <p:cNvSpPr txBox="1"/>
          <p:nvPr>
            <p:ph idx="1" type="body"/>
          </p:nvPr>
        </p:nvSpPr>
        <p:spPr>
          <a:xfrm>
            <a:off x="685512" y="4400258"/>
            <a:ext cx="54870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3" name="Google Shape;243;g45268446a8_1_85:notes"/>
          <p:cNvSpPr/>
          <p:nvPr>
            <p:ph idx="2" type="sldImg"/>
          </p:nvPr>
        </p:nvSpPr>
        <p:spPr>
          <a:xfrm>
            <a:off x="519895" y="1143171"/>
            <a:ext cx="5818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45268446a8_1_94:notes"/>
          <p:cNvSpPr txBox="1"/>
          <p:nvPr>
            <p:ph idx="1" type="body"/>
          </p:nvPr>
        </p:nvSpPr>
        <p:spPr>
          <a:xfrm>
            <a:off x="685512" y="4400258"/>
            <a:ext cx="54870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53" name="Google Shape;253;g45268446a8_1_94:notes"/>
          <p:cNvSpPr/>
          <p:nvPr>
            <p:ph idx="2" type="sldImg"/>
          </p:nvPr>
        </p:nvSpPr>
        <p:spPr>
          <a:xfrm>
            <a:off x="519895" y="1143171"/>
            <a:ext cx="5818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5268446a8_1_103:notes"/>
          <p:cNvSpPr txBox="1"/>
          <p:nvPr>
            <p:ph idx="1" type="body"/>
          </p:nvPr>
        </p:nvSpPr>
        <p:spPr>
          <a:xfrm>
            <a:off x="685512" y="4400258"/>
            <a:ext cx="54870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63" name="Google Shape;263;g45268446a8_1_103:notes"/>
          <p:cNvSpPr/>
          <p:nvPr>
            <p:ph idx="2" type="sldImg"/>
          </p:nvPr>
        </p:nvSpPr>
        <p:spPr>
          <a:xfrm>
            <a:off x="519895" y="1143171"/>
            <a:ext cx="5818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45268446a8_1_112:notes"/>
          <p:cNvSpPr txBox="1"/>
          <p:nvPr>
            <p:ph idx="1" type="body"/>
          </p:nvPr>
        </p:nvSpPr>
        <p:spPr>
          <a:xfrm>
            <a:off x="685512" y="4400258"/>
            <a:ext cx="54870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73" name="Google Shape;273;g45268446a8_1_112:notes"/>
          <p:cNvSpPr/>
          <p:nvPr>
            <p:ph idx="2" type="sldImg"/>
          </p:nvPr>
        </p:nvSpPr>
        <p:spPr>
          <a:xfrm>
            <a:off x="519895" y="1143171"/>
            <a:ext cx="5818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5268446a8_1_119:notes"/>
          <p:cNvSpPr txBox="1"/>
          <p:nvPr>
            <p:ph idx="1" type="body"/>
          </p:nvPr>
        </p:nvSpPr>
        <p:spPr>
          <a:xfrm>
            <a:off x="685512" y="4400258"/>
            <a:ext cx="54870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81" name="Google Shape;281;g45268446a8_1_119:notes"/>
          <p:cNvSpPr/>
          <p:nvPr>
            <p:ph idx="2" type="sldImg"/>
          </p:nvPr>
        </p:nvSpPr>
        <p:spPr>
          <a:xfrm>
            <a:off x="519895" y="1143171"/>
            <a:ext cx="5818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5268446a8_1_127:notes"/>
          <p:cNvSpPr txBox="1"/>
          <p:nvPr>
            <p:ph idx="1" type="body"/>
          </p:nvPr>
        </p:nvSpPr>
        <p:spPr>
          <a:xfrm>
            <a:off x="685512" y="4400258"/>
            <a:ext cx="54870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90" name="Google Shape;290;g45268446a8_1_127:notes"/>
          <p:cNvSpPr/>
          <p:nvPr>
            <p:ph idx="2" type="sldImg"/>
          </p:nvPr>
        </p:nvSpPr>
        <p:spPr>
          <a:xfrm>
            <a:off x="519895" y="1143171"/>
            <a:ext cx="5818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45268446a8_1_137:notes"/>
          <p:cNvSpPr txBox="1"/>
          <p:nvPr>
            <p:ph idx="1" type="body"/>
          </p:nvPr>
        </p:nvSpPr>
        <p:spPr>
          <a:xfrm>
            <a:off x="685512" y="4400258"/>
            <a:ext cx="54870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02" name="Google Shape;302;g45268446a8_1_137:notes"/>
          <p:cNvSpPr/>
          <p:nvPr>
            <p:ph idx="2" type="sldImg"/>
          </p:nvPr>
        </p:nvSpPr>
        <p:spPr>
          <a:xfrm>
            <a:off x="519895" y="1143171"/>
            <a:ext cx="5818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5268446a8_1_147:notes"/>
          <p:cNvSpPr txBox="1"/>
          <p:nvPr>
            <p:ph idx="1" type="body"/>
          </p:nvPr>
        </p:nvSpPr>
        <p:spPr>
          <a:xfrm>
            <a:off x="685512" y="4400258"/>
            <a:ext cx="54870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13" name="Google Shape;313;g45268446a8_1_147:notes"/>
          <p:cNvSpPr/>
          <p:nvPr>
            <p:ph idx="2" type="sldImg"/>
          </p:nvPr>
        </p:nvSpPr>
        <p:spPr>
          <a:xfrm>
            <a:off x="519895" y="1143171"/>
            <a:ext cx="5818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4e96b91a9_1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g44e96b91a9_1_2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5268446a8_1_1:notes"/>
          <p:cNvSpPr txBox="1"/>
          <p:nvPr>
            <p:ph idx="1" type="body"/>
          </p:nvPr>
        </p:nvSpPr>
        <p:spPr>
          <a:xfrm>
            <a:off x="685512" y="4400258"/>
            <a:ext cx="54870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0" name="Google Shape;150;g45268446a8_1_1:notes"/>
          <p:cNvSpPr/>
          <p:nvPr>
            <p:ph idx="2" type="sldImg"/>
          </p:nvPr>
        </p:nvSpPr>
        <p:spPr>
          <a:xfrm>
            <a:off x="519895" y="1143171"/>
            <a:ext cx="5818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5268446a8_1_10:notes"/>
          <p:cNvSpPr txBox="1"/>
          <p:nvPr>
            <p:ph idx="1" type="body"/>
          </p:nvPr>
        </p:nvSpPr>
        <p:spPr>
          <a:xfrm>
            <a:off x="685512" y="4400258"/>
            <a:ext cx="54870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0" name="Google Shape;160;g45268446a8_1_10:notes"/>
          <p:cNvSpPr/>
          <p:nvPr>
            <p:ph idx="2" type="sldImg"/>
          </p:nvPr>
        </p:nvSpPr>
        <p:spPr>
          <a:xfrm>
            <a:off x="519895" y="1143171"/>
            <a:ext cx="5818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5268446a8_1_19:notes"/>
          <p:cNvSpPr txBox="1"/>
          <p:nvPr>
            <p:ph idx="1" type="body"/>
          </p:nvPr>
        </p:nvSpPr>
        <p:spPr>
          <a:xfrm>
            <a:off x="685512" y="4400258"/>
            <a:ext cx="54870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0" name="Google Shape;170;g45268446a8_1_19:notes"/>
          <p:cNvSpPr/>
          <p:nvPr>
            <p:ph idx="2" type="sldImg"/>
          </p:nvPr>
        </p:nvSpPr>
        <p:spPr>
          <a:xfrm>
            <a:off x="519895" y="1143171"/>
            <a:ext cx="5818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5268446a8_1_29:notes"/>
          <p:cNvSpPr txBox="1"/>
          <p:nvPr>
            <p:ph idx="1" type="body"/>
          </p:nvPr>
        </p:nvSpPr>
        <p:spPr>
          <a:xfrm>
            <a:off x="685512" y="4400258"/>
            <a:ext cx="54870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81" name="Google Shape;181;g45268446a8_1_29:notes"/>
          <p:cNvSpPr/>
          <p:nvPr>
            <p:ph idx="2" type="sldImg"/>
          </p:nvPr>
        </p:nvSpPr>
        <p:spPr>
          <a:xfrm>
            <a:off x="519895" y="1143171"/>
            <a:ext cx="5818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5268446a8_1_42:notes"/>
          <p:cNvSpPr txBox="1"/>
          <p:nvPr>
            <p:ph idx="1" type="body"/>
          </p:nvPr>
        </p:nvSpPr>
        <p:spPr>
          <a:xfrm>
            <a:off x="685512" y="4400258"/>
            <a:ext cx="54870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95" name="Google Shape;195;g45268446a8_1_42:notes"/>
          <p:cNvSpPr/>
          <p:nvPr>
            <p:ph idx="2" type="sldImg"/>
          </p:nvPr>
        </p:nvSpPr>
        <p:spPr>
          <a:xfrm>
            <a:off x="519895" y="1143171"/>
            <a:ext cx="5818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5268446a8_1_50:notes"/>
          <p:cNvSpPr txBox="1"/>
          <p:nvPr>
            <p:ph idx="1" type="body"/>
          </p:nvPr>
        </p:nvSpPr>
        <p:spPr>
          <a:xfrm>
            <a:off x="685512" y="4400258"/>
            <a:ext cx="54870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4" name="Google Shape;204;g45268446a8_1_50:notes"/>
          <p:cNvSpPr/>
          <p:nvPr>
            <p:ph idx="2" type="sldImg"/>
          </p:nvPr>
        </p:nvSpPr>
        <p:spPr>
          <a:xfrm>
            <a:off x="519895" y="1143171"/>
            <a:ext cx="5818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5268446a8_1_61:notes"/>
          <p:cNvSpPr txBox="1"/>
          <p:nvPr>
            <p:ph idx="1" type="body"/>
          </p:nvPr>
        </p:nvSpPr>
        <p:spPr>
          <a:xfrm>
            <a:off x="685512" y="4400258"/>
            <a:ext cx="54870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16" name="Google Shape;216;g45268446a8_1_61:notes"/>
          <p:cNvSpPr/>
          <p:nvPr>
            <p:ph idx="2" type="sldImg"/>
          </p:nvPr>
        </p:nvSpPr>
        <p:spPr>
          <a:xfrm>
            <a:off x="519895" y="1143171"/>
            <a:ext cx="5818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A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"/>
          <p:cNvSpPr txBox="1"/>
          <p:nvPr>
            <p:ph type="ctrTitle"/>
          </p:nvPr>
        </p:nvSpPr>
        <p:spPr>
          <a:xfrm>
            <a:off x="576938" y="2362200"/>
            <a:ext cx="6141720" cy="1158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b="1" i="0" sz="50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2"/>
          <p:cNvSpPr txBox="1"/>
          <p:nvPr>
            <p:ph idx="1" type="subTitle"/>
          </p:nvPr>
        </p:nvSpPr>
        <p:spPr>
          <a:xfrm>
            <a:off x="561698" y="3429000"/>
            <a:ext cx="615696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00A1B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>
        <p15:guide id="1" pos="46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609480" y="273600"/>
            <a:ext cx="109725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60948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2" type="body"/>
          </p:nvPr>
        </p:nvSpPr>
        <p:spPr>
          <a:xfrm>
            <a:off x="609480" y="368208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3" type="body"/>
          </p:nvPr>
        </p:nvSpPr>
        <p:spPr>
          <a:xfrm>
            <a:off x="6231960" y="1604520"/>
            <a:ext cx="53544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609480" y="273600"/>
            <a:ext cx="109725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609480" y="1604520"/>
            <a:ext cx="53544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2" type="body"/>
          </p:nvPr>
        </p:nvSpPr>
        <p:spPr>
          <a:xfrm>
            <a:off x="623196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08" name="Google Shape;108;p15"/>
          <p:cNvSpPr txBox="1"/>
          <p:nvPr>
            <p:ph idx="3" type="body"/>
          </p:nvPr>
        </p:nvSpPr>
        <p:spPr>
          <a:xfrm>
            <a:off x="6231960" y="368208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09" name="Google Shape;109;p1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609480" y="273600"/>
            <a:ext cx="109725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60948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2" type="body"/>
          </p:nvPr>
        </p:nvSpPr>
        <p:spPr>
          <a:xfrm>
            <a:off x="623196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3" type="body"/>
          </p:nvPr>
        </p:nvSpPr>
        <p:spPr>
          <a:xfrm>
            <a:off x="609480" y="3682080"/>
            <a:ext cx="109725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15" name="Google Shape;115;p1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609480" y="273600"/>
            <a:ext cx="109725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609480" y="1604520"/>
            <a:ext cx="109725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2" type="body"/>
          </p:nvPr>
        </p:nvSpPr>
        <p:spPr>
          <a:xfrm>
            <a:off x="609480" y="3682080"/>
            <a:ext cx="109725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609480" y="273600"/>
            <a:ext cx="109725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60948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24" name="Google Shape;124;p18"/>
          <p:cNvSpPr txBox="1"/>
          <p:nvPr>
            <p:ph idx="2" type="body"/>
          </p:nvPr>
        </p:nvSpPr>
        <p:spPr>
          <a:xfrm>
            <a:off x="623196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25" name="Google Shape;125;p18"/>
          <p:cNvSpPr txBox="1"/>
          <p:nvPr>
            <p:ph idx="3" type="body"/>
          </p:nvPr>
        </p:nvSpPr>
        <p:spPr>
          <a:xfrm>
            <a:off x="6231960" y="368208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4" type="body"/>
          </p:nvPr>
        </p:nvSpPr>
        <p:spPr>
          <a:xfrm>
            <a:off x="609480" y="368208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609480" y="273600"/>
            <a:ext cx="109725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609480" y="1604520"/>
            <a:ext cx="109725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2" type="body"/>
          </p:nvPr>
        </p:nvSpPr>
        <p:spPr>
          <a:xfrm>
            <a:off x="609480" y="1604520"/>
            <a:ext cx="109725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pic>
        <p:nvPicPr>
          <p:cNvPr id="132" name="Google Shape;132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2880" y="1604520"/>
            <a:ext cx="4984800" cy="397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2880" y="1604520"/>
            <a:ext cx="4984800" cy="397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PARAÇÃO DE CAPÍTULOS">
  <p:cSld name="SEPARAÇÃO DE CAPÍTULO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/>
          <p:nvPr>
            <p:ph type="ctrTitle"/>
          </p:nvPr>
        </p:nvSpPr>
        <p:spPr>
          <a:xfrm>
            <a:off x="576940" y="2232725"/>
            <a:ext cx="59094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b="1" i="0" sz="50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A ENCERRAMENTO">
  <p:cSld name="CAPA ENCERRAMENTO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"/>
          <p:cNvSpPr txBox="1"/>
          <p:nvPr>
            <p:ph type="title"/>
          </p:nvPr>
        </p:nvSpPr>
        <p:spPr>
          <a:xfrm>
            <a:off x="609480" y="273600"/>
            <a:ext cx="109725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1" type="subTitle"/>
          </p:nvPr>
        </p:nvSpPr>
        <p:spPr>
          <a:xfrm>
            <a:off x="609480" y="1604520"/>
            <a:ext cx="10972500" cy="39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1397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1651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1905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2032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2032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2032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2032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2032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2032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title"/>
          </p:nvPr>
        </p:nvSpPr>
        <p:spPr>
          <a:xfrm>
            <a:off x="609480" y="273600"/>
            <a:ext cx="109725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" type="body"/>
          </p:nvPr>
        </p:nvSpPr>
        <p:spPr>
          <a:xfrm>
            <a:off x="609480" y="1604520"/>
            <a:ext cx="109725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/>
          <p:nvPr>
            <p:ph type="title"/>
          </p:nvPr>
        </p:nvSpPr>
        <p:spPr>
          <a:xfrm>
            <a:off x="609480" y="273600"/>
            <a:ext cx="109725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" type="body"/>
          </p:nvPr>
        </p:nvSpPr>
        <p:spPr>
          <a:xfrm>
            <a:off x="609480" y="1604520"/>
            <a:ext cx="53544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2" type="body"/>
          </p:nvPr>
        </p:nvSpPr>
        <p:spPr>
          <a:xfrm>
            <a:off x="6231960" y="1604520"/>
            <a:ext cx="53544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/>
          <p:nvPr>
            <p:ph type="title"/>
          </p:nvPr>
        </p:nvSpPr>
        <p:spPr>
          <a:xfrm>
            <a:off x="609480" y="273600"/>
            <a:ext cx="109725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idx="1" type="subTitle"/>
          </p:nvPr>
        </p:nvSpPr>
        <p:spPr>
          <a:xfrm>
            <a:off x="609480" y="273600"/>
            <a:ext cx="10972500" cy="53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1397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1651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1905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2032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2032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2032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2032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2032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2032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9.png"/><Relationship Id="rId10" Type="http://schemas.openxmlformats.org/officeDocument/2006/relationships/image" Target="../media/image14.png"/><Relationship Id="rId13" Type="http://schemas.openxmlformats.org/officeDocument/2006/relationships/image" Target="../media/image10.png"/><Relationship Id="rId12" Type="http://schemas.openxmlformats.org/officeDocument/2006/relationships/image" Target="../media/image17.png"/><Relationship Id="rId1" Type="http://schemas.openxmlformats.org/officeDocument/2006/relationships/image" Target="../media/image2.png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9" Type="http://schemas.openxmlformats.org/officeDocument/2006/relationships/image" Target="../media/image16.png"/><Relationship Id="rId15" Type="http://schemas.openxmlformats.org/officeDocument/2006/relationships/theme" Target="../theme/theme4.xml"/><Relationship Id="rId14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5.png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png"/><Relationship Id="rId10" Type="http://schemas.openxmlformats.org/officeDocument/2006/relationships/image" Target="../media/image23.png"/><Relationship Id="rId13" Type="http://schemas.openxmlformats.org/officeDocument/2006/relationships/image" Target="../media/image28.png"/><Relationship Id="rId12" Type="http://schemas.openxmlformats.org/officeDocument/2006/relationships/image" Target="../media/image18.png"/><Relationship Id="rId1" Type="http://schemas.openxmlformats.org/officeDocument/2006/relationships/image" Target="../media/image22.png"/><Relationship Id="rId2" Type="http://schemas.openxmlformats.org/officeDocument/2006/relationships/image" Target="../media/image27.png"/><Relationship Id="rId3" Type="http://schemas.openxmlformats.org/officeDocument/2006/relationships/image" Target="../media/image21.png"/><Relationship Id="rId4" Type="http://schemas.openxmlformats.org/officeDocument/2006/relationships/image" Target="../media/image11.png"/><Relationship Id="rId9" Type="http://schemas.openxmlformats.org/officeDocument/2006/relationships/image" Target="../media/image24.png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26.png"/><Relationship Id="rId16" Type="http://schemas.openxmlformats.org/officeDocument/2006/relationships/theme" Target="../theme/theme5.xml"/><Relationship Id="rId5" Type="http://schemas.openxmlformats.org/officeDocument/2006/relationships/image" Target="../media/image12.png"/><Relationship Id="rId6" Type="http://schemas.openxmlformats.org/officeDocument/2006/relationships/image" Target="../media/image9.png"/><Relationship Id="rId7" Type="http://schemas.openxmlformats.org/officeDocument/2006/relationships/image" Target="../media/image15.png"/><Relationship Id="rId8" Type="http://schemas.openxmlformats.org/officeDocument/2006/relationships/image" Target="../media/image13.png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image" Target="../media/image46.png"/><Relationship Id="rId11" Type="http://schemas.openxmlformats.org/officeDocument/2006/relationships/image" Target="../media/image36.png"/><Relationship Id="rId22" Type="http://schemas.openxmlformats.org/officeDocument/2006/relationships/theme" Target="../theme/theme2.xml"/><Relationship Id="rId10" Type="http://schemas.openxmlformats.org/officeDocument/2006/relationships/image" Target="../media/image44.png"/><Relationship Id="rId21" Type="http://schemas.openxmlformats.org/officeDocument/2006/relationships/slideLayout" Target="../slideLayouts/slideLayout3.xml"/><Relationship Id="rId13" Type="http://schemas.openxmlformats.org/officeDocument/2006/relationships/image" Target="../media/image41.png"/><Relationship Id="rId12" Type="http://schemas.openxmlformats.org/officeDocument/2006/relationships/image" Target="../media/image47.png"/><Relationship Id="rId1" Type="http://schemas.openxmlformats.org/officeDocument/2006/relationships/image" Target="../media/image31.png"/><Relationship Id="rId2" Type="http://schemas.openxmlformats.org/officeDocument/2006/relationships/image" Target="../media/image25.png"/><Relationship Id="rId3" Type="http://schemas.openxmlformats.org/officeDocument/2006/relationships/image" Target="../media/image32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5" Type="http://schemas.openxmlformats.org/officeDocument/2006/relationships/image" Target="../media/image48.png"/><Relationship Id="rId14" Type="http://schemas.openxmlformats.org/officeDocument/2006/relationships/image" Target="../media/image33.png"/><Relationship Id="rId17" Type="http://schemas.openxmlformats.org/officeDocument/2006/relationships/image" Target="../media/image38.png"/><Relationship Id="rId16" Type="http://schemas.openxmlformats.org/officeDocument/2006/relationships/image" Target="../media/image37.png"/><Relationship Id="rId5" Type="http://schemas.openxmlformats.org/officeDocument/2006/relationships/image" Target="../media/image43.png"/><Relationship Id="rId19" Type="http://schemas.openxmlformats.org/officeDocument/2006/relationships/image" Target="../media/image45.png"/><Relationship Id="rId6" Type="http://schemas.openxmlformats.org/officeDocument/2006/relationships/image" Target="../media/image30.png"/><Relationship Id="rId18" Type="http://schemas.openxmlformats.org/officeDocument/2006/relationships/image" Target="../media/image40.png"/><Relationship Id="rId7" Type="http://schemas.openxmlformats.org/officeDocument/2006/relationships/image" Target="../media/image39.png"/><Relationship Id="rId8" Type="http://schemas.openxmlformats.org/officeDocument/2006/relationships/image" Target="../media/image35.png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" Type="http://schemas.openxmlformats.org/officeDocument/2006/relationships/image" Target="../media/image49.jpg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2450" y="1901825"/>
            <a:ext cx="6559550" cy="30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72300" y="1082675"/>
            <a:ext cx="4724400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3500" y="2124075"/>
            <a:ext cx="3308350" cy="3028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1"/>
          <p:cNvGrpSpPr/>
          <p:nvPr/>
        </p:nvGrpSpPr>
        <p:grpSpPr>
          <a:xfrm>
            <a:off x="8166100" y="1577975"/>
            <a:ext cx="2343150" cy="2584450"/>
            <a:chOff x="8166100" y="1047750"/>
            <a:chExt cx="2343150" cy="2584450"/>
          </a:xfrm>
        </p:grpSpPr>
        <p:pic>
          <p:nvPicPr>
            <p:cNvPr id="12" name="Google Shape;12;p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166100" y="1593850"/>
              <a:ext cx="2343150" cy="2038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3;p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378825" y="1047750"/>
              <a:ext cx="1917700" cy="2565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" name="Google Shape;14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651875" y="1958975"/>
            <a:ext cx="1371600" cy="20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385050" y="237172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188200" y="51720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614150" y="498792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334750" y="17049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956550" y="134937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1176000" y="5197475"/>
            <a:ext cx="317500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055350" y="1349375"/>
            <a:ext cx="241300" cy="2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346950" y="4791075"/>
            <a:ext cx="241300" cy="241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4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  <p15:guide id="2" pos="46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32450" y="1901825"/>
            <a:ext cx="6559550" cy="30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2300" y="1082675"/>
            <a:ext cx="4724400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5700" y="2435225"/>
            <a:ext cx="3568700" cy="212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8350" y="1958975"/>
            <a:ext cx="1809750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636000" y="2206625"/>
            <a:ext cx="577850" cy="57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242550" y="2219325"/>
            <a:ext cx="590550" cy="7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683750" y="2536825"/>
            <a:ext cx="273050" cy="168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058150" y="3190875"/>
            <a:ext cx="80645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270750" y="18192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188200" y="51720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417300" y="50323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531600" y="213042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851650" y="190182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499850" y="4670425"/>
            <a:ext cx="317500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696700" y="2200275"/>
            <a:ext cx="2095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851650" y="5356225"/>
            <a:ext cx="241300" cy="241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5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  <p15:guide id="2" pos="48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5822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20750" y="952500"/>
            <a:ext cx="9721850" cy="446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64700" y="2476500"/>
            <a:ext cx="194945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1750" y="2794000"/>
            <a:ext cx="2527300" cy="30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3450" y="863600"/>
            <a:ext cx="21399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652000" y="4476750"/>
            <a:ext cx="1962150" cy="13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55950" y="1543050"/>
            <a:ext cx="5791200" cy="427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013200" y="571500"/>
            <a:ext cx="4146551" cy="37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187700" y="4311650"/>
            <a:ext cx="1568450" cy="149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934450" y="5099050"/>
            <a:ext cx="120650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128000" y="4127500"/>
            <a:ext cx="111125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271000" y="1174750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226550" y="908050"/>
            <a:ext cx="44450" cy="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676400" y="2705100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625600" y="2222500"/>
            <a:ext cx="50800" cy="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060950" y="1511300"/>
            <a:ext cx="2171700" cy="21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1544300" y="1797050"/>
            <a:ext cx="381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5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8832850" y="99060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5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1645900" y="1905000"/>
            <a:ext cx="2095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5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758950" y="2355850"/>
            <a:ext cx="241300" cy="2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5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0217150" y="4006850"/>
            <a:ext cx="647700" cy="9207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21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/>
          <p:nvPr/>
        </p:nvSpPr>
        <p:spPr>
          <a:xfrm>
            <a:off x="0" y="0"/>
            <a:ext cx="150900" cy="1204200"/>
          </a:xfrm>
          <a:prstGeom prst="rect">
            <a:avLst/>
          </a:prstGeom>
          <a:solidFill>
            <a:srgbClr val="0E7F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7"/>
          <p:cNvSpPr/>
          <p:nvPr/>
        </p:nvSpPr>
        <p:spPr>
          <a:xfrm>
            <a:off x="0" y="1206000"/>
            <a:ext cx="150900" cy="510900"/>
          </a:xfrm>
          <a:prstGeom prst="rect">
            <a:avLst/>
          </a:prstGeom>
          <a:solidFill>
            <a:srgbClr val="45C1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0" y="1718280"/>
            <a:ext cx="150900" cy="510900"/>
          </a:xfrm>
          <a:prstGeom prst="rect">
            <a:avLst/>
          </a:prstGeom>
          <a:solidFill>
            <a:srgbClr val="B9D5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0" y="2230920"/>
            <a:ext cx="150900" cy="510900"/>
          </a:xfrm>
          <a:prstGeom prst="rect">
            <a:avLst/>
          </a:prstGeom>
          <a:solidFill>
            <a:srgbClr val="F268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609480" y="1604520"/>
            <a:ext cx="109725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/>
            </a:lvl1pPr>
            <a:lvl2pPr lvl="1" rtl="0" algn="r">
              <a:buNone/>
              <a:defRPr sz="1300"/>
            </a:lvl2pPr>
            <a:lvl3pPr lvl="2" rtl="0" algn="r">
              <a:buNone/>
              <a:defRPr sz="1300"/>
            </a:lvl3pPr>
            <a:lvl4pPr lvl="3" rtl="0" algn="r">
              <a:buNone/>
              <a:defRPr sz="1300"/>
            </a:lvl4pPr>
            <a:lvl5pPr lvl="4" rtl="0" algn="r">
              <a:buNone/>
              <a:defRPr sz="1300"/>
            </a:lvl5pPr>
            <a:lvl6pPr lvl="5" rtl="0" algn="r">
              <a:buNone/>
              <a:defRPr sz="1300"/>
            </a:lvl6pPr>
            <a:lvl7pPr lvl="6" rtl="0" algn="r">
              <a:buNone/>
              <a:defRPr sz="1300"/>
            </a:lvl7pPr>
            <a:lvl8pPr lvl="7" rtl="0" algn="r">
              <a:buNone/>
              <a:defRPr sz="1300"/>
            </a:lvl8pPr>
            <a:lvl9pPr lvl="8" rtl="0" algn="r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3.png"/><Relationship Id="rId4" Type="http://schemas.openxmlformats.org/officeDocument/2006/relationships/image" Target="../media/image5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6.png"/><Relationship Id="rId4" Type="http://schemas.openxmlformats.org/officeDocument/2006/relationships/image" Target="../media/image5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3.png"/><Relationship Id="rId4" Type="http://schemas.openxmlformats.org/officeDocument/2006/relationships/image" Target="../media/image7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4.png"/><Relationship Id="rId4" Type="http://schemas.openxmlformats.org/officeDocument/2006/relationships/image" Target="../media/image7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0.png"/><Relationship Id="rId4" Type="http://schemas.openxmlformats.org/officeDocument/2006/relationships/image" Target="../media/image7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3.png"/><Relationship Id="rId4" Type="http://schemas.openxmlformats.org/officeDocument/2006/relationships/image" Target="../media/image5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4.png"/><Relationship Id="rId4" Type="http://schemas.openxmlformats.org/officeDocument/2006/relationships/image" Target="../media/image5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1.png"/><Relationship Id="rId4" Type="http://schemas.openxmlformats.org/officeDocument/2006/relationships/image" Target="../media/image58.png"/><Relationship Id="rId5" Type="http://schemas.openxmlformats.org/officeDocument/2006/relationships/image" Target="../media/image6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5.png"/><Relationship Id="rId4" Type="http://schemas.openxmlformats.org/officeDocument/2006/relationships/image" Target="../media/image5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2.png"/><Relationship Id="rId4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ctrTitle"/>
          </p:nvPr>
        </p:nvSpPr>
        <p:spPr>
          <a:xfrm>
            <a:off x="576938" y="2950028"/>
            <a:ext cx="6141720" cy="8942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Métricas em Redes Complexas</a:t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14095988" y="2133496"/>
            <a:ext cx="3580222" cy="1033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CAPA</a:t>
            </a:r>
            <a:endParaRPr/>
          </a:p>
        </p:txBody>
      </p:sp>
      <p:sp>
        <p:nvSpPr>
          <p:cNvPr id="141" name="Google Shape;141;p20"/>
          <p:cNvSpPr txBox="1"/>
          <p:nvPr/>
        </p:nvSpPr>
        <p:spPr>
          <a:xfrm>
            <a:off x="637898" y="4133850"/>
            <a:ext cx="61569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rgbClr val="00A1B2"/>
                </a:solidFill>
                <a:latin typeface="Calibri"/>
                <a:ea typeface="Calibri"/>
                <a:cs typeface="Calibri"/>
                <a:sym typeface="Calibri"/>
              </a:rPr>
              <a:t>Cristiano Carvalho</a:t>
            </a:r>
            <a:endParaRPr sz="2500">
              <a:solidFill>
                <a:srgbClr val="00A1B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/>
          <p:nvPr/>
        </p:nvSpPr>
        <p:spPr>
          <a:xfrm>
            <a:off x="1188350" y="182878"/>
            <a:ext cx="91428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235C73"/>
                </a:solidFill>
                <a:latin typeface="Calibri"/>
                <a:ea typeface="Calibri"/>
                <a:cs typeface="Calibri"/>
                <a:sym typeface="Calibri"/>
              </a:rPr>
              <a:t>Análise</a:t>
            </a:r>
            <a:r>
              <a:rPr b="1" lang="pt-BR" sz="3600">
                <a:solidFill>
                  <a:srgbClr val="235C73"/>
                </a:solidFill>
                <a:latin typeface="Calibri"/>
                <a:ea typeface="Calibri"/>
                <a:cs typeface="Calibri"/>
                <a:sym typeface="Calibri"/>
              </a:rPr>
              <a:t> em Redes Sociais</a:t>
            </a:r>
            <a:endParaRPr b="1" sz="3600">
              <a:solidFill>
                <a:srgbClr val="235C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9"/>
          <p:cNvSpPr txBox="1"/>
          <p:nvPr/>
        </p:nvSpPr>
        <p:spPr>
          <a:xfrm>
            <a:off x="920325" y="1176100"/>
            <a:ext cx="75798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Calibri"/>
              <a:buChar char="❖"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Vamos enriquecer a rede com outros atributos</a:t>
            </a:r>
            <a:endParaRPr sz="2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Google Shape;229;p29"/>
          <p:cNvPicPr preferRelativeResize="0"/>
          <p:nvPr/>
        </p:nvPicPr>
        <p:blipFill rotWithShape="1">
          <a:blip r:embed="rId3">
            <a:alphaModFix/>
          </a:blip>
          <a:srcRect b="3999" l="4351" r="4241" t="4484"/>
          <a:stretch/>
        </p:blipFill>
        <p:spPr>
          <a:xfrm>
            <a:off x="3077863" y="1747625"/>
            <a:ext cx="6036276" cy="49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31" name="Google Shape;23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1275" y="2042413"/>
            <a:ext cx="1333500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/>
          <p:nvPr/>
        </p:nvSpPr>
        <p:spPr>
          <a:xfrm>
            <a:off x="1188350" y="182878"/>
            <a:ext cx="91428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235C73"/>
                </a:solidFill>
                <a:latin typeface="Calibri"/>
                <a:ea typeface="Calibri"/>
                <a:cs typeface="Calibri"/>
                <a:sym typeface="Calibri"/>
              </a:rPr>
              <a:t>Análise</a:t>
            </a:r>
            <a:r>
              <a:rPr b="1" lang="pt-BR" sz="3600">
                <a:solidFill>
                  <a:srgbClr val="235C73"/>
                </a:solidFill>
                <a:latin typeface="Calibri"/>
                <a:ea typeface="Calibri"/>
                <a:cs typeface="Calibri"/>
                <a:sym typeface="Calibri"/>
              </a:rPr>
              <a:t> em Redes Sociais</a:t>
            </a:r>
            <a:endParaRPr b="1" sz="3600">
              <a:solidFill>
                <a:srgbClr val="235C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0"/>
          <p:cNvSpPr txBox="1"/>
          <p:nvPr/>
        </p:nvSpPr>
        <p:spPr>
          <a:xfrm>
            <a:off x="920325" y="1176100"/>
            <a:ext cx="75798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Calibri"/>
              <a:buChar char="❖"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E até outros formatos de visualização</a:t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4125" y="1768225"/>
            <a:ext cx="6650999" cy="4774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40" name="Google Shape;24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0625" y="2042413"/>
            <a:ext cx="1333500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/>
          <p:nvPr/>
        </p:nvSpPr>
        <p:spPr>
          <a:xfrm>
            <a:off x="1188350" y="182878"/>
            <a:ext cx="91428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235C73"/>
                </a:solidFill>
                <a:latin typeface="Calibri"/>
                <a:ea typeface="Calibri"/>
                <a:cs typeface="Calibri"/>
                <a:sym typeface="Calibri"/>
              </a:rPr>
              <a:t>Coleta em Redes Sociais</a:t>
            </a:r>
            <a:endParaRPr b="1" sz="3600">
              <a:solidFill>
                <a:srgbClr val="235C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31"/>
          <p:cNvSpPr txBox="1"/>
          <p:nvPr/>
        </p:nvSpPr>
        <p:spPr>
          <a:xfrm>
            <a:off x="920325" y="1252300"/>
            <a:ext cx="75798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Calibri"/>
              <a:buChar char="❖"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Buscando informações de usuários no Twitter</a:t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3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8" name="Google Shape;248;p31"/>
          <p:cNvSpPr txBox="1"/>
          <p:nvPr/>
        </p:nvSpPr>
        <p:spPr>
          <a:xfrm>
            <a:off x="1142425" y="2339925"/>
            <a:ext cx="4404300" cy="3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Com o node </a:t>
            </a:r>
            <a:r>
              <a:rPr b="1"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Twitter Users </a:t>
            </a: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buscamos informações de cada usuário. </a:t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Precisamos da lista de usuários</a:t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a serem buscados. </a:t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9" name="Google Shape;24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5881" y="1863131"/>
            <a:ext cx="2947468" cy="4044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Google Shape;250;p31"/>
          <p:cNvCxnSpPr/>
          <p:nvPr/>
        </p:nvCxnSpPr>
        <p:spPr>
          <a:xfrm>
            <a:off x="5296825" y="4572000"/>
            <a:ext cx="2481000" cy="5298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/>
          <p:nvPr/>
        </p:nvSpPr>
        <p:spPr>
          <a:xfrm>
            <a:off x="1188350" y="182878"/>
            <a:ext cx="91428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SzPts val="1100"/>
              <a:buNone/>
            </a:pPr>
            <a:r>
              <a:rPr b="1" lang="pt-BR" sz="3600">
                <a:solidFill>
                  <a:srgbClr val="235C73"/>
                </a:solidFill>
                <a:latin typeface="Calibri"/>
                <a:ea typeface="Calibri"/>
                <a:cs typeface="Calibri"/>
                <a:sym typeface="Calibri"/>
              </a:rPr>
              <a:t>Análise de Redes</a:t>
            </a:r>
            <a:endParaRPr b="1" sz="3600">
              <a:solidFill>
                <a:srgbClr val="235C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32"/>
          <p:cNvSpPr txBox="1"/>
          <p:nvPr/>
        </p:nvSpPr>
        <p:spPr>
          <a:xfrm>
            <a:off x="920325" y="1252300"/>
            <a:ext cx="75798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Calibri"/>
              <a:buChar char="❖"/>
            </a:pPr>
            <a:r>
              <a:rPr b="1"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Informações de Vértices</a:t>
            </a:r>
            <a:endParaRPr b="1"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3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58" name="Google Shape;258;p32"/>
          <p:cNvSpPr txBox="1"/>
          <p:nvPr/>
        </p:nvSpPr>
        <p:spPr>
          <a:xfrm>
            <a:off x="1552625" y="1943038"/>
            <a:ext cx="8929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1" i="1"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(no sentido de Vértice)</a:t>
            </a: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Table</a:t>
            </a: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gera uma tabela com os vértices da rede</a:t>
            </a:r>
            <a:endParaRPr/>
          </a:p>
        </p:txBody>
      </p:sp>
      <p:pic>
        <p:nvPicPr>
          <p:cNvPr id="259" name="Google Shape;25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6626" y="2985876"/>
            <a:ext cx="5932250" cy="31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2"/>
          <p:cNvSpPr txBox="1"/>
          <p:nvPr/>
        </p:nvSpPr>
        <p:spPr>
          <a:xfrm>
            <a:off x="883150" y="3055125"/>
            <a:ext cx="4404300" cy="3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Podemos buscar informações </a:t>
            </a: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já</a:t>
            </a: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filtradas apenas para essa rede </a:t>
            </a: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específica</a:t>
            </a: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Com o Node Table </a:t>
            </a: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extraímos</a:t>
            </a: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os ids dos vértices da rede, ou seja nomes de usuários.</a:t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"/>
          <p:cNvSpPr/>
          <p:nvPr/>
        </p:nvSpPr>
        <p:spPr>
          <a:xfrm>
            <a:off x="1188350" y="182878"/>
            <a:ext cx="91428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SzPts val="1100"/>
              <a:buNone/>
            </a:pPr>
            <a:r>
              <a:rPr b="1" lang="pt-BR" sz="3600">
                <a:solidFill>
                  <a:srgbClr val="235C73"/>
                </a:solidFill>
                <a:latin typeface="Calibri"/>
                <a:ea typeface="Calibri"/>
                <a:cs typeface="Calibri"/>
                <a:sym typeface="Calibri"/>
              </a:rPr>
              <a:t>Análise de Redes</a:t>
            </a:r>
            <a:endParaRPr b="1" sz="3600">
              <a:solidFill>
                <a:srgbClr val="235C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33"/>
          <p:cNvSpPr txBox="1"/>
          <p:nvPr/>
        </p:nvSpPr>
        <p:spPr>
          <a:xfrm>
            <a:off x="920325" y="1252300"/>
            <a:ext cx="75798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Calibri"/>
              <a:buChar char="❖"/>
            </a:pPr>
            <a:r>
              <a:rPr b="1"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Busca de dados de usuários</a:t>
            </a:r>
            <a:endParaRPr b="1"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3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8" name="Google Shape;268;p33"/>
          <p:cNvSpPr txBox="1"/>
          <p:nvPr/>
        </p:nvSpPr>
        <p:spPr>
          <a:xfrm>
            <a:off x="1008600" y="2107275"/>
            <a:ext cx="4404300" cy="3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Agora podemos fornecer o ID dos usuários no node </a:t>
            </a:r>
            <a:r>
              <a:rPr b="1"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Twitter Users</a:t>
            </a: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e buscar informações no Twitter.</a:t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9" name="Google Shape;26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1250" y="1819500"/>
            <a:ext cx="4838700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3"/>
          <p:cNvPicPr preferRelativeResize="0"/>
          <p:nvPr/>
        </p:nvPicPr>
        <p:blipFill rotWithShape="1">
          <a:blip r:embed="rId4">
            <a:alphaModFix/>
          </a:blip>
          <a:srcRect b="0" l="0" r="2666" t="0"/>
          <a:stretch/>
        </p:blipFill>
        <p:spPr>
          <a:xfrm>
            <a:off x="5921250" y="4715100"/>
            <a:ext cx="3013675" cy="15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"/>
          <p:cNvSpPr/>
          <p:nvPr/>
        </p:nvSpPr>
        <p:spPr>
          <a:xfrm>
            <a:off x="1188350" y="182878"/>
            <a:ext cx="91428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SzPts val="1100"/>
              <a:buNone/>
            </a:pPr>
            <a:r>
              <a:rPr b="1" lang="pt-BR" sz="3600">
                <a:solidFill>
                  <a:srgbClr val="235C73"/>
                </a:solidFill>
                <a:latin typeface="Calibri"/>
                <a:ea typeface="Calibri"/>
                <a:cs typeface="Calibri"/>
                <a:sym typeface="Calibri"/>
              </a:rPr>
              <a:t>Análise de Redes</a:t>
            </a:r>
            <a:endParaRPr b="1" sz="3600">
              <a:solidFill>
                <a:srgbClr val="235C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3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77" name="Google Shape;277;p34"/>
          <p:cNvPicPr preferRelativeResize="0"/>
          <p:nvPr/>
        </p:nvPicPr>
        <p:blipFill rotWithShape="1">
          <a:blip r:embed="rId3">
            <a:alphaModFix/>
          </a:blip>
          <a:srcRect b="0" l="1951" r="0" t="0"/>
          <a:stretch/>
        </p:blipFill>
        <p:spPr>
          <a:xfrm>
            <a:off x="488413" y="2403325"/>
            <a:ext cx="11215165" cy="2931062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4"/>
          <p:cNvSpPr txBox="1"/>
          <p:nvPr/>
        </p:nvSpPr>
        <p:spPr>
          <a:xfrm>
            <a:off x="488400" y="1358425"/>
            <a:ext cx="11215200" cy="9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Calibri"/>
              <a:buChar char="❖"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Agora temos dados para enriquecer a rede e suas respectivas conexões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5"/>
          <p:cNvSpPr/>
          <p:nvPr/>
        </p:nvSpPr>
        <p:spPr>
          <a:xfrm>
            <a:off x="1188350" y="182878"/>
            <a:ext cx="91428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235C73"/>
                </a:solidFill>
                <a:latin typeface="Calibri"/>
                <a:ea typeface="Calibri"/>
                <a:cs typeface="Calibri"/>
                <a:sym typeface="Calibri"/>
              </a:rPr>
              <a:t>Análise</a:t>
            </a:r>
            <a:r>
              <a:rPr b="1" lang="pt-BR" sz="3600">
                <a:solidFill>
                  <a:srgbClr val="235C73"/>
                </a:solidFill>
                <a:latin typeface="Calibri"/>
                <a:ea typeface="Calibri"/>
                <a:cs typeface="Calibri"/>
                <a:sym typeface="Calibri"/>
              </a:rPr>
              <a:t> em Redes Sociais</a:t>
            </a:r>
            <a:endParaRPr b="1" sz="3600">
              <a:solidFill>
                <a:srgbClr val="235C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35"/>
          <p:cNvSpPr txBox="1"/>
          <p:nvPr/>
        </p:nvSpPr>
        <p:spPr>
          <a:xfrm>
            <a:off x="920325" y="1252300"/>
            <a:ext cx="96774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Calibri"/>
              <a:buChar char="❖"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Inserindo atributos na rede</a:t>
            </a:r>
            <a:endParaRPr i="1"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86" name="Google Shape;286;p35"/>
          <p:cNvSpPr txBox="1"/>
          <p:nvPr/>
        </p:nvSpPr>
        <p:spPr>
          <a:xfrm>
            <a:off x="1425325" y="2538050"/>
            <a:ext cx="4094400" cy="31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Com o node </a:t>
            </a:r>
            <a:r>
              <a:rPr b="1"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Multi Feature Inserter </a:t>
            </a: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inserimos os dados na rede.</a:t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Quais entradas do node?</a:t>
            </a:r>
            <a:endParaRPr sz="26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7" name="Google Shape;28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1025" y="1910803"/>
            <a:ext cx="3098975" cy="37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6"/>
          <p:cNvSpPr/>
          <p:nvPr/>
        </p:nvSpPr>
        <p:spPr>
          <a:xfrm>
            <a:off x="1188350" y="182878"/>
            <a:ext cx="91428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235C73"/>
                </a:solidFill>
                <a:latin typeface="Calibri"/>
                <a:ea typeface="Calibri"/>
                <a:cs typeface="Calibri"/>
                <a:sym typeface="Calibri"/>
              </a:rPr>
              <a:t>Análise</a:t>
            </a:r>
            <a:r>
              <a:rPr b="1" lang="pt-BR" sz="3600">
                <a:solidFill>
                  <a:srgbClr val="235C73"/>
                </a:solidFill>
                <a:latin typeface="Calibri"/>
                <a:ea typeface="Calibri"/>
                <a:cs typeface="Calibri"/>
                <a:sym typeface="Calibri"/>
              </a:rPr>
              <a:t> em Redes Sociais</a:t>
            </a:r>
            <a:endParaRPr b="1" sz="3600">
              <a:solidFill>
                <a:srgbClr val="235C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6"/>
          <p:cNvSpPr txBox="1"/>
          <p:nvPr/>
        </p:nvSpPr>
        <p:spPr>
          <a:xfrm>
            <a:off x="920325" y="1252300"/>
            <a:ext cx="71505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Calibri"/>
              <a:buChar char="❖"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Inserindo atributos na rede</a:t>
            </a:r>
            <a:endParaRPr i="1"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95" name="Google Shape;295;p36"/>
          <p:cNvSpPr txBox="1"/>
          <p:nvPr/>
        </p:nvSpPr>
        <p:spPr>
          <a:xfrm>
            <a:off x="593800" y="2460900"/>
            <a:ext cx="4169400" cy="37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Nesse exemplo estamos inserindo a foto do usuário e o número de followers. </a:t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Porém em possível selecionar diversos atributos da lista</a:t>
            </a:r>
            <a:endParaRPr sz="26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6" name="Google Shape;29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1375" y="968275"/>
            <a:ext cx="1301195" cy="156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3138" y="2535963"/>
            <a:ext cx="6829425" cy="370522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6"/>
          <p:cNvSpPr/>
          <p:nvPr/>
        </p:nvSpPr>
        <p:spPr>
          <a:xfrm>
            <a:off x="9213700" y="4223525"/>
            <a:ext cx="2195400" cy="7854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299" name="Google Shape;299;p36"/>
          <p:cNvSpPr/>
          <p:nvPr/>
        </p:nvSpPr>
        <p:spPr>
          <a:xfrm>
            <a:off x="8674775" y="2652200"/>
            <a:ext cx="2195400" cy="5739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4039" y="1378951"/>
            <a:ext cx="5420212" cy="495417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7"/>
          <p:cNvSpPr/>
          <p:nvPr/>
        </p:nvSpPr>
        <p:spPr>
          <a:xfrm>
            <a:off x="1188350" y="182878"/>
            <a:ext cx="91428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235C73"/>
                </a:solidFill>
                <a:latin typeface="Calibri"/>
                <a:ea typeface="Calibri"/>
                <a:cs typeface="Calibri"/>
                <a:sym typeface="Calibri"/>
              </a:rPr>
              <a:t>Análise</a:t>
            </a:r>
            <a:r>
              <a:rPr b="1" lang="pt-BR" sz="3600">
                <a:solidFill>
                  <a:srgbClr val="235C73"/>
                </a:solidFill>
                <a:latin typeface="Calibri"/>
                <a:ea typeface="Calibri"/>
                <a:cs typeface="Calibri"/>
                <a:sym typeface="Calibri"/>
              </a:rPr>
              <a:t> em Redes Sociais</a:t>
            </a:r>
            <a:endParaRPr b="1" sz="3600">
              <a:solidFill>
                <a:srgbClr val="235C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37"/>
          <p:cNvSpPr txBox="1"/>
          <p:nvPr/>
        </p:nvSpPr>
        <p:spPr>
          <a:xfrm>
            <a:off x="920325" y="1252300"/>
            <a:ext cx="71505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Calibri"/>
              <a:buChar char="❖"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Inserindo o foto no perfil na rede</a:t>
            </a:r>
            <a:endParaRPr i="1"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3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08" name="Google Shape;308;p37"/>
          <p:cNvSpPr txBox="1"/>
          <p:nvPr/>
        </p:nvSpPr>
        <p:spPr>
          <a:xfrm>
            <a:off x="510175" y="2003401"/>
            <a:ext cx="50514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Em </a:t>
            </a:r>
            <a:r>
              <a:rPr b="1"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Node Layout </a:t>
            </a: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configuramos o campo </a:t>
            </a:r>
            <a:r>
              <a:rPr b="1"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Icon </a:t>
            </a: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para utilizar a coluna</a:t>
            </a:r>
            <a:r>
              <a:rPr b="1"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“Profile Image” com fotos que coletamos de cada usuário.</a:t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7"/>
          <p:cNvSpPr/>
          <p:nvPr/>
        </p:nvSpPr>
        <p:spPr>
          <a:xfrm>
            <a:off x="6485025" y="4682575"/>
            <a:ext cx="3143100" cy="7854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</a:endParaRPr>
          </a:p>
        </p:txBody>
      </p:sp>
      <p:pic>
        <p:nvPicPr>
          <p:cNvPr id="310" name="Google Shape;31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5600" y="4470250"/>
            <a:ext cx="2914650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8"/>
          <p:cNvSpPr/>
          <p:nvPr/>
        </p:nvSpPr>
        <p:spPr>
          <a:xfrm>
            <a:off x="1188350" y="182878"/>
            <a:ext cx="91428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235C73"/>
                </a:solidFill>
                <a:latin typeface="Calibri"/>
                <a:ea typeface="Calibri"/>
                <a:cs typeface="Calibri"/>
                <a:sym typeface="Calibri"/>
              </a:rPr>
              <a:t>Coleta em Redes Sociais</a:t>
            </a:r>
            <a:endParaRPr b="1" sz="3600">
              <a:solidFill>
                <a:srgbClr val="235C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38"/>
          <p:cNvSpPr txBox="1"/>
          <p:nvPr/>
        </p:nvSpPr>
        <p:spPr>
          <a:xfrm>
            <a:off x="920325" y="1176100"/>
            <a:ext cx="9870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Calibri"/>
              <a:buChar char="❖"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Customize o layout do grafo através das abas General</a:t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3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18" name="Google Shape;31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9175" y="2042413"/>
            <a:ext cx="1333500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2019" y="1834600"/>
            <a:ext cx="4766906" cy="441172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8"/>
          <p:cNvSpPr/>
          <p:nvPr/>
        </p:nvSpPr>
        <p:spPr>
          <a:xfrm>
            <a:off x="3622675" y="2605675"/>
            <a:ext cx="2636100" cy="5250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ctrTitle"/>
          </p:nvPr>
        </p:nvSpPr>
        <p:spPr>
          <a:xfrm>
            <a:off x="559520" y="2231636"/>
            <a:ext cx="590931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KNIME: Análise de Influentes</a:t>
            </a:r>
            <a:endParaRPr b="1" i="0" sz="3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1"/>
          <p:cNvSpPr/>
          <p:nvPr/>
        </p:nvSpPr>
        <p:spPr>
          <a:xfrm>
            <a:off x="14167420" y="1725837"/>
            <a:ext cx="4057842" cy="173225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SEPARAR CAPÍTULO/ TÓPICO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9"/>
          <p:cNvSpPr/>
          <p:nvPr/>
        </p:nvSpPr>
        <p:spPr>
          <a:xfrm>
            <a:off x="14889194" y="473533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DE ENCERRAMENTO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/>
          <p:nvPr/>
        </p:nvSpPr>
        <p:spPr>
          <a:xfrm>
            <a:off x="1188350" y="182878"/>
            <a:ext cx="91428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235C73"/>
                </a:solidFill>
                <a:latin typeface="Calibri"/>
                <a:ea typeface="Calibri"/>
                <a:cs typeface="Calibri"/>
                <a:sym typeface="Calibri"/>
              </a:rPr>
              <a:t>Análise </a:t>
            </a:r>
            <a:r>
              <a:rPr b="1" lang="pt-BR" sz="3600">
                <a:solidFill>
                  <a:srgbClr val="235C73"/>
                </a:solidFill>
                <a:latin typeface="Calibri"/>
                <a:ea typeface="Calibri"/>
                <a:cs typeface="Calibri"/>
                <a:sym typeface="Calibri"/>
              </a:rPr>
              <a:t>em Redes Sociais</a:t>
            </a:r>
            <a:endParaRPr b="1" sz="3600">
              <a:solidFill>
                <a:srgbClr val="235C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920325" y="1252300"/>
            <a:ext cx="75798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Calibri"/>
              <a:buChar char="❖"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Selecionando os principais tweets</a:t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5" name="Google Shape;155;p22"/>
          <p:cNvSpPr txBox="1"/>
          <p:nvPr/>
        </p:nvSpPr>
        <p:spPr>
          <a:xfrm>
            <a:off x="1010450" y="2077450"/>
            <a:ext cx="9945600" cy="17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Uma vez que você tenha os</a:t>
            </a:r>
            <a:r>
              <a:rPr b="1"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tweets coletados</a:t>
            </a: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o primeiro passo é extrair os </a:t>
            </a:r>
            <a:r>
              <a:rPr b="1"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principais</a:t>
            </a: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tweets da base, ou seja aqueles que </a:t>
            </a:r>
            <a:r>
              <a:rPr b="1"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foram compartilhados</a:t>
            </a: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(retweets).</a:t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4350" y="3875050"/>
            <a:ext cx="3275850" cy="245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 rotWithShape="1">
          <a:blip r:embed="rId4">
            <a:alphaModFix/>
          </a:blip>
          <a:srcRect b="3999" l="4351" r="4241" t="4484"/>
          <a:stretch/>
        </p:blipFill>
        <p:spPr>
          <a:xfrm>
            <a:off x="6204400" y="3258049"/>
            <a:ext cx="3945551" cy="323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/>
          <p:nvPr/>
        </p:nvSpPr>
        <p:spPr>
          <a:xfrm>
            <a:off x="1188350" y="182878"/>
            <a:ext cx="91428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235C73"/>
                </a:solidFill>
                <a:latin typeface="Calibri"/>
                <a:ea typeface="Calibri"/>
                <a:cs typeface="Calibri"/>
                <a:sym typeface="Calibri"/>
              </a:rPr>
              <a:t>Análise</a:t>
            </a:r>
            <a:r>
              <a:rPr b="1" lang="pt-BR" sz="3600">
                <a:solidFill>
                  <a:srgbClr val="235C73"/>
                </a:solidFill>
                <a:latin typeface="Calibri"/>
                <a:ea typeface="Calibri"/>
                <a:cs typeface="Calibri"/>
                <a:sym typeface="Calibri"/>
              </a:rPr>
              <a:t> em Redes Sociais</a:t>
            </a:r>
            <a:endParaRPr b="1" sz="3600">
              <a:solidFill>
                <a:srgbClr val="235C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3"/>
          <p:cNvSpPr txBox="1"/>
          <p:nvPr/>
        </p:nvSpPr>
        <p:spPr>
          <a:xfrm>
            <a:off x="920325" y="1252300"/>
            <a:ext cx="75798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Calibri"/>
              <a:buChar char="❖"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Limpar tweets sem retweets</a:t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23"/>
          <p:cNvPicPr preferRelativeResize="0"/>
          <p:nvPr/>
        </p:nvPicPr>
        <p:blipFill rotWithShape="1">
          <a:blip r:embed="rId3">
            <a:alphaModFix/>
          </a:blip>
          <a:srcRect b="79608" l="14725" r="76638" t="0"/>
          <a:stretch/>
        </p:blipFill>
        <p:spPr>
          <a:xfrm>
            <a:off x="9923552" y="2878238"/>
            <a:ext cx="1330250" cy="176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6" name="Google Shape;166;p23"/>
          <p:cNvSpPr txBox="1"/>
          <p:nvPr/>
        </p:nvSpPr>
        <p:spPr>
          <a:xfrm>
            <a:off x="515750" y="2341375"/>
            <a:ext cx="4152600" cy="32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Com isso é possível diminuir o número de conexões a serem analisadas, focando apenas nos posts que existem conexões na rede</a:t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23"/>
          <p:cNvPicPr preferRelativeResize="0"/>
          <p:nvPr/>
        </p:nvPicPr>
        <p:blipFill rotWithShape="1">
          <a:blip r:embed="rId4">
            <a:alphaModFix/>
          </a:blip>
          <a:srcRect b="0" l="0" r="18507" t="0"/>
          <a:stretch/>
        </p:blipFill>
        <p:spPr>
          <a:xfrm>
            <a:off x="4668463" y="1847125"/>
            <a:ext cx="5255075" cy="39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655" y="3304575"/>
            <a:ext cx="8186275" cy="216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/>
          <p:nvPr/>
        </p:nvSpPr>
        <p:spPr>
          <a:xfrm>
            <a:off x="1188350" y="182878"/>
            <a:ext cx="91428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235C73"/>
                </a:solidFill>
                <a:latin typeface="Calibri"/>
                <a:ea typeface="Calibri"/>
                <a:cs typeface="Calibri"/>
                <a:sym typeface="Calibri"/>
              </a:rPr>
              <a:t>Análise</a:t>
            </a:r>
            <a:r>
              <a:rPr b="1" lang="pt-BR" sz="3600">
                <a:solidFill>
                  <a:srgbClr val="235C73"/>
                </a:solidFill>
                <a:latin typeface="Calibri"/>
                <a:ea typeface="Calibri"/>
                <a:cs typeface="Calibri"/>
                <a:sym typeface="Calibri"/>
              </a:rPr>
              <a:t> em Redes Sociais</a:t>
            </a:r>
            <a:endParaRPr b="1" sz="3600">
              <a:solidFill>
                <a:srgbClr val="235C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920325" y="1252300"/>
            <a:ext cx="90699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Calibri"/>
              <a:buChar char="❖"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Contar interações conexões entre usuários</a:t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6" name="Google Shape;176;p24"/>
          <p:cNvSpPr txBox="1"/>
          <p:nvPr/>
        </p:nvSpPr>
        <p:spPr>
          <a:xfrm>
            <a:off x="920325" y="1808000"/>
            <a:ext cx="10217100" cy="16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Em seguida, vamos encontrar as conexões entre os usuários através dos seus compartilhamentos. Assim você tem dados para formar um grafo conectado de usuários e retweets.</a:t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24"/>
          <p:cNvPicPr preferRelativeResize="0"/>
          <p:nvPr/>
        </p:nvPicPr>
        <p:blipFill rotWithShape="1">
          <a:blip r:embed="rId4">
            <a:alphaModFix/>
          </a:blip>
          <a:srcRect b="0" l="0" r="0" t="7723"/>
          <a:stretch/>
        </p:blipFill>
        <p:spPr>
          <a:xfrm>
            <a:off x="4680312" y="4368012"/>
            <a:ext cx="7063275" cy="2268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p24"/>
          <p:cNvCxnSpPr/>
          <p:nvPr/>
        </p:nvCxnSpPr>
        <p:spPr>
          <a:xfrm>
            <a:off x="2746000" y="5561675"/>
            <a:ext cx="1728300" cy="752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/>
          <p:nvPr/>
        </p:nvSpPr>
        <p:spPr>
          <a:xfrm>
            <a:off x="1188350" y="182878"/>
            <a:ext cx="91428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235C73"/>
                </a:solidFill>
                <a:latin typeface="Calibri"/>
                <a:ea typeface="Calibri"/>
                <a:cs typeface="Calibri"/>
                <a:sym typeface="Calibri"/>
              </a:rPr>
              <a:t>Análise</a:t>
            </a:r>
            <a:r>
              <a:rPr b="1" lang="pt-BR" sz="3600">
                <a:solidFill>
                  <a:srgbClr val="235C73"/>
                </a:solidFill>
                <a:latin typeface="Calibri"/>
                <a:ea typeface="Calibri"/>
                <a:cs typeface="Calibri"/>
                <a:sym typeface="Calibri"/>
              </a:rPr>
              <a:t> em Redes Sociais</a:t>
            </a:r>
            <a:endParaRPr b="1" sz="3600">
              <a:solidFill>
                <a:srgbClr val="235C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5"/>
          <p:cNvSpPr txBox="1"/>
          <p:nvPr/>
        </p:nvSpPr>
        <p:spPr>
          <a:xfrm>
            <a:off x="920325" y="1252300"/>
            <a:ext cx="75798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Calibri"/>
              <a:buChar char="❖"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Agrupar usuários por retweets</a:t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86" name="Google Shape;186;p25"/>
          <p:cNvPicPr preferRelativeResize="0"/>
          <p:nvPr/>
        </p:nvPicPr>
        <p:blipFill rotWithShape="1">
          <a:blip r:embed="rId3">
            <a:alphaModFix/>
          </a:blip>
          <a:srcRect b="0" l="0" r="0" t="24772"/>
          <a:stretch/>
        </p:blipFill>
        <p:spPr>
          <a:xfrm>
            <a:off x="5763075" y="2550262"/>
            <a:ext cx="5615499" cy="1849238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5"/>
          <p:cNvSpPr txBox="1"/>
          <p:nvPr/>
        </p:nvSpPr>
        <p:spPr>
          <a:xfrm>
            <a:off x="948200" y="4826750"/>
            <a:ext cx="4212600" cy="14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Através da aba </a:t>
            </a:r>
            <a:r>
              <a:rPr b="1"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Manual Aggregation</a:t>
            </a: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, conte (Count) quando (Time) um usuário </a:t>
            </a:r>
            <a:r>
              <a:rPr i="1"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retuitou</a:t>
            </a: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outro usuário</a:t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p25"/>
          <p:cNvPicPr preferRelativeResize="0"/>
          <p:nvPr/>
        </p:nvPicPr>
        <p:blipFill rotWithShape="1">
          <a:blip r:embed="rId4">
            <a:alphaModFix/>
          </a:blip>
          <a:srcRect b="0" l="0" r="0" t="12303"/>
          <a:stretch/>
        </p:blipFill>
        <p:spPr>
          <a:xfrm>
            <a:off x="5780000" y="4976223"/>
            <a:ext cx="5581650" cy="139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5"/>
          <p:cNvSpPr txBox="1"/>
          <p:nvPr/>
        </p:nvSpPr>
        <p:spPr>
          <a:xfrm>
            <a:off x="6481800" y="1728950"/>
            <a:ext cx="45648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(Agrupe Users e Retweet from)</a:t>
            </a:r>
            <a:endParaRPr/>
          </a:p>
        </p:txBody>
      </p:sp>
      <p:sp>
        <p:nvSpPr>
          <p:cNvPr id="190" name="Google Shape;190;p25"/>
          <p:cNvSpPr/>
          <p:nvPr/>
        </p:nvSpPr>
        <p:spPr>
          <a:xfrm>
            <a:off x="9213700" y="2894675"/>
            <a:ext cx="1365900" cy="10872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5"/>
          <p:cNvSpPr/>
          <p:nvPr/>
        </p:nvSpPr>
        <p:spPr>
          <a:xfrm>
            <a:off x="8500125" y="5407425"/>
            <a:ext cx="2861400" cy="4191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5"/>
          <p:cNvPicPr preferRelativeResize="0"/>
          <p:nvPr/>
        </p:nvPicPr>
        <p:blipFill rotWithShape="1">
          <a:blip r:embed="rId5">
            <a:alphaModFix/>
          </a:blip>
          <a:srcRect b="0" l="2457" r="6847" t="0"/>
          <a:stretch/>
        </p:blipFill>
        <p:spPr>
          <a:xfrm>
            <a:off x="948200" y="2633675"/>
            <a:ext cx="4444275" cy="15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/>
          <p:nvPr/>
        </p:nvSpPr>
        <p:spPr>
          <a:xfrm>
            <a:off x="1188350" y="182878"/>
            <a:ext cx="91428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235C73"/>
                </a:solidFill>
                <a:latin typeface="Calibri"/>
                <a:ea typeface="Calibri"/>
                <a:cs typeface="Calibri"/>
                <a:sym typeface="Calibri"/>
              </a:rPr>
              <a:t>Análise</a:t>
            </a:r>
            <a:r>
              <a:rPr b="1" lang="pt-BR" sz="3600">
                <a:solidFill>
                  <a:srgbClr val="235C73"/>
                </a:solidFill>
                <a:latin typeface="Calibri"/>
                <a:ea typeface="Calibri"/>
                <a:cs typeface="Calibri"/>
                <a:sym typeface="Calibri"/>
              </a:rPr>
              <a:t> em Redes Sociais</a:t>
            </a:r>
            <a:endParaRPr b="1" sz="3600">
              <a:solidFill>
                <a:srgbClr val="235C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6"/>
          <p:cNvSpPr txBox="1"/>
          <p:nvPr/>
        </p:nvSpPr>
        <p:spPr>
          <a:xfrm>
            <a:off x="920325" y="1252300"/>
            <a:ext cx="90699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Calibri"/>
              <a:buChar char="❖"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Resultado da contagem de conexões entre usuários</a:t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00" name="Google Shape;200;p26"/>
          <p:cNvPicPr preferRelativeResize="0"/>
          <p:nvPr/>
        </p:nvPicPr>
        <p:blipFill rotWithShape="1">
          <a:blip r:embed="rId3">
            <a:alphaModFix/>
          </a:blip>
          <a:srcRect b="0" l="0" r="0" t="7723"/>
          <a:stretch/>
        </p:blipFill>
        <p:spPr>
          <a:xfrm>
            <a:off x="2228100" y="2127475"/>
            <a:ext cx="7063275" cy="22681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6"/>
          <p:cNvSpPr txBox="1"/>
          <p:nvPr/>
        </p:nvSpPr>
        <p:spPr>
          <a:xfrm>
            <a:off x="948200" y="4826750"/>
            <a:ext cx="9142800" cy="12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Observe que:</a:t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DannOfThursday_ </a:t>
            </a: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retuitou </a:t>
            </a:r>
            <a:r>
              <a:rPr b="1"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ColonoGamer </a:t>
            </a: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1 vez</a:t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MailloLeandro </a:t>
            </a: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retuitou </a:t>
            </a:r>
            <a:r>
              <a:rPr b="1"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nadyagospel    </a:t>
            </a: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2 vezes</a:t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/>
          <p:nvPr/>
        </p:nvSpPr>
        <p:spPr>
          <a:xfrm>
            <a:off x="1188350" y="182878"/>
            <a:ext cx="91428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235C73"/>
                </a:solidFill>
                <a:latin typeface="Calibri"/>
                <a:ea typeface="Calibri"/>
                <a:cs typeface="Calibri"/>
                <a:sym typeface="Calibri"/>
              </a:rPr>
              <a:t>Análise</a:t>
            </a:r>
            <a:r>
              <a:rPr b="1" lang="pt-BR" sz="3600">
                <a:solidFill>
                  <a:srgbClr val="235C73"/>
                </a:solidFill>
                <a:latin typeface="Calibri"/>
                <a:ea typeface="Calibri"/>
                <a:cs typeface="Calibri"/>
                <a:sym typeface="Calibri"/>
              </a:rPr>
              <a:t> em Redes Sociais</a:t>
            </a:r>
            <a:endParaRPr b="1" sz="3600">
              <a:solidFill>
                <a:srgbClr val="235C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7"/>
          <p:cNvSpPr txBox="1"/>
          <p:nvPr/>
        </p:nvSpPr>
        <p:spPr>
          <a:xfrm>
            <a:off x="920325" y="1252300"/>
            <a:ext cx="96774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Calibri"/>
              <a:buChar char="❖"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Criando Grafo ou Rede de Conexões</a:t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9" name="Google Shape;209;p27"/>
          <p:cNvSpPr txBox="1"/>
          <p:nvPr/>
        </p:nvSpPr>
        <p:spPr>
          <a:xfrm>
            <a:off x="6460600" y="4776588"/>
            <a:ext cx="5112000" cy="13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Com o </a:t>
            </a:r>
            <a:r>
              <a:rPr b="1"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Object Inserter</a:t>
            </a: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definimos quem serão os vértices (Nodes) a serem conectados, o que identifica as arestas (Edge) se haverá um peso para cada conexão (Weight Column)</a:t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700" y="1852613"/>
            <a:ext cx="9372600" cy="254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575" y="4548188"/>
            <a:ext cx="542925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7"/>
          <p:cNvSpPr/>
          <p:nvPr/>
        </p:nvSpPr>
        <p:spPr>
          <a:xfrm>
            <a:off x="6899825" y="3690650"/>
            <a:ext cx="1491300" cy="6585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7"/>
          <p:cNvSpPr/>
          <p:nvPr/>
        </p:nvSpPr>
        <p:spPr>
          <a:xfrm>
            <a:off x="3748675" y="2323700"/>
            <a:ext cx="1896600" cy="7854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/>
          <p:nvPr/>
        </p:nvSpPr>
        <p:spPr>
          <a:xfrm>
            <a:off x="1188350" y="182878"/>
            <a:ext cx="91428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235C73"/>
                </a:solidFill>
                <a:latin typeface="Calibri"/>
                <a:ea typeface="Calibri"/>
                <a:cs typeface="Calibri"/>
                <a:sym typeface="Calibri"/>
              </a:rPr>
              <a:t>Análise</a:t>
            </a:r>
            <a:r>
              <a:rPr b="1" lang="pt-BR" sz="3600">
                <a:solidFill>
                  <a:srgbClr val="235C73"/>
                </a:solidFill>
                <a:latin typeface="Calibri"/>
                <a:ea typeface="Calibri"/>
                <a:cs typeface="Calibri"/>
                <a:sym typeface="Calibri"/>
              </a:rPr>
              <a:t> em Redes Sociais</a:t>
            </a:r>
            <a:endParaRPr b="1" sz="3600">
              <a:solidFill>
                <a:srgbClr val="235C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8"/>
          <p:cNvSpPr txBox="1"/>
          <p:nvPr/>
        </p:nvSpPr>
        <p:spPr>
          <a:xfrm>
            <a:off x="920325" y="1176100"/>
            <a:ext cx="75798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Calibri"/>
              <a:buChar char="❖"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Rede de retweets (influenciadores)</a:t>
            </a:r>
            <a:endParaRPr sz="2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21" name="Google Shape;22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8850" y="1834600"/>
            <a:ext cx="5653875" cy="455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8338" y="1834588"/>
            <a:ext cx="370522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APA ENCERRAMENT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4_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