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  <p:sldMasterId id="2147483664" r:id="rId5"/>
    <p:sldMasterId id="2147483665" r:id="rId6"/>
    <p:sldMasterId id="214748366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4e96b91a9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44e96b91a9_1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268447ea_0_0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0" name="Google Shape;150;g45268447ea_0_0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5268447ea_0_10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1" name="Google Shape;161;g45268447ea_0_10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5268447ea_0_18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0" name="Google Shape;170;g45268447ea_0_18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5268447ea_0_28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1" name="Google Shape;181;g45268447ea_0_28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5268447ea_0_39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3" name="Google Shape;193;g45268447ea_0_39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5268447ea_0_49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4" name="Google Shape;204;g45268447ea_0_49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5268447ea_0_56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2" name="Google Shape;212;g45268447ea_0_56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3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3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609480" y="160452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4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ctrTitle"/>
          </p:nvPr>
        </p:nvSpPr>
        <p:spPr>
          <a:xfrm>
            <a:off x="576940" y="2232725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" type="subTitle"/>
          </p:nvPr>
        </p:nvSpPr>
        <p:spPr>
          <a:xfrm>
            <a:off x="609480" y="1604520"/>
            <a:ext cx="109725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905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2032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2032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2032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2032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2032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609480" y="273600"/>
            <a:ext cx="1097250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905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2032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2032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2032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2032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2032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9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" Type="http://schemas.openxmlformats.org/officeDocument/2006/relationships/image" Target="../media/image8.png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6.png"/><Relationship Id="rId13" Type="http://schemas.openxmlformats.org/officeDocument/2006/relationships/image" Target="../media/image25.png"/><Relationship Id="rId12" Type="http://schemas.openxmlformats.org/officeDocument/2006/relationships/image" Target="../media/image18.png"/><Relationship Id="rId1" Type="http://schemas.openxmlformats.org/officeDocument/2006/relationships/image" Target="../media/image13.png"/><Relationship Id="rId2" Type="http://schemas.openxmlformats.org/officeDocument/2006/relationships/image" Target="../media/image15.png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4.png"/><Relationship Id="rId16" Type="http://schemas.openxmlformats.org/officeDocument/2006/relationships/theme" Target="../theme/theme3.xml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1.png"/><Relationship Id="rId8" Type="http://schemas.openxmlformats.org/officeDocument/2006/relationships/image" Target="../media/image23.png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6.png"/><Relationship Id="rId11" Type="http://schemas.openxmlformats.org/officeDocument/2006/relationships/image" Target="../media/image38.png"/><Relationship Id="rId22" Type="http://schemas.openxmlformats.org/officeDocument/2006/relationships/theme" Target="../theme/theme4.xml"/><Relationship Id="rId10" Type="http://schemas.openxmlformats.org/officeDocument/2006/relationships/image" Target="../media/image31.png"/><Relationship Id="rId21" Type="http://schemas.openxmlformats.org/officeDocument/2006/relationships/slideLayout" Target="../slideLayouts/slideLayout3.xml"/><Relationship Id="rId13" Type="http://schemas.openxmlformats.org/officeDocument/2006/relationships/image" Target="../media/image39.png"/><Relationship Id="rId12" Type="http://schemas.openxmlformats.org/officeDocument/2006/relationships/image" Target="../media/image36.png"/><Relationship Id="rId1" Type="http://schemas.openxmlformats.org/officeDocument/2006/relationships/image" Target="../media/image27.png"/><Relationship Id="rId2" Type="http://schemas.openxmlformats.org/officeDocument/2006/relationships/image" Target="../media/image29.png"/><Relationship Id="rId3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42.png"/><Relationship Id="rId15" Type="http://schemas.openxmlformats.org/officeDocument/2006/relationships/image" Target="../media/image43.png"/><Relationship Id="rId14" Type="http://schemas.openxmlformats.org/officeDocument/2006/relationships/image" Target="../media/image45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5" Type="http://schemas.openxmlformats.org/officeDocument/2006/relationships/image" Target="../media/image33.png"/><Relationship Id="rId19" Type="http://schemas.openxmlformats.org/officeDocument/2006/relationships/image" Target="../media/image47.png"/><Relationship Id="rId6" Type="http://schemas.openxmlformats.org/officeDocument/2006/relationships/image" Target="../media/image30.png"/><Relationship Id="rId18" Type="http://schemas.openxmlformats.org/officeDocument/2006/relationships/image" Target="../media/image44.png"/><Relationship Id="rId7" Type="http://schemas.openxmlformats.org/officeDocument/2006/relationships/image" Target="../media/image35.png"/><Relationship Id="rId8" Type="http://schemas.openxmlformats.org/officeDocument/2006/relationships/image" Target="../media/image37.png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image" Target="../media/image48.jp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1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0" y="0"/>
            <a:ext cx="150900" cy="1204200"/>
          </a:xfrm>
          <a:prstGeom prst="rect">
            <a:avLst/>
          </a:prstGeom>
          <a:solidFill>
            <a:srgbClr val="0E7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0" y="1206000"/>
            <a:ext cx="150900" cy="510900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0" y="1718280"/>
            <a:ext cx="150900" cy="510900"/>
          </a:xfrm>
          <a:prstGeom prst="rect">
            <a:avLst/>
          </a:prstGeom>
          <a:solidFill>
            <a:srgbClr val="B9D5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0" y="2230920"/>
            <a:ext cx="150900" cy="510900"/>
          </a:xfrm>
          <a:prstGeom prst="rect">
            <a:avLst/>
          </a:prstGeom>
          <a:solidFill>
            <a:srgbClr val="F26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/>
            </a:lvl1pPr>
            <a:lvl2pPr lvl="1" rtl="0" algn="r">
              <a:buNone/>
              <a:defRPr sz="1300"/>
            </a:lvl2pPr>
            <a:lvl3pPr lvl="2" rtl="0" algn="r">
              <a:buNone/>
              <a:defRPr sz="1300"/>
            </a:lvl3pPr>
            <a:lvl4pPr lvl="3" rtl="0" algn="r">
              <a:buNone/>
              <a:defRPr sz="1300"/>
            </a:lvl4pPr>
            <a:lvl5pPr lvl="4" rtl="0" algn="r">
              <a:buNone/>
              <a:defRPr sz="1300"/>
            </a:lvl5pPr>
            <a:lvl6pPr lvl="5" rtl="0" algn="r">
              <a:buNone/>
              <a:defRPr sz="1300"/>
            </a:lvl6pPr>
            <a:lvl7pPr lvl="6" rtl="0" algn="r">
              <a:buNone/>
              <a:defRPr sz="1300"/>
            </a:lvl7pPr>
            <a:lvl8pPr lvl="7" rtl="0" algn="r">
              <a:buNone/>
              <a:defRPr sz="1300"/>
            </a:lvl8pPr>
            <a:lvl9pPr lvl="8" rtl="0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3.png"/><Relationship Id="rId4" Type="http://schemas.openxmlformats.org/officeDocument/2006/relationships/image" Target="../media/image59.png"/><Relationship Id="rId5" Type="http://schemas.openxmlformats.org/officeDocument/2006/relationships/image" Target="../media/image5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ctrTitle"/>
          </p:nvPr>
        </p:nvSpPr>
        <p:spPr>
          <a:xfrm>
            <a:off x="576938" y="2950028"/>
            <a:ext cx="6141720" cy="89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Métricas em Redes Complexas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4095988" y="2133496"/>
            <a:ext cx="3580222" cy="1033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637898" y="4133850"/>
            <a:ext cx="6156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rPr>
              <a:t>Cristiano Carvalho</a:t>
            </a:r>
            <a:endParaRPr sz="2500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/>
          <p:nvPr/>
        </p:nvSpPr>
        <p:spPr>
          <a:xfrm>
            <a:off x="14889194" y="473533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ctrTitle"/>
          </p:nvPr>
        </p:nvSpPr>
        <p:spPr>
          <a:xfrm>
            <a:off x="559520" y="2231636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KNIME: Top Vértices</a:t>
            </a:r>
            <a:endParaRPr b="1" i="0" sz="3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920325" y="1252300"/>
            <a:ext cx="94107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Métricas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22378" r="0" t="2666"/>
          <a:stretch/>
        </p:blipFill>
        <p:spPr>
          <a:xfrm>
            <a:off x="6663275" y="1346200"/>
            <a:ext cx="4938774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920325" y="2126075"/>
            <a:ext cx="26187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Leitura habitual da rede com o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Network Reader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589950" y="4127500"/>
            <a:ext cx="11012100" cy="27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Network Analyzer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permite calcular várias métricas.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➢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Vamos calcular o grau do vértice, ou seja, o número total de ligações de cada vértice possui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➢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Além disso o grau de entrada e saída separadamente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ts val="1100"/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 de Redes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4">
            <a:alphaModFix/>
          </a:blip>
          <a:srcRect b="0" l="0" r="35633" t="0"/>
          <a:stretch/>
        </p:blipFill>
        <p:spPr>
          <a:xfrm>
            <a:off x="3703338" y="1822450"/>
            <a:ext cx="27956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/>
        </p:nvSpPr>
        <p:spPr>
          <a:xfrm>
            <a:off x="920325" y="1252300"/>
            <a:ext cx="94107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Métricas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100" y="1785925"/>
            <a:ext cx="615315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1148925" y="2888075"/>
            <a:ext cx="29172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Resultado do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Network Analyzer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ts val="1100"/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 de Redes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/>
        </p:nvSpPr>
        <p:spPr>
          <a:xfrm>
            <a:off x="920325" y="1252300"/>
            <a:ext cx="94107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Filtrando os top 5 vértices de maior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grau total</a:t>
            </a:r>
            <a:endParaRPr b="1"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22464" r="2527" t="0"/>
          <a:stretch/>
        </p:blipFill>
        <p:spPr>
          <a:xfrm>
            <a:off x="6496787" y="2020363"/>
            <a:ext cx="3772050" cy="14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719575" y="2337425"/>
            <a:ext cx="45138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Ordene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os vértices por grau decrescente e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filtre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os 5 maiores</a:t>
            </a:r>
            <a:endParaRPr i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ts val="1100"/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 de Redes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563" y="4137750"/>
            <a:ext cx="47529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624" y="3634675"/>
            <a:ext cx="4572387" cy="26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920325" y="1252300"/>
            <a:ext cx="94107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Retirando vértices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b="0" l="0" r="76891" t="0"/>
          <a:stretch/>
        </p:blipFill>
        <p:spPr>
          <a:xfrm>
            <a:off x="5981950" y="1902125"/>
            <a:ext cx="116877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728450" y="1766300"/>
            <a:ext cx="4544700" cy="3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Com o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Node Name Filter</a:t>
            </a:r>
            <a:r>
              <a:rPr i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podemos excluir da rede os vértices por nome. Nesse caso vamos incluir na rede apenas os vértices que filtramos anteriormente.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Obs: é preciso conectar também a rede original</a:t>
            </a:r>
            <a:endParaRPr sz="26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535500" y="5431325"/>
            <a:ext cx="11121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Nota:</a:t>
            </a:r>
            <a:endParaRPr b="1" sz="22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Não esqueça que “Node” em grafos significa vértice ou nó da rede e não um node do knime</a:t>
            </a:r>
            <a:endParaRPr sz="22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ts val="1100"/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 de Redes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/>
          <p:nvPr/>
        </p:nvSpPr>
        <p:spPr>
          <a:xfrm flipH="1" rot="5400000">
            <a:off x="5594300" y="3413825"/>
            <a:ext cx="330900" cy="658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713" y="2311700"/>
            <a:ext cx="40481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920325" y="1252300"/>
            <a:ext cx="94107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Hiperarestas</a:t>
            </a:r>
            <a:endParaRPr b="1"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863" y="2305050"/>
            <a:ext cx="5267325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957400" y="1773900"/>
            <a:ext cx="38151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Com o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Edge Degree Filter</a:t>
            </a:r>
            <a:r>
              <a:rPr i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eliminamos hiperarestas, ou seja selecionamos arestas que conectam no máximo dois vértices</a:t>
            </a:r>
            <a:r>
              <a:rPr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075" y="4552953"/>
            <a:ext cx="2593925" cy="18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/>
        </p:nvSpPr>
        <p:spPr>
          <a:xfrm>
            <a:off x="5652700" y="4947200"/>
            <a:ext cx="51849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Isso é necessário pois o visualizador do knime não aceita hipergrafos</a:t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ts val="1100"/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 de Redes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/>
        </p:nvSpPr>
        <p:spPr>
          <a:xfrm>
            <a:off x="920325" y="1252300"/>
            <a:ext cx="98565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Grafo formado pelos 5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vértices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de maior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grau de entrada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ts val="1100"/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 de Redes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063" y="2396900"/>
            <a:ext cx="82581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/>
        </p:nvSpPr>
        <p:spPr>
          <a:xfrm>
            <a:off x="920325" y="1252300"/>
            <a:ext cx="98565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Grafo formado pelos 5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vértices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de maior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grau de entrada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pt-BR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ts val="1100"/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 de Redes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427" y="1910800"/>
            <a:ext cx="5851351" cy="48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