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  <p:sldMasterId id="2147483677" r:id="rId6"/>
    <p:sldMasterId id="2147483678" r:id="rId7"/>
    <p:sldMasterId id="2147483679" r:id="rId8"/>
    <p:sldMasterId id="2147483680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26844a90_0_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g4526844a90_0_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526844a90_0_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g4526844a90_0_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26844a90_0_15:notes"/>
          <p:cNvSpPr txBox="1"/>
          <p:nvPr>
            <p:ph idx="1" type="body"/>
          </p:nvPr>
        </p:nvSpPr>
        <p:spPr>
          <a:xfrm>
            <a:off x="685800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" name="Google Shape;263;g4526844a90_0_15:notes"/>
          <p:cNvSpPr/>
          <p:nvPr>
            <p:ph idx="2" type="sldImg"/>
          </p:nvPr>
        </p:nvSpPr>
        <p:spPr>
          <a:xfrm>
            <a:off x="463130" y="1143179"/>
            <a:ext cx="59316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26844a90_0_167:notes"/>
          <p:cNvSpPr txBox="1"/>
          <p:nvPr>
            <p:ph idx="1" type="body"/>
          </p:nvPr>
        </p:nvSpPr>
        <p:spPr>
          <a:xfrm>
            <a:off x="685800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" name="Google Shape;274;g4526844a90_0_167:notes"/>
          <p:cNvSpPr/>
          <p:nvPr>
            <p:ph idx="2" type="sldImg"/>
          </p:nvPr>
        </p:nvSpPr>
        <p:spPr>
          <a:xfrm>
            <a:off x="463130" y="1143179"/>
            <a:ext cx="59316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26844a9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526844a90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e96b91a9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44e96b91a9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914400" y="2130432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09600" y="1600206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963084" y="4406907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609600" y="1600206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6197600" y="1600206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3" type="body"/>
          </p:nvPr>
        </p:nvSpPr>
        <p:spPr>
          <a:xfrm>
            <a:off x="6193372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4" type="body"/>
          </p:nvPr>
        </p:nvSpPr>
        <p:spPr>
          <a:xfrm>
            <a:off x="6193372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09603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766733" y="273057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2" type="body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 rot="5400000">
            <a:off x="3832950" y="-1623144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 rot="5400000">
            <a:off x="7285050" y="1828795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 rot="5400000">
            <a:off x="1697000" y="-812855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609480" y="1604520"/>
            <a:ext cx="109725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09480" y="273600"/>
            <a:ext cx="109725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42.png"/><Relationship Id="rId13" Type="http://schemas.openxmlformats.org/officeDocument/2006/relationships/image" Target="../media/image14.png"/><Relationship Id="rId12" Type="http://schemas.openxmlformats.org/officeDocument/2006/relationships/image" Target="../media/image28.png"/><Relationship Id="rId1" Type="http://schemas.openxmlformats.org/officeDocument/2006/relationships/image" Target="../media/image18.png"/><Relationship Id="rId2" Type="http://schemas.openxmlformats.org/officeDocument/2006/relationships/image" Target="../media/image30.png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png"/><Relationship Id="rId16" Type="http://schemas.openxmlformats.org/officeDocument/2006/relationships/theme" Target="../theme/theme7.xml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11" Type="http://schemas.openxmlformats.org/officeDocument/2006/relationships/image" Target="../media/image38.png"/><Relationship Id="rId22" Type="http://schemas.openxmlformats.org/officeDocument/2006/relationships/theme" Target="../theme/theme6.xml"/><Relationship Id="rId10" Type="http://schemas.openxmlformats.org/officeDocument/2006/relationships/image" Target="../media/image31.png"/><Relationship Id="rId21" Type="http://schemas.openxmlformats.org/officeDocument/2006/relationships/slideLayout" Target="../slideLayouts/slideLayout3.xml"/><Relationship Id="rId13" Type="http://schemas.openxmlformats.org/officeDocument/2006/relationships/image" Target="../media/image40.png"/><Relationship Id="rId12" Type="http://schemas.openxmlformats.org/officeDocument/2006/relationships/image" Target="../media/image41.png"/><Relationship Id="rId1" Type="http://schemas.openxmlformats.org/officeDocument/2006/relationships/image" Target="../media/image48.png"/><Relationship Id="rId2" Type="http://schemas.openxmlformats.org/officeDocument/2006/relationships/image" Target="../media/image15.png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Relationship Id="rId15" Type="http://schemas.openxmlformats.org/officeDocument/2006/relationships/image" Target="../media/image43.png"/><Relationship Id="rId14" Type="http://schemas.openxmlformats.org/officeDocument/2006/relationships/image" Target="../media/image46.png"/><Relationship Id="rId17" Type="http://schemas.openxmlformats.org/officeDocument/2006/relationships/image" Target="../media/image33.png"/><Relationship Id="rId16" Type="http://schemas.openxmlformats.org/officeDocument/2006/relationships/image" Target="../media/image39.png"/><Relationship Id="rId5" Type="http://schemas.openxmlformats.org/officeDocument/2006/relationships/image" Target="../media/image32.png"/><Relationship Id="rId19" Type="http://schemas.openxmlformats.org/officeDocument/2006/relationships/image" Target="../media/image37.png"/><Relationship Id="rId6" Type="http://schemas.openxmlformats.org/officeDocument/2006/relationships/image" Target="../media/image26.png"/><Relationship Id="rId18" Type="http://schemas.openxmlformats.org/officeDocument/2006/relationships/image" Target="../media/image45.png"/><Relationship Id="rId7" Type="http://schemas.openxmlformats.org/officeDocument/2006/relationships/image" Target="../media/image35.png"/><Relationship Id="rId8" Type="http://schemas.openxmlformats.org/officeDocument/2006/relationships/image" Target="../media/image29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51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63.jp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47.png"/><Relationship Id="rId13" Type="http://schemas.openxmlformats.org/officeDocument/2006/relationships/image" Target="../media/image61.png"/><Relationship Id="rId12" Type="http://schemas.openxmlformats.org/officeDocument/2006/relationships/image" Target="../media/image55.png"/><Relationship Id="rId1" Type="http://schemas.openxmlformats.org/officeDocument/2006/relationships/image" Target="../media/image64.png"/><Relationship Id="rId2" Type="http://schemas.openxmlformats.org/officeDocument/2006/relationships/image" Target="../media/image62.png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image" Target="../media/image57.png"/><Relationship Id="rId6" Type="http://schemas.openxmlformats.org/officeDocument/2006/relationships/image" Target="../media/image54.png"/><Relationship Id="rId7" Type="http://schemas.openxmlformats.org/officeDocument/2006/relationships/image" Target="../media/image52.png"/><Relationship Id="rId8" Type="http://schemas.openxmlformats.org/officeDocument/2006/relationships/image" Target="../media/image58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0" y="0"/>
            <a:ext cx="150900" cy="120420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1206000"/>
            <a:ext cx="150900" cy="5109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0" y="1718280"/>
            <a:ext cx="150900" cy="510900"/>
          </a:xfrm>
          <a:prstGeom prst="rect">
            <a:avLst/>
          </a:prstGeom>
          <a:solidFill>
            <a:srgbClr val="B9D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2230920"/>
            <a:ext cx="150900" cy="5109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/>
            </a:lvl1pPr>
            <a:lvl2pPr lvl="1" rtl="0" algn="r">
              <a:buNone/>
              <a:defRPr sz="1300"/>
            </a:lvl2pPr>
            <a:lvl3pPr lvl="2" rtl="0" algn="r">
              <a:buNone/>
              <a:defRPr sz="1300"/>
            </a:lvl3pPr>
            <a:lvl4pPr lvl="3" rtl="0" algn="r">
              <a:buNone/>
              <a:defRPr sz="1300"/>
            </a:lvl4pPr>
            <a:lvl5pPr lvl="4" rtl="0" algn="r">
              <a:buNone/>
              <a:defRPr sz="1300"/>
            </a:lvl5pPr>
            <a:lvl6pPr lvl="5" rtl="0" algn="r">
              <a:buNone/>
              <a:defRPr sz="1300"/>
            </a:lvl6pPr>
            <a:lvl7pPr lvl="6" rtl="0" algn="r">
              <a:buNone/>
              <a:defRPr sz="1300"/>
            </a:lvl7pPr>
            <a:lvl8pPr lvl="7" rtl="0" algn="r">
              <a:buNone/>
              <a:defRPr sz="1300"/>
            </a:lvl8pPr>
            <a:lvl9pPr lvl="8" rtl="0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0"/>
          <p:cNvGrpSpPr/>
          <p:nvPr/>
        </p:nvGrpSpPr>
        <p:grpSpPr>
          <a:xfrm>
            <a:off x="0" y="0"/>
            <a:ext cx="152396" cy="2743434"/>
            <a:chOff x="0" y="0"/>
            <a:chExt cx="114300" cy="2037607"/>
          </a:xfrm>
        </p:grpSpPr>
        <p:sp>
          <p:nvSpPr>
            <p:cNvPr id="137" name="Google Shape;137;p20"/>
            <p:cNvSpPr/>
            <p:nvPr/>
          </p:nvSpPr>
          <p:spPr>
            <a:xfrm>
              <a:off x="0" y="0"/>
              <a:ext cx="114300" cy="895200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0" y="895793"/>
              <a:ext cx="114300" cy="3807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0" y="1276350"/>
              <a:ext cx="114300" cy="3807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0" y="1656907"/>
              <a:ext cx="114300" cy="3807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tx1"/>
                </a:solidFill>
              </a:defRPr>
            </a:lvl1pPr>
            <a:lvl2pPr lvl="1" rtl="0" algn="r">
              <a:buNone/>
              <a:defRPr sz="1300">
                <a:solidFill>
                  <a:schemeClr val="tx1"/>
                </a:solidFill>
              </a:defRPr>
            </a:lvl2pPr>
            <a:lvl3pPr lvl="2" rtl="0" algn="r">
              <a:buNone/>
              <a:defRPr sz="1300">
                <a:solidFill>
                  <a:schemeClr val="tx1"/>
                </a:solidFill>
              </a:defRPr>
            </a:lvl3pPr>
            <a:lvl4pPr lvl="3" rtl="0" algn="r">
              <a:buNone/>
              <a:defRPr sz="1300">
                <a:solidFill>
                  <a:schemeClr val="tx1"/>
                </a:solidFill>
              </a:defRPr>
            </a:lvl4pPr>
            <a:lvl5pPr lvl="4" rtl="0" algn="r">
              <a:buNone/>
              <a:defRPr sz="1300">
                <a:solidFill>
                  <a:schemeClr val="tx1"/>
                </a:solidFill>
              </a:defRPr>
            </a:lvl5pPr>
            <a:lvl6pPr lvl="5" rtl="0" algn="r">
              <a:buNone/>
              <a:defRPr sz="1300">
                <a:solidFill>
                  <a:schemeClr val="tx1"/>
                </a:solidFill>
              </a:defRPr>
            </a:lvl6pPr>
            <a:lvl7pPr lvl="6" rtl="0" algn="r">
              <a:buNone/>
              <a:defRPr sz="1300">
                <a:solidFill>
                  <a:schemeClr val="tx1"/>
                </a:solidFill>
              </a:defRPr>
            </a:lvl7pPr>
            <a:lvl8pPr lvl="7" rtl="0" algn="r">
              <a:buNone/>
              <a:defRPr sz="1300">
                <a:solidFill>
                  <a:schemeClr val="tx1"/>
                </a:solidFill>
              </a:defRPr>
            </a:lvl8pPr>
            <a:lvl9pPr lvl="8" rtl="0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uring.com.br/material/regex/introducao.html" TargetMode="External"/><Relationship Id="rId4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renda.vidageek.net/aprenda/rege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9.png"/><Relationship Id="rId4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prenda.vidageek.net/aprenda/rege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Expressões Regulares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637898" y="4133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rPr>
              <a:t>Cristiano Carvalho</a:t>
            </a:r>
            <a:endParaRPr sz="2500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 Regex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Expressões Regulares ou Regex (</a:t>
            </a:r>
            <a:r>
              <a:rPr lang="pt-BR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notações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Extração de Texto por Regras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20363"/>
          <a:stretch/>
        </p:blipFill>
        <p:spPr>
          <a:xfrm>
            <a:off x="1456200" y="1910800"/>
            <a:ext cx="8607100" cy="3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/>
          <p:nvPr/>
        </p:nvSpPr>
        <p:spPr>
          <a:xfrm>
            <a:off x="1188350" y="5463650"/>
            <a:ext cx="99327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Semelhante aos wildcards as expressões regulares permitem a criação de diversos tipos de regras para tratar o texto.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Exemplos simples (</a:t>
            </a:r>
            <a:r>
              <a:rPr lang="pt-BR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referência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Extração de Texto por Regras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1390775" y="2009950"/>
            <a:ext cx="96099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RegEx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[c9]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reconhece o padrão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c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 o padrão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RegEx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[A-Z]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reconhece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letras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maiúsculas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RegEx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[A-Z0-9]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reconhece todas as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letras maiúsculas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classe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\d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é equivalente à classe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[0-9]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/>
        </p:nvSpPr>
        <p:spPr>
          <a:xfrm>
            <a:off x="3060925" y="457200"/>
            <a:ext cx="6039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Pré-processamento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858850" y="1345075"/>
            <a:ext cx="9627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Exemplo em p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ré-processamento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42863" r="0" t="0"/>
          <a:stretch/>
        </p:blipFill>
        <p:spPr>
          <a:xfrm>
            <a:off x="3086730" y="2011850"/>
            <a:ext cx="5158874" cy="26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7347325" y="2446188"/>
            <a:ext cx="1000800" cy="1228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763" y="4323100"/>
            <a:ext cx="35337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/>
          <p:nvPr/>
        </p:nvSpPr>
        <p:spPr>
          <a:xfrm>
            <a:off x="1347400" y="5309400"/>
            <a:ext cx="906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Adicionando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Regex Filter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é possível filtrar o texto a partir de regras. Com “.*[\d\W]+.*” eliminamos strings que possuem dígitos (\d) e caracteres que não são letras (\W)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060925" y="457200"/>
            <a:ext cx="6039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Pré-processamento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858850" y="1345075"/>
            <a:ext cx="9627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Como filtrar por número específico de caracteres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817075" y="2366400"/>
            <a:ext cx="100827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regra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“\d{4}”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especifica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 padrão de quatro dígitos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Podemos ter o mesmo resultado utilizando “[0-9]{4}”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Explore mais exemplos </a:t>
            </a:r>
            <a:r>
              <a:rPr lang="pt-BR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http://aprenda.vidageek.net/aprenda/regex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 teste no KNIME, com o Row Filter sobre uma coluna de String fica bem facinho :)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Expressões regulares: introdução</a:t>
            </a:r>
            <a:endParaRPr sz="1800" u="sng">
              <a:solidFill>
                <a:srgbClr val="0563C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rgbClr val="0563C1"/>
                </a:solidFill>
              </a:rPr>
              <a:t>http://turing.com.br/material/regex/introducao.html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Aprenda RegEx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</a:rPr>
              <a:t>http://aprenda.vidageek.net/aprenda/regex</a:t>
            </a:r>
            <a:endParaRPr sz="2400"/>
          </a:p>
        </p:txBody>
      </p:sp>
      <p:sp>
        <p:nvSpPr>
          <p:cNvPr id="286" name="Google Shape;286;p4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