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aa8cce695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aa8cce69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80cf51ce7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80cf51ce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80cf51ce7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80cf51ce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deadaa7fb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deadaa7f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ec8d4405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eec8d440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80cf51ce7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80cf51ce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80cf51ce7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80cf51ce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80cf51ce7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80cf51ce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eec8d440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eec8d44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https://towardsdatascience.com/natural-language-processing-nlp-for-machine-learning-d44498845d5b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80cf51ce7_0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80cf51ce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7BEB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5738" y="1586205"/>
            <a:ext cx="7464491" cy="130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753" y="2796988"/>
            <a:ext cx="7467600" cy="80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037275" y="1023850"/>
            <a:ext cx="7212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74748"/>
              </a:buClr>
              <a:buSzPts val="5200"/>
              <a:buFont typeface="Calibri"/>
              <a:buNone/>
              <a:defRPr b="1" sz="5200">
                <a:solidFill>
                  <a:srgbClr val="4747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236750" y="2834125"/>
            <a:ext cx="687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1"/>
          <p:cNvSpPr txBox="1"/>
          <p:nvPr/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7BEBB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 b="1" sz="2500">
              <a:solidFill>
                <a:srgbClr val="17BE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4800"/>
              <a:buNone/>
              <a:defRPr sz="4800">
                <a:solidFill>
                  <a:srgbClr val="17BEB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17BEBB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06141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211" y="1130968"/>
            <a:ext cx="2727158" cy="2815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088469" y="-4496"/>
            <a:ext cx="20614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2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5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3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7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1">
  <p:cSld name="TITLE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18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">
  <p:cSld name="TITLE_1">
    <p:bg>
      <p:bgPr>
        <a:solidFill>
          <a:srgbClr val="17BEBB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72653"/>
            <a:ext cx="9144000" cy="1612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ctrTitle"/>
          </p:nvPr>
        </p:nvSpPr>
        <p:spPr>
          <a:xfrm>
            <a:off x="502675" y="2301575"/>
            <a:ext cx="8362200" cy="10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alibri"/>
              <a:buNone/>
              <a:defRPr b="1"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463" y="176462"/>
            <a:ext cx="8799095" cy="440355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399450" y="518650"/>
            <a:ext cx="8520600" cy="3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➤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⊳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">
  <p:cSld name="TITLE_AND_BODY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75025"/>
            <a:ext cx="9144000" cy="41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11700" y="646300"/>
            <a:ext cx="85206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➤"/>
              <a:defRPr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⊳"/>
              <a:defRPr/>
            </a:lvl2pPr>
            <a:lvl3pPr indent="-336550" lvl="2" marL="13716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1">
  <p:cSld name="TITLE_AND_TWO_COLUMNS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4716"/>
            <a:ext cx="4812632" cy="360145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1 1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764505" cy="474846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1700" y="510650"/>
            <a:ext cx="3999900" cy="4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0"/>
          <p:cNvSpPr txBox="1"/>
          <p:nvPr/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Títu</a:t>
            </a:r>
            <a:endParaRPr b="1" sz="3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Calibri"/>
              <a:buNone/>
              <a:defRPr sz="3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Font typeface="Calibri"/>
              <a:buChar char="➤"/>
              <a:defRPr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Font typeface="Calibri"/>
              <a:buChar char="⊳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●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○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●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○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eb.stanford.edu/~jurafsky/slp3/ed3book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>
            <a:off x="965550" y="839000"/>
            <a:ext cx="7212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Representação Textual</a:t>
            </a:r>
            <a:endParaRPr/>
          </a:p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1236750" y="2834125"/>
            <a:ext cx="687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Tópicos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57200" y="1221800"/>
            <a:ext cx="7581600" cy="3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Representação Textual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Modelo de Linguagem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N-Grams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TF-IDF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Bag of Words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One Hot Encoding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Word2Vec	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BERT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57200" y="1325025"/>
            <a:ext cx="7725000" cy="3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b="1" lang="en"/>
              <a:t>Computadores</a:t>
            </a:r>
            <a:r>
              <a:rPr lang="en"/>
              <a:t> </a:t>
            </a:r>
            <a:r>
              <a:rPr b="1" lang="en"/>
              <a:t>não</a:t>
            </a:r>
            <a:r>
              <a:rPr lang="en"/>
              <a:t> entendem letras nem </a:t>
            </a:r>
            <a:r>
              <a:rPr b="1" lang="en"/>
              <a:t>palavras</a:t>
            </a:r>
            <a:endParaRPr b="1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Precisamos associar números as palavras para que as tarefas de NLP sejam realizadas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Esses </a:t>
            </a:r>
            <a:r>
              <a:rPr b="1" lang="en"/>
              <a:t>números</a:t>
            </a:r>
            <a:r>
              <a:rPr lang="en"/>
              <a:t>, normalmente são </a:t>
            </a:r>
            <a:r>
              <a:rPr b="1" lang="en"/>
              <a:t>vetores</a:t>
            </a:r>
            <a:endParaRPr b="1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A forma em que o </a:t>
            </a:r>
            <a:r>
              <a:rPr b="1" lang="en"/>
              <a:t>texto</a:t>
            </a:r>
            <a:r>
              <a:rPr lang="en"/>
              <a:t> é </a:t>
            </a:r>
            <a:r>
              <a:rPr b="1" lang="en"/>
              <a:t>representado</a:t>
            </a:r>
            <a:r>
              <a:rPr lang="en"/>
              <a:t> impacta diretamente no </a:t>
            </a:r>
            <a:r>
              <a:rPr b="1" lang="en"/>
              <a:t>resultado</a:t>
            </a:r>
            <a:endParaRPr b="1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Em muitas as tarefas de NLP precisamos representar os textos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Question answering; NER; Automatic summarization;  Sentiment Analysis; Text classification; Polysemy resolution and Word sense disambiguation</a:t>
            </a:r>
            <a:endParaRPr/>
          </a:p>
        </p:txBody>
      </p:sp>
      <p:sp>
        <p:nvSpPr>
          <p:cNvPr id="122" name="Google Shape;122;p21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representação Textual?</a:t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Representação Textual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Palavras são representadas por vetores, assim podemos realizar operações matemáticas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Como por exemplo: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concatenar vetores de palavras para gerar um texto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Verificar similaridade entre as palavras, através da distância do cosseno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Representações textuais modernas vem através de um </a:t>
            </a:r>
            <a:r>
              <a:rPr b="1" lang="en"/>
              <a:t>modelo de linguagem</a:t>
            </a:r>
            <a:endParaRPr b="1"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7BEBB"/>
              </a:buClr>
              <a:buSzPts val="1800"/>
              <a:buFont typeface="Barlow Light"/>
              <a:buChar char="▸"/>
            </a:pPr>
            <a:r>
              <a:rPr lang="en" sz="2000">
                <a:solidFill>
                  <a:schemeClr val="dk2"/>
                </a:solidFill>
              </a:rPr>
              <a:t>São </a:t>
            </a:r>
            <a:r>
              <a:rPr b="1" lang="en" sz="2000">
                <a:solidFill>
                  <a:schemeClr val="dk2"/>
                </a:solidFill>
              </a:rPr>
              <a:t>essenciais</a:t>
            </a:r>
            <a:r>
              <a:rPr lang="en" sz="2000">
                <a:solidFill>
                  <a:schemeClr val="dk2"/>
                </a:solidFill>
              </a:rPr>
              <a:t> na resolução de tarefas de NLP</a:t>
            </a:r>
            <a:endParaRPr sz="20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800"/>
              <a:buFont typeface="Barlow Light"/>
              <a:buChar char="▸"/>
            </a:pPr>
            <a:r>
              <a:rPr lang="en" sz="2000">
                <a:solidFill>
                  <a:schemeClr val="dk2"/>
                </a:solidFill>
              </a:rPr>
              <a:t>Ele </a:t>
            </a:r>
            <a:r>
              <a:rPr b="1" lang="en" sz="2000">
                <a:solidFill>
                  <a:schemeClr val="dk2"/>
                </a:solidFill>
              </a:rPr>
              <a:t>aprende a prever a probabilidade</a:t>
            </a:r>
            <a:r>
              <a:rPr lang="en" sz="2000">
                <a:solidFill>
                  <a:schemeClr val="dk2"/>
                </a:solidFill>
              </a:rPr>
              <a:t> de uma sequência de palavras</a:t>
            </a:r>
            <a:endParaRPr sz="20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800"/>
              <a:buFont typeface="Calibri"/>
              <a:buChar char="▹"/>
            </a:pPr>
            <a:r>
              <a:rPr lang="en" sz="2000">
                <a:solidFill>
                  <a:schemeClr val="dk2"/>
                </a:solidFill>
              </a:rPr>
              <a:t>Por que isso é importante??</a:t>
            </a:r>
            <a:endParaRPr sz="20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800"/>
              <a:buFont typeface="Calibri"/>
              <a:buChar char="▹"/>
            </a:pPr>
            <a:r>
              <a:rPr lang="en" sz="2000">
                <a:solidFill>
                  <a:schemeClr val="dk2"/>
                </a:solidFill>
              </a:rPr>
              <a:t>Exemplo Google Translate:</a:t>
            </a:r>
            <a:endParaRPr sz="2000">
              <a:solidFill>
                <a:schemeClr val="dk2"/>
              </a:solidFill>
            </a:endParaRPr>
          </a:p>
          <a:p>
            <a:pPr indent="-3429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800"/>
              <a:buFont typeface="Calibri"/>
              <a:buChar char="▹"/>
            </a:pPr>
            <a:r>
              <a:rPr lang="en" sz="2000">
                <a:solidFill>
                  <a:schemeClr val="dk2"/>
                </a:solidFill>
              </a:rPr>
              <a:t>Na tradução automática, você pega várias palavras de um idioma e as converte em outro idioma</a:t>
            </a:r>
            <a:endParaRPr sz="2000">
              <a:solidFill>
                <a:schemeClr val="dk2"/>
              </a:solidFill>
            </a:endParaRPr>
          </a:p>
          <a:p>
            <a:pPr indent="-3429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800"/>
              <a:buFont typeface="Calibri"/>
              <a:buChar char="▹"/>
            </a:pPr>
            <a:r>
              <a:rPr lang="en" sz="2000">
                <a:solidFill>
                  <a:schemeClr val="dk2"/>
                </a:solidFill>
              </a:rPr>
              <a:t>Pode haver muitas traduções possíveis e você deseja calcular a probabilidade de cada uma dessas traduções para entender qual é a mais precisa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Linguagem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2662100"/>
            <a:ext cx="8520600" cy="17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900"/>
              <a:buChar char="➤"/>
            </a:pPr>
            <a:r>
              <a:rPr lang="en" sz="1900">
                <a:solidFill>
                  <a:schemeClr val="dk2"/>
                </a:solidFill>
              </a:rPr>
              <a:t>Neste exemplo, a probabilidade da frase em verde é maior do que a frase em laranja. É desta forma que o modelo de linguagem chega na solução correta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Clr>
                <a:srgbClr val="17BEBB"/>
              </a:buClr>
              <a:buSzPts val="1900"/>
              <a:buChar char="➤"/>
            </a:pPr>
            <a:r>
              <a:rPr lang="en" sz="1900">
                <a:solidFill>
                  <a:schemeClr val="dk2"/>
                </a:solidFill>
              </a:rPr>
              <a:t>Essa capacidade de modelar as regras de uma linguagem como probabilidade fornece grande poder para tarefas relacionadas à NLP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4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Modelos de Linguagem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 rotWithShape="1">
          <a:blip r:embed="rId3">
            <a:alphaModFix/>
          </a:blip>
          <a:srcRect b="32286" l="0" r="0" t="0"/>
          <a:stretch/>
        </p:blipFill>
        <p:spPr>
          <a:xfrm>
            <a:off x="2229063" y="1415200"/>
            <a:ext cx="4037874" cy="7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/>
          <p:nvPr/>
        </p:nvSpPr>
        <p:spPr>
          <a:xfrm>
            <a:off x="2305275" y="1787825"/>
            <a:ext cx="1756800" cy="4101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4267425" y="1787700"/>
            <a:ext cx="1822500" cy="410100"/>
          </a:xfrm>
          <a:prstGeom prst="rect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000"/>
              <a:buChar char="➤"/>
            </a:pPr>
            <a:r>
              <a:rPr lang="en" sz="2000">
                <a:solidFill>
                  <a:srgbClr val="17BEBB"/>
                </a:solidFill>
              </a:rPr>
              <a:t>Modelos de Linguagem estatísticos</a:t>
            </a:r>
            <a:r>
              <a:rPr lang="en" sz="2000">
                <a:solidFill>
                  <a:schemeClr val="dk2"/>
                </a:solidFill>
              </a:rPr>
              <a:t>: esses modelos usam técnicas estatísticas tradicionais como N-gramas, Modelos de Markov Ocultos (HMM) e certas regras linguísticas para aprender a distribuição de probabilidade das palavras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000"/>
              <a:buChar char="➤"/>
            </a:pPr>
            <a:r>
              <a:rPr lang="en" sz="2000">
                <a:solidFill>
                  <a:srgbClr val="17BEBB"/>
                </a:solidFill>
              </a:rPr>
              <a:t>Modelos de Linguagem neurais</a:t>
            </a:r>
            <a:r>
              <a:rPr lang="en" sz="2000">
                <a:solidFill>
                  <a:schemeClr val="dk2"/>
                </a:solidFill>
              </a:rPr>
              <a:t>: destaques no NLP, superaram os modelos de linguagem estatísticos em sua eficácia. Eles usam diferentes tipos de redes neurais para representar as palavras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Modelos de Linguagem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Formas de representação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lang="en">
                <a:solidFill>
                  <a:srgbClr val="17BEBB"/>
                </a:solidFill>
              </a:rPr>
              <a:t>N-Grams</a:t>
            </a:r>
            <a:endParaRPr>
              <a:solidFill>
                <a:srgbClr val="17BEBB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TF-IDF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Bag of Words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One Hot Encoding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lang="en">
                <a:solidFill>
                  <a:srgbClr val="17BEBB"/>
                </a:solidFill>
              </a:rPr>
              <a:t>Word2Vec</a:t>
            </a:r>
            <a:endParaRPr>
              <a:solidFill>
                <a:srgbClr val="17BEBB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lang="en">
                <a:solidFill>
                  <a:srgbClr val="17BEBB"/>
                </a:solidFill>
              </a:rPr>
              <a:t>BERT</a:t>
            </a:r>
            <a:endParaRPr>
              <a:solidFill>
                <a:srgbClr val="17BEBB"/>
              </a:solidFill>
            </a:endParaRPr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5472450" y="3721125"/>
            <a:ext cx="30000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17BEBB"/>
                </a:solidFill>
                <a:latin typeface="Calibri"/>
                <a:ea typeface="Calibri"/>
                <a:cs typeface="Calibri"/>
                <a:sym typeface="Calibri"/>
              </a:rPr>
              <a:t>Modelos de Linguagem</a:t>
            </a:r>
            <a:endParaRPr i="1" sz="1600">
              <a:solidFill>
                <a:srgbClr val="17BE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2775150" y="1238725"/>
            <a:ext cx="474000" cy="2482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17B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BEBB"/>
              </a:solidFill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460350" y="2156750"/>
            <a:ext cx="25143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Representação Textual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Speech and Language Processing. Daniel Jurafsky &amp; James H. Martin. Copyright © 2020. All rights reserved. Draft of December 30, 2020.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https://web.stanford.edu/~jurafsky/slp3/ed3book.pdf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Vajjala, Sowmya, et al. Practical Natural Language Processing: A Comprehensive Guide to Building Real-World NLP Systems. O'Reilly Media, 2020.</a:t>
            </a:r>
            <a:endParaRPr/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