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Barlow"/>
      <p:regular r:id="rId24"/>
      <p:bold r:id="rId25"/>
      <p:italic r:id="rId26"/>
      <p:boldItalic r:id="rId27"/>
    </p:embeddedFont>
    <p:embeddedFont>
      <p:font typeface="Barlow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arl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8" Type="http://schemas.openxmlformats.org/officeDocument/2006/relationships/font" Target="fonts/BarlowLight-regular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Italic.fntdata"/><Relationship Id="rId30" Type="http://schemas.openxmlformats.org/officeDocument/2006/relationships/font" Target="fonts/Barlow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d5ee702a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d5ee70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ec9ef1e8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7ec9ef1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100a86cf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100a86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100a86cf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100a86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100a86cf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100a86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ec9ef1e8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ec9ef1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100a86cf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100a86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7ec9ef1e8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7ec9ef1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da0753dc_0_4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fda0753d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d5ee702a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d5ee702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d5ee702a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d5ee702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da0753dc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da0753d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100a86c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100a86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100a86c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100a86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100a86c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100a86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100a86cf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100a86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100a86cf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100a86c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100a86cf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100a86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ec9ef1e8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ec9ef1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605600"/>
            <a:ext cx="7445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edium.com/@adriensieg/text-similarities-da019229c894" TargetMode="External"/><Relationship Id="rId4" Type="http://schemas.openxmlformats.org/officeDocument/2006/relationships/hyperlink" Target="https://towardsdatascience.com/3-basic-distance-measurement-in-text-mining-5852becff1d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965550" y="1261225"/>
            <a:ext cx="72129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Similaridade Textual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Distância Euclidiana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13" y="1181127"/>
            <a:ext cx="4131674" cy="18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413550" y="3076250"/>
            <a:ext cx="84594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Master Sentence: Elon Musk's Boring Co to build high-speed airport link in Chicago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Score: 0.00, Comparing Sentence: Elon Musk's Boring Co to build high-speed airport link in Chicago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Score: 1.73, Comparing Sentence: Elon Musk's Boring Company to build high-speed Chicago airport link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Similaridade Cosseno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sz="2100"/>
              <a:t>É uma operação matemática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sz="2100"/>
              <a:t>A similaridade do cosseno calcula a similaridade medindo o cosseno do ângulo entre dois vetores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sz="2100"/>
              <a:t>A forma com que o </a:t>
            </a:r>
            <a:r>
              <a:rPr b="1" lang="en" sz="2100">
                <a:latin typeface="Barlow"/>
                <a:ea typeface="Barlow"/>
                <a:cs typeface="Barlow"/>
                <a:sym typeface="Barlow"/>
              </a:rPr>
              <a:t>vetor</a:t>
            </a:r>
            <a:r>
              <a:rPr lang="en" sz="2100"/>
              <a:t> é construída impacta no resultado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⊳"/>
            </a:pPr>
            <a:r>
              <a:rPr lang="en" sz="2100"/>
              <a:t>CountVectorizer (Bag of Words)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⊳"/>
            </a:pPr>
            <a:r>
              <a:rPr lang="en" sz="2100"/>
              <a:t>Embeddings</a:t>
            </a:r>
            <a:endParaRPr sz="2100"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 - Cosseno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700" y="1221800"/>
            <a:ext cx="4872250" cy="3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WMD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Word Mover's Distance (WMD)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WMD usa </a:t>
            </a:r>
            <a:r>
              <a:rPr i="1" lang="en"/>
              <a:t>word embeddings</a:t>
            </a:r>
            <a:r>
              <a:rPr lang="en"/>
              <a:t> das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palavras</a:t>
            </a:r>
            <a:r>
              <a:rPr lang="en"/>
              <a:t> em dois textos para medir a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distância mínima</a:t>
            </a:r>
            <a:r>
              <a:rPr lang="en"/>
              <a:t> que as palavras de um texto precisam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"viajar" no espaço semântico</a:t>
            </a:r>
            <a:r>
              <a:rPr lang="en"/>
              <a:t> para alcançar as palavras no outro texto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Utiliza a distância euclidiana do Word2Vec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WMD é projetado para superar o problema de sinônimo.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Mais informações:</a:t>
            </a:r>
            <a:endParaRPr/>
          </a:p>
          <a:p>
            <a:pPr indent="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https://github.com/mkusner/wmd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WMD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similaridade de cossenos em vetores tf-idf é conhecida por se sair bem na prática.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Mas, inerentemente, não é possível capturar quando os documentos dizem a mesma coisa em palavras completamente diferentes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WMD</a:t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57200" y="1084450"/>
            <a:ext cx="7659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▸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Sentence 1: Obama speaks to the media in Illinois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Barlow Light"/>
              <a:buChar char="▸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Sentence 2: The president greets the press in Chicago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100" y="1959188"/>
            <a:ext cx="4143375" cy="183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677825" y="3879863"/>
            <a:ext cx="6901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 suposição é que palavras semelhantes devem ter vetores semelhantes.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WMD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25" y="1795613"/>
            <a:ext cx="3772424" cy="1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350" y="2040476"/>
            <a:ext cx="4513400" cy="13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 - Simaridade Textual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57200" y="1580375"/>
            <a:ext cx="80589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https://medium.com/@adriensieg/text-similarities-da019229c894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https://towardsdatascience.com/3-basic-distance-measurement-in-text-mining-5852becff1d7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Similaridade Textual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Jaccard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Cosseno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Euclidiana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WMD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similaridade de texto?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Barlow"/>
                <a:ea typeface="Barlow"/>
                <a:cs typeface="Barlow"/>
                <a:sym typeface="Barlow"/>
              </a:rPr>
              <a:t>Informa</a:t>
            </a:r>
            <a:r>
              <a:rPr lang="en" sz="2100"/>
              <a:t> o quão "próximos"  são dois textos no significado (semelhança semântica) ou na forma da escrita (semelhança lexical)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Exemplo: 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 sz="2100"/>
              <a:t>O gato comeu o rato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sz="2100"/>
              <a:t>O rato comeu a comida do gato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958350" y="2552850"/>
            <a:ext cx="1345800" cy="803400"/>
          </a:xfrm>
          <a:prstGeom prst="rect">
            <a:avLst/>
          </a:prstGeom>
          <a:solidFill>
            <a:srgbClr val="17BEBB"/>
          </a:solidFill>
          <a:ln cap="flat" cmpd="sng" w="9525">
            <a:solidFill>
              <a:srgbClr val="17B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 quão próximas são essas frases?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3" name="Google Shape;123;p20"/>
          <p:cNvCxnSpPr>
            <a:stCxn id="122" idx="1"/>
          </p:cNvCxnSpPr>
          <p:nvPr/>
        </p:nvCxnSpPr>
        <p:spPr>
          <a:xfrm rot="10800000">
            <a:off x="4925450" y="2938950"/>
            <a:ext cx="1032900" cy="1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é usado?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Máquina de busca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Exemplo: StackOverflow precisa determinar se uma pergunta já foi realizada antes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Assuntos Burocráticos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Ajuda a reduzir riscos de contratos e encontrar precedentes de casos, com base em contratos anteriores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Atendimento ao Consumidor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IA ajuda a entender as dúvidas dos consumidores e dar uma resposta coerente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Granularidade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44875" y="1251525"/>
            <a:ext cx="75816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 sz="2100"/>
              <a:t>Similaridade Léxica pode ser calculada com diferentes granularidades</a:t>
            </a:r>
            <a:endParaRPr sz="2100"/>
          </a:p>
          <a:p>
            <a:pPr indent="-3619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⊳"/>
            </a:pPr>
            <a:r>
              <a:rPr lang="en" sz="2100"/>
              <a:t>Nível de caracteres</a:t>
            </a:r>
            <a:endParaRPr sz="2100"/>
          </a:p>
          <a:p>
            <a:pPr indent="-3619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Também conhecida como similaridade/proximidade de strings</a:t>
            </a:r>
            <a:endParaRPr sz="2100"/>
          </a:p>
          <a:p>
            <a:pPr indent="-3619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⊳"/>
            </a:pPr>
            <a:r>
              <a:rPr lang="en" sz="2100"/>
              <a:t>Nível de palavras</a:t>
            </a:r>
            <a:endParaRPr sz="2100"/>
          </a:p>
          <a:p>
            <a:pPr indent="-3619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⊳"/>
            </a:pPr>
            <a:r>
              <a:rPr lang="en" sz="2100"/>
              <a:t>Nível de frases</a:t>
            </a:r>
            <a:endParaRPr sz="2100"/>
          </a:p>
          <a:p>
            <a:pPr indent="-3619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Quebrando uma parte do texto em grupos de palavras relacionadas antes de calcular a similaridade</a:t>
            </a:r>
            <a:endParaRPr sz="2100"/>
          </a:p>
          <a:p>
            <a:pPr indent="-3619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⊳"/>
            </a:pPr>
            <a:r>
              <a:rPr lang="en" sz="2100"/>
              <a:t>Nível de documentos</a:t>
            </a:r>
            <a:endParaRPr sz="2100"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estudaremos?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1506650"/>
            <a:ext cx="76806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Similaridade </a:t>
            </a:r>
            <a:r>
              <a:rPr lang="en"/>
              <a:t>Jaccard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Distância Euclidiana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Similaridade Cosseno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➤"/>
            </a:pPr>
            <a:r>
              <a:rPr lang="en"/>
              <a:t>WMD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Similaridade Jaccard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É o tamanho da interseção dividido pelo tamanho da união de dois conjuntos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aplicação da lematização pode ajudar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9353" r="4044" t="14207"/>
          <a:stretch/>
        </p:blipFill>
        <p:spPr>
          <a:xfrm>
            <a:off x="2461027" y="2215875"/>
            <a:ext cx="3663149" cy="20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Jaccard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Sentença 1: O gato comeu o rato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Sentença 2: O rato comeu a comida do gato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 sz="2100"/>
              <a:t>Intercessão = 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sz="2100"/>
              <a:t>União = 7</a:t>
            </a:r>
            <a:endParaRPr sz="2100"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Similaridade</a:t>
            </a:r>
            <a:r>
              <a:rPr lang="en" sz="2100"/>
              <a:t> Jacard = 4/7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Distância Euclidiana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Comparando a menor distância entre dois objetos.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Utiliza o Teorema de Pitágoras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Pontuação significa a distância entre dois objetos.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Se for 0, significa que os dois objetos são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idênticos</a:t>
            </a:r>
            <a:r>
              <a:rPr lang="en"/>
              <a:t>. O exemplo a seguir mostra a pontuação ao comparar a primeira frase.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