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arl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d5ee702a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d5ee70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d5ee706f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ed5ee706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d5ee706f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d5ee706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d5ee706f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d5ee706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d5ee706f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d5ee706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d5ee706f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d5ee706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fda0753dc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fda0753d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da0753dc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fda0753d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Precisao -&gt; 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daqueles que classifiquei como corretos, quantos efetivamente eram?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Acurácia -&gt; </a:t>
            </a:r>
            <a:r>
              <a:rPr b="1"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geral, o quão frequente o classificador está correto?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fda0753dc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fda0753d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d5ee706f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d5ee706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ed5ee706f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ed5ee706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d5ee706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d5ee7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da0753dc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da0753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da0753dc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da0753d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ec9ef1e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ec9ef1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da0753dc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da0753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ec9ef1e8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ec9ef1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da0753dc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da0753d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marcador de parte do discurso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 modelagem de linguagem pode ser vista como classificação: cada palavra pode ser pensada como uma classe e, portanto, prever a próxima palavra é classificar o contexto até agora em uma classe para cada palavra seguinte.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Um marcador de parte do discurso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da0753dc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da0753d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605600"/>
            <a:ext cx="7445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onkeylearn.com/text-classification/" TargetMode="External"/><Relationship Id="rId4" Type="http://schemas.openxmlformats.org/officeDocument/2006/relationships/hyperlink" Target="https://towardsdatascience.com/text-classification-in-python-dd95d264c802" TargetMode="External"/><Relationship Id="rId5" Type="http://schemas.openxmlformats.org/officeDocument/2006/relationships/hyperlink" Target="https://www.analyticsvidhya.com/blog/2018/04/a-comprehensive-guide-to-understand-and-implement-text-classification-in-python/" TargetMode="External"/><Relationship Id="rId6" Type="http://schemas.openxmlformats.org/officeDocument/2006/relationships/hyperlink" Target="https://developers.google.com/machine-learning/guides/text-classification" TargetMode="External"/><Relationship Id="rId7" Type="http://schemas.openxmlformats.org/officeDocument/2006/relationships/hyperlink" Target="https://towardsdatascience.com/multi-class-text-classification-with-scikit-learn-12f1e60e0a9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965550" y="1261225"/>
            <a:ext cx="72129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Textual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classificar?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21050" y="1296150"/>
            <a:ext cx="77505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Classificação de Spam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classificar?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45175" y="1194875"/>
            <a:ext cx="77505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BEBB"/>
                </a:solidFill>
              </a:rPr>
              <a:t>1</a:t>
            </a:r>
            <a:r>
              <a:rPr lang="en">
                <a:solidFill>
                  <a:srgbClr val="17BEBB"/>
                </a:solidFill>
              </a:rPr>
              <a:t>.	</a:t>
            </a:r>
            <a:r>
              <a:rPr lang="en"/>
              <a:t> Dividir dados em treino e teste</a:t>
            </a:r>
            <a:endParaRPr/>
          </a:p>
          <a:p>
            <a:pPr indent="-336550" lvl="0" marL="914400" rtl="0" algn="l">
              <a:spcBef>
                <a:spcPts val="12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Maior percentual para o treino (80% </a:t>
            </a:r>
            <a:r>
              <a:rPr lang="en" sz="1700"/>
              <a:t>e</a:t>
            </a:r>
            <a:r>
              <a:rPr lang="en" sz="1700"/>
              <a:t> 20%)</a:t>
            </a:r>
            <a:endParaRPr sz="1700"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652375" y="2210400"/>
            <a:ext cx="3782400" cy="384000"/>
          </a:xfrm>
          <a:prstGeom prst="rect">
            <a:avLst/>
          </a:prstGeom>
          <a:solidFill>
            <a:srgbClr val="17BEBB"/>
          </a:solidFill>
          <a:ln cap="flat" cmpd="sng" w="9525">
            <a:solidFill>
              <a:srgbClr val="17B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Treino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434775" y="2210400"/>
            <a:ext cx="1553700" cy="384000"/>
          </a:xfrm>
          <a:prstGeom prst="rect">
            <a:avLst/>
          </a:prstGeom>
          <a:solidFill>
            <a:srgbClr val="17BEBB"/>
          </a:solidFill>
          <a:ln cap="flat" cmpd="sng" w="9525">
            <a:solidFill>
              <a:srgbClr val="17B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5434775" y="2210400"/>
            <a:ext cx="0" cy="39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2676100"/>
            <a:ext cx="64865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classificar?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45175" y="1194875"/>
            <a:ext cx="77505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BEBB"/>
                </a:solidFill>
              </a:rPr>
              <a:t>2. </a:t>
            </a:r>
            <a:r>
              <a:rPr lang="en"/>
              <a:t>	</a:t>
            </a:r>
            <a:r>
              <a:rPr lang="en"/>
              <a:t>Definir uma forma de representar o texto </a:t>
            </a:r>
            <a:endParaRPr/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SzPts val="1700"/>
              <a:buAutoNum type="alphaLcPeriod"/>
            </a:pPr>
            <a:r>
              <a:rPr lang="en"/>
              <a:t>Transformar o texto </a:t>
            </a:r>
            <a:r>
              <a:rPr lang="en"/>
              <a:t>em números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/>
              <a:t>BoW,</a:t>
            </a:r>
            <a:r>
              <a:rPr lang="en"/>
              <a:t> tf-idf, </a:t>
            </a:r>
            <a:r>
              <a:rPr lang="en"/>
              <a:t>embeddings, et</a:t>
            </a:r>
            <a:r>
              <a:rPr lang="en"/>
              <a:t>c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75" y="2734475"/>
            <a:ext cx="64198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classificar?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445175" y="1194875"/>
            <a:ext cx="82035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BEBB"/>
                </a:solidFill>
              </a:rPr>
              <a:t>3</a:t>
            </a:r>
            <a:r>
              <a:rPr lang="en">
                <a:solidFill>
                  <a:srgbClr val="17BEBB"/>
                </a:solidFill>
              </a:rPr>
              <a:t>.	</a:t>
            </a:r>
            <a:r>
              <a:rPr lang="en"/>
              <a:t>Aplicar Algoritmo</a:t>
            </a:r>
            <a:endParaRPr/>
          </a:p>
          <a:p>
            <a:pPr indent="-336550" lvl="0" marL="914400" rtl="0" algn="l">
              <a:spcBef>
                <a:spcPts val="12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Aplicar o algoritmo do dado de treino para capturar padrões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Exemplo de algoritmos: Naive Bayes, Regressão Logística, Support Vector Machine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30"/>
          <p:cNvCxnSpPr/>
          <p:nvPr/>
        </p:nvCxnSpPr>
        <p:spPr>
          <a:xfrm>
            <a:off x="5192425" y="2746400"/>
            <a:ext cx="0" cy="93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675" y="3055400"/>
            <a:ext cx="66389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classificar?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45175" y="1194875"/>
            <a:ext cx="82035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BEBB"/>
                </a:solidFill>
              </a:rPr>
              <a:t>4</a:t>
            </a:r>
            <a:r>
              <a:rPr lang="en">
                <a:solidFill>
                  <a:srgbClr val="17BEBB"/>
                </a:solidFill>
              </a:rPr>
              <a:t>.	</a:t>
            </a:r>
            <a:r>
              <a:rPr lang="en"/>
              <a:t>Avaliar Modelo</a:t>
            </a:r>
            <a:endParaRPr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Avaliar o modelo com métricas, por exemplo: matriz de confusão, precisão, recall, F1, etc.</a:t>
            </a:r>
            <a:endParaRPr sz="1700"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31"/>
          <p:cNvCxnSpPr/>
          <p:nvPr/>
        </p:nvCxnSpPr>
        <p:spPr>
          <a:xfrm>
            <a:off x="5192425" y="2746400"/>
            <a:ext cx="0" cy="93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275" y="1913175"/>
            <a:ext cx="3108375" cy="25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Avaliar?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286950" y="1120250"/>
            <a:ext cx="81855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BEBB"/>
                </a:solidFill>
              </a:rPr>
              <a:t>Detecção de Spam</a:t>
            </a:r>
            <a:endParaRPr>
              <a:solidFill>
                <a:srgbClr val="17BEBB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Verdadeiro: modelo acertou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Falso: modelo errou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Positivo: é spam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Negativo: não é spam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Então: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VP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VN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FN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FP</a:t>
            </a:r>
            <a:endParaRPr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57200" y="605600"/>
            <a:ext cx="7445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do Modelo</a:t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5" y="1898900"/>
            <a:ext cx="4977449" cy="17969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99575" y="4488925"/>
            <a:ext cx="6924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Fonte: </a:t>
            </a:r>
            <a:r>
              <a:rPr lang="en" sz="1200"/>
              <a:t>https://web.stanford.edu/~jurafsky/slp3/4.pdf</a:t>
            </a:r>
            <a:endParaRPr sz="1200"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474" y="368275"/>
            <a:ext cx="2214277" cy="440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 Classificação de Texto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405350" y="1310750"/>
            <a:ext cx="83397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297" lvl="0" marL="457200" rtl="0" algn="l">
              <a:spcBef>
                <a:spcPts val="0"/>
              </a:spcBef>
              <a:spcAft>
                <a:spcPts val="0"/>
              </a:spcAft>
              <a:buSzPts val="1885"/>
              <a:buChar char="➤"/>
            </a:pPr>
            <a:r>
              <a:rPr lang="en" sz="1885" u="sng">
                <a:solidFill>
                  <a:schemeClr val="hlink"/>
                </a:solidFill>
                <a:hlinkClick r:id="rId3"/>
              </a:rPr>
              <a:t>https://monkeylearn.com/text-classification/</a:t>
            </a:r>
            <a:endParaRPr sz="1885"/>
          </a:p>
          <a:p>
            <a:pPr indent="-348297" lvl="0" marL="457200" rtl="0" algn="l">
              <a:spcBef>
                <a:spcPts val="1000"/>
              </a:spcBef>
              <a:spcAft>
                <a:spcPts val="0"/>
              </a:spcAft>
              <a:buSzPts val="1885"/>
              <a:buChar char="➤"/>
            </a:pPr>
            <a:r>
              <a:rPr lang="en" sz="1885" u="sng">
                <a:solidFill>
                  <a:schemeClr val="hlink"/>
                </a:solidFill>
                <a:hlinkClick r:id="rId4"/>
              </a:rPr>
              <a:t>https://towardsdatascience.com/text-classification-in-python-dd95d264c802</a:t>
            </a:r>
            <a:endParaRPr sz="1885"/>
          </a:p>
          <a:p>
            <a:pPr indent="-348297" lvl="0" marL="457200" rtl="0" algn="l">
              <a:spcBef>
                <a:spcPts val="1000"/>
              </a:spcBef>
              <a:spcAft>
                <a:spcPts val="0"/>
              </a:spcAft>
              <a:buSzPts val="1885"/>
              <a:buChar char="➤"/>
            </a:pPr>
            <a:r>
              <a:rPr lang="en" sz="1885" u="sng">
                <a:solidFill>
                  <a:schemeClr val="hlink"/>
                </a:solidFill>
                <a:hlinkClick r:id="rId5"/>
              </a:rPr>
              <a:t>https://www.analyticsvidhya.com/blog/2018/04/a-comprehensive-guide-to-understand-and-implement-text-classification-in-python/</a:t>
            </a:r>
            <a:endParaRPr sz="1885"/>
          </a:p>
          <a:p>
            <a:pPr indent="-348297" lvl="0" marL="457200" rtl="0" algn="l">
              <a:spcBef>
                <a:spcPts val="1000"/>
              </a:spcBef>
              <a:spcAft>
                <a:spcPts val="0"/>
              </a:spcAft>
              <a:buSzPts val="1885"/>
              <a:buChar char="➤"/>
            </a:pPr>
            <a:r>
              <a:rPr lang="en" sz="1885" u="sng">
                <a:solidFill>
                  <a:schemeClr val="hlink"/>
                </a:solidFill>
                <a:hlinkClick r:id="rId6"/>
              </a:rPr>
              <a:t>https://developers.google.com/machine-learning/guides/text-classification</a:t>
            </a:r>
            <a:endParaRPr sz="1885"/>
          </a:p>
          <a:p>
            <a:pPr indent="-348297" lvl="0" marL="457200" rtl="0" algn="l">
              <a:spcBef>
                <a:spcPts val="1000"/>
              </a:spcBef>
              <a:spcAft>
                <a:spcPts val="1000"/>
              </a:spcAft>
              <a:buSzPts val="1885"/>
              <a:buChar char="➤"/>
            </a:pPr>
            <a:r>
              <a:rPr lang="en" sz="1885" u="sng">
                <a:solidFill>
                  <a:schemeClr val="hlink"/>
                </a:solidFill>
                <a:hlinkClick r:id="rId7"/>
              </a:rPr>
              <a:t>https://towardsdatascience.com/multi-class-text-classification-with-scikit-learn-12f1e60e0a9f</a:t>
            </a:r>
            <a:endParaRPr sz="1885"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Classificação Textual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 que é?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Aplicações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Como Classificar?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Como Avaliar?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classificação de texto é a tarefa de</a:t>
            </a:r>
            <a:r>
              <a:rPr b="1" lang="en"/>
              <a:t> atribuir uma ou mais categorias</a:t>
            </a:r>
            <a:r>
              <a:rPr lang="en"/>
              <a:t> a um determinado trecho de </a:t>
            </a:r>
            <a:r>
              <a:rPr b="1" lang="en"/>
              <a:t>texto</a:t>
            </a:r>
            <a:r>
              <a:rPr lang="en"/>
              <a:t> a partir de um conjunto maior de categorias possíveis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maioria dos casos de classificação, no processamento de linguagem natural, é feita através de aprendizado de máquina supervisionado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Aprendizado Supervisionado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Entrada: temos um conjunto de </a:t>
            </a:r>
            <a:r>
              <a:rPr lang="en"/>
              <a:t>dados de observações </a:t>
            </a:r>
            <a:r>
              <a:rPr lang="en"/>
              <a:t>e</a:t>
            </a:r>
            <a:r>
              <a:rPr lang="en"/>
              <a:t> seus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respectivos rótulos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Classe: cada entrada está associada a alguma saída correta ( “sinal de supervisão”)	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objetivo </a:t>
            </a:r>
            <a:r>
              <a:rPr lang="en"/>
              <a:t>do algoritmo </a:t>
            </a:r>
            <a:r>
              <a:rPr lang="en"/>
              <a:t>é aprender a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mapear</a:t>
            </a:r>
            <a:r>
              <a:rPr lang="en"/>
              <a:t> observações (conhecidas ou não) para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saídas corretas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00" y="1267300"/>
            <a:ext cx="6667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Classificadores Probabilísticos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Informa</a:t>
            </a:r>
            <a:r>
              <a:rPr lang="en"/>
              <a:t> a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probabilidade</a:t>
            </a:r>
            <a:r>
              <a:rPr lang="en"/>
              <a:t> da observação estar em uma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classe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distribuição de probabilidade nas classes pode ser uma informação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útil</a:t>
            </a:r>
            <a:r>
              <a:rPr lang="en"/>
              <a:t> para decisões posteriores.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Evitar</a:t>
            </a:r>
            <a:r>
              <a:rPr lang="en"/>
              <a:t> tomar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decisões</a:t>
            </a:r>
            <a:r>
              <a:rPr lang="en"/>
              <a:t>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discretas</a:t>
            </a:r>
            <a:r>
              <a:rPr lang="en"/>
              <a:t> desde o início pode ser útil ao combinar sistemas</a:t>
            </a:r>
            <a:endParaRPr b="1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00" y="1267300"/>
            <a:ext cx="66675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7278900" y="1419350"/>
            <a:ext cx="623400" cy="46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0,8</a:t>
            </a:r>
            <a:endParaRPr b="1" sz="1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7278900" y="2747500"/>
            <a:ext cx="623400" cy="46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0,05</a:t>
            </a:r>
            <a:endParaRPr b="1" sz="1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7278900" y="3898750"/>
            <a:ext cx="623400" cy="46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0,15</a:t>
            </a:r>
            <a:endParaRPr b="1" sz="1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Identificação de tópicos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⊳"/>
            </a:pPr>
            <a:r>
              <a:rPr lang="en">
                <a:solidFill>
                  <a:schemeClr val="dk2"/>
                </a:solidFill>
              </a:rPr>
              <a:t>Este artigo é sobre política, esporte ou tecnologia?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Detecção de Spams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⊳"/>
            </a:pPr>
            <a:r>
              <a:rPr lang="en">
                <a:solidFill>
                  <a:schemeClr val="dk2"/>
                </a:solidFill>
              </a:rPr>
              <a:t>Este email é spam?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Análise de Sentimentos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⊳"/>
            </a:pPr>
            <a:r>
              <a:rPr lang="en">
                <a:solidFill>
                  <a:schemeClr val="dk2"/>
                </a:solidFill>
              </a:rPr>
              <a:t>A crítica sobre este filme foi positiva ou negativa?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Correção ortográfica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⊳"/>
            </a:pPr>
            <a:r>
              <a:rPr lang="en">
                <a:solidFill>
                  <a:schemeClr val="dk2"/>
                </a:solidFill>
              </a:rPr>
              <a:t>O correto é encher ou  enxer?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Muitas aplicações de NLP podem ser tarefas de classificação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classificar?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580350"/>
            <a:ext cx="77505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Dividir dados em treino </a:t>
            </a:r>
            <a:r>
              <a:rPr lang="en"/>
              <a:t>e</a:t>
            </a:r>
            <a:r>
              <a:rPr lang="en"/>
              <a:t> teste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Definir uma forma de representar o texto (BoW, embeddings, tf-idf)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Aplicar um algoritmo de classificação (preciso ter rótulos a priori)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Avaliar o modelo com base nas métricas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