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Barl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arlow-bold.fntdata"/><Relationship Id="rId16" Type="http://schemas.openxmlformats.org/officeDocument/2006/relationships/font" Target="fonts/Barlow-regular.fntdata"/><Relationship Id="rId5" Type="http://schemas.openxmlformats.org/officeDocument/2006/relationships/slide" Target="slides/slide1.xml"/><Relationship Id="rId19" Type="http://schemas.openxmlformats.org/officeDocument/2006/relationships/font" Target="fonts/Barlow-boldItalic.fntdata"/><Relationship Id="rId6" Type="http://schemas.openxmlformats.org/officeDocument/2006/relationships/slide" Target="slides/slide2.xml"/><Relationship Id="rId18" Type="http://schemas.openxmlformats.org/officeDocument/2006/relationships/font" Target="fonts/Barlow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aa8cce695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aa8cce69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80cf51de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80cf51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0cf51de5_0_4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80cf51de5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80cf51de5_0_4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80cf51de5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ec8d4405_0_2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ec8d440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Bigrama -&gt; mesma suposição da cadeia de markov -&gt; uma palavra depende apenas da palavra anterior</a:t>
            </a:r>
            <a:br>
              <a:rPr lang="en"/>
            </a:br>
            <a:r>
              <a:rPr lang="en"/>
              <a:t>Os modelos de Markov são a classe de modelos probabilisíticos que assumem que podemos prever a probabilidade de alguma unidade futura sem olhar muito longe no passado.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ec8d4405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ec8d440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80cf51de5_0_3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80cf51de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80cf51de5_0_4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80cf51de5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80cf51de5_0_4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80cf51de5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80cf51de5_0_4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80cf51de5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eec8d4405_0_2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eec8d440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7BE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37275" y="102385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74748"/>
              </a:buClr>
              <a:buSzPts val="5200"/>
              <a:buFont typeface="Calibri"/>
              <a:buNone/>
              <a:defRPr b="1" sz="5200">
                <a:solidFill>
                  <a:srgbClr val="4747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1" sz="2500">
              <a:solidFill>
                <a:srgbClr val="17BE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7BEBB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614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2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3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1">
  <p:cSld name="TITLE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18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TITLE_1">
    <p:bg>
      <p:bgPr>
        <a:solidFill>
          <a:srgbClr val="17BEBB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502675" y="2301575"/>
            <a:ext cx="83622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  <a:defRPr b="1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463" y="176462"/>
            <a:ext cx="8799095" cy="44035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99450" y="518650"/>
            <a:ext cx="8520600" cy="3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5025"/>
            <a:ext cx="9144000" cy="4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6463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 1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764505" cy="47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700" y="510650"/>
            <a:ext cx="3999900" cy="4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Títu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Calibri"/>
              <a:buNone/>
              <a:defRPr sz="3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Calibri"/>
              <a:buChar char="➤"/>
              <a:defRPr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⊳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eb.stanford.edu/~jurafsky/slp3/ed3boo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eb.stanford.edu/~jurafsky/slp3/3.pdf" TargetMode="External"/><Relationship Id="rId4" Type="http://schemas.openxmlformats.org/officeDocument/2006/relationships/hyperlink" Target="https://www.analyticsvidhya.com/blog/2019/08/comprehensive-guide-language-model-nlp-python-co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965550" y="83900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Capítulo 3 - </a:t>
            </a:r>
            <a:r>
              <a:rPr lang="en">
                <a:solidFill>
                  <a:schemeClr val="dk2"/>
                </a:solidFill>
              </a:rPr>
              <a:t>Speech and Language Processing. Daniel Jurafsky &amp; James H. Martin. Copyright © 2020. All rights reserved. Draft of December 30, 2020.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https://web.stanford.edu/~jurafsky/slp3/ed3book.pdf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Vajjala, Sowmya, et al. Practical Natural Language Processing: A Comprehensive Guide to Building Real-World NLP Systems. O'Reilly Media, 2020.</a:t>
            </a:r>
            <a:endParaRPr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1559850" y="1765050"/>
            <a:ext cx="63678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/>
              <a:t>Estudar NLP é muito </a:t>
            </a:r>
            <a:r>
              <a:rPr lang="en" sz="3500">
                <a:solidFill>
                  <a:srgbClr val="17BEBB"/>
                </a:solidFill>
              </a:rPr>
              <a:t>importante</a:t>
            </a:r>
            <a:r>
              <a:rPr lang="en" sz="3500"/>
              <a:t>!</a:t>
            </a:r>
            <a:endParaRPr sz="3500"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Linguagem N-Gram 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2599125" y="3071650"/>
            <a:ext cx="151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Histórico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5392425" y="3007225"/>
            <a:ext cx="246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Palavra a ser Predita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 rot="5400000">
            <a:off x="3267399" y="1051000"/>
            <a:ext cx="463800" cy="3577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 rot="5400000">
            <a:off x="6206475" y="1793575"/>
            <a:ext cx="463800" cy="196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N-Gramas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chemeClr val="dk2"/>
                </a:solidFill>
              </a:rPr>
              <a:t>Modelo estatístico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chemeClr val="dk2"/>
                </a:solidFill>
              </a:rPr>
              <a:t>Atribui probabilidades a sentenças e sequências de palavras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chemeClr val="dk2"/>
                </a:solidFill>
              </a:rPr>
              <a:t>A probabilidade de uma palavra depende apenas da palavra anterior é chamada de suposição de Markov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chemeClr val="dk2"/>
                </a:solidFill>
              </a:rPr>
              <a:t>N-gram = sequência de N palavras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chemeClr val="dk2"/>
                </a:solidFill>
              </a:rPr>
              <a:t>Bigrama = por favor; Belo Horizonte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chemeClr val="dk2"/>
                </a:solidFill>
              </a:rPr>
              <a:t>Trigrama = por favor vire, Belo Horizonte linda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chemeClr val="dk2"/>
                </a:solidFill>
              </a:rPr>
              <a:t>Também é uma forma de tokenizar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São</a:t>
            </a:r>
            <a:r>
              <a:rPr lang="en"/>
              <a:t> todas as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combinações</a:t>
            </a:r>
            <a:r>
              <a:rPr lang="en"/>
              <a:t> de palavras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adjacentes</a:t>
            </a:r>
            <a:r>
              <a:rPr lang="en"/>
              <a:t> ou letras de tamanho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n</a:t>
            </a:r>
            <a:r>
              <a:rPr lang="en"/>
              <a:t>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Ngrams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U</a:t>
            </a:r>
            <a:r>
              <a:rPr lang="en"/>
              <a:t>nigramas (</a:t>
            </a:r>
            <a:r>
              <a:rPr lang="en"/>
              <a:t>n = 1)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Bigrams (n = 2)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Trigramas (n = 3)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…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Pode ser executada antes de gerar representações numéricas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N-gram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57200" y="1506650"/>
            <a:ext cx="79377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Probabilidade da palavra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w</a:t>
            </a:r>
            <a:r>
              <a:rPr lang="en"/>
              <a:t> dada a frase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f</a:t>
            </a:r>
            <a:r>
              <a:rPr lang="en"/>
              <a:t> -&gt;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P (w | f)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Char char="⊳"/>
            </a:pPr>
            <a:r>
              <a:rPr lang="en"/>
              <a:t>w = </a:t>
            </a:r>
            <a:r>
              <a:rPr b="1" lang="en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O</a:t>
            </a:r>
            <a:endParaRPr b="1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Char char="⊳"/>
            </a:pPr>
            <a:r>
              <a:rPr lang="en"/>
              <a:t>f = </a:t>
            </a:r>
            <a:r>
              <a:rPr b="1" lang="en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dia está muito quente</a:t>
            </a:r>
            <a:endParaRPr b="1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Como contar?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Char char="⊳"/>
            </a:pPr>
            <a:r>
              <a:rPr lang="en"/>
              <a:t>Contagem relativa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Char char="⊳"/>
            </a:pPr>
            <a:r>
              <a:rPr lang="en"/>
              <a:t>Corpus grande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Char char="⊳"/>
            </a:pPr>
            <a:r>
              <a:rPr lang="en"/>
              <a:t>A = Quantas vezes </a:t>
            </a:r>
            <a:r>
              <a:rPr b="1" lang="en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“dia está muito quente”</a:t>
            </a:r>
            <a:r>
              <a:rPr lang="en"/>
              <a:t> 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Char char="⊳"/>
            </a:pPr>
            <a:r>
              <a:rPr lang="en"/>
              <a:t>B = Quantas vezes  </a:t>
            </a:r>
            <a:r>
              <a:rPr b="1" lang="en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“dia está muito quente”</a:t>
            </a:r>
            <a:r>
              <a:rPr lang="en"/>
              <a:t> veio acompanhado de </a:t>
            </a:r>
            <a:r>
              <a:rPr b="1" lang="en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O</a:t>
            </a:r>
            <a:endParaRPr b="1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Barlow Light"/>
              <a:buChar char="⊳"/>
            </a:pPr>
            <a:r>
              <a:rPr lang="en"/>
              <a:t>Probabilidade B/A</a:t>
            </a:r>
            <a:endParaRPr b="1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Quanto maior o N, melhor é o modelo geralmente.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Isso requer muita computação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N-gramas são uma representação esparsa da linguagem. Isso dará probabilidade zero para todas as palavras que não estão presentes no corpus de treinamento.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Limitação do N-Grama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Python 1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38" y="2152299"/>
            <a:ext cx="8231374" cy="19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00" y="1537988"/>
            <a:ext cx="259080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Python 2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25" y="1893050"/>
            <a:ext cx="7918200" cy="23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4">
            <a:alphaModFix/>
          </a:blip>
          <a:srcRect b="-8" l="0" r="0" t="12381"/>
          <a:stretch/>
        </p:blipFill>
        <p:spPr>
          <a:xfrm>
            <a:off x="393325" y="1358119"/>
            <a:ext cx="1835775" cy="3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Dicas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433650" y="1372075"/>
            <a:ext cx="76935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https://web.stanford.edu/~jurafsky/slp3/3.pdf</a:t>
            </a:r>
            <a:endParaRPr u="sng">
              <a:solidFill>
                <a:schemeClr val="hlink"/>
              </a:solidFill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https://www.analyticsvidhya.com/blog/2019/08/comprehensive-guide-language-model-nlp-python-code/</a:t>
            </a:r>
            <a:endParaRPr u="sng">
              <a:solidFill>
                <a:schemeClr val="hlink"/>
              </a:solidFill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</a:rPr>
              <a:t>https://medium.com/analytics-vidhya/a-comprehensive-guide-to-build-your-own-language-model-in-python-5141b3917d6d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