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d5ee702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d5ee70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da0753dc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da0753d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da0753dc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da0753d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da0753dc_0_3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da0753d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da0753dc_0_3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da0753d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da0753dc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da0753d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da0753dc_0_3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da0753d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Uma boa dose de pré-processamento ou pós-processamento será necessária se quisermos levar em consideração pelo menos parte do contexto em que os textos foram produzidos. No entanto, como pré-processar ou pós-processar dados para capturar os bits de contexto que ajudarão a analisar os sentimentos não é simples.</a:t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a0753dc_0_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da0753d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da0753dc_0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da0753d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da0753dc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da0753d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fda0753dc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fda0753d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bba1e1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bba1e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ebba1e1ef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ebba1e1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da0753dc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da0753d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ed2a4ad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ed2a4a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da0753dc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fda0753d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ba1e1ef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ba1e1e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ebba1e1ef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ebba1e1e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da0753dc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da0753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da0753dc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da0753d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https://www.americanas.com.br/produto/120277055/fogao-de-piso-brastemp-4-bocas-bfo4n-inox-bivolt?pfm_carac=fog%C3%A3o&amp;pfm_page=search&amp;pfm_pos=grid&amp;pfm_type=search_page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da0753dc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da0753d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da0753dc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da0753d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da0753dc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da0753d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a0753dc_0_3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da0753d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da0753dc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da0753d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esearchgate.net/publication/313456316_Prediction_of_Indian_election_using_sentiment_analysis_on_Hindi_Twitter" TargetMode="External"/><Relationship Id="rId4" Type="http://schemas.openxmlformats.org/officeDocument/2006/relationships/hyperlink" Target="https://www.kdnuggets.com/2016/06/politics-analytics-trump-clinton-sanders-twitter-sentim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lackbird.dcc.ufmg.br:1210/" TargetMode="External"/><Relationship Id="rId4" Type="http://schemas.openxmlformats.org/officeDocument/2006/relationships/hyperlink" Target="http://143.107.183.175:21380/portlex/index.php/pt/projetos/liw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natural-language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onkeylearn.com/sentiment-analysis/" TargetMode="External"/><Relationship Id="rId4" Type="http://schemas.openxmlformats.org/officeDocument/2006/relationships/hyperlink" Target="https://towardsdatascience.com/sentiment-analysis-concept-analysis-and-applications-6c94d6f58c1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965550" y="1261225"/>
            <a:ext cx="72129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Sentimentos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Exemplo - </a:t>
            </a:r>
            <a:r>
              <a:rPr lang="en" sz="3400"/>
              <a:t>MPQA Subjectivity Lexico</a:t>
            </a:r>
            <a:endParaRPr sz="3400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6885 words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2718 positivas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4912 negativas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admirable, beautiful, confident, dazzling, ecstatic, favor, glee, great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awful, bad, bias, catastrophe, cheat, deny, envious, foul, harsh, hate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00" y="3168750"/>
            <a:ext cx="456900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00" y="3874225"/>
            <a:ext cx="456900" cy="4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Sentimentos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Identificam P</a:t>
            </a:r>
            <a:r>
              <a:rPr lang="en"/>
              <a:t>olaridade (positiva, negativa, neutra) 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Detectam sentimentos e emoções (zangados, felizes, tristes etc.)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➤"/>
            </a:pPr>
            <a:r>
              <a:rPr lang="en"/>
              <a:t>Identificam intenções (por exemplo, interessados vs. não interessados)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Análise de Sentimentos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Identificam a Polaridade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a precisão da polaridade for importante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Muito positivo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Positivo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Neutro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Negativo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Muito negativo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"/>
              <a:t> = muito positivo |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"/>
              <a:t> = muito negativo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Análise de Sentimentos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Detecção de Emoção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Encontram emoções, como felicidade, frustração, raiva, tristeza e assim por diante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Dicionário léxico ou algoritmos de aprendizado de máquina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Análise de Sentimentos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Análise de sentimentos baseada em aspectos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Análise de produtos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saber quais aspectos ou recursos específicos as pessoas estão mencionando de maneira positiva, neutra ou negativa.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Exemplo: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"A vida útil da bateria desta câmera é muito curta”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classificador verifica a opinião sobre a bateria desta câmera </a:t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05125" y="1198000"/>
            <a:ext cx="75759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Subjetividade e Tom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pacote é legal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pacote é vermelho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Exemplo </a:t>
            </a:r>
            <a:r>
              <a:rPr lang="en"/>
              <a:t>Contexto e polaridade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Resposta </a:t>
            </a:r>
            <a:r>
              <a:rPr b="1" lang="en">
                <a:solidFill>
                  <a:srgbClr val="9900FF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/>
              <a:t>: Tudo isso!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Resposta </a:t>
            </a:r>
            <a:r>
              <a:rPr b="1" lang="en">
                <a:solidFill>
                  <a:srgbClr val="FF00FF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/>
              <a:t>: </a:t>
            </a:r>
            <a:r>
              <a:rPr lang="en"/>
              <a:t>Absolutamente</a:t>
            </a:r>
            <a:r>
              <a:rPr lang="en"/>
              <a:t> nada!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Pergunta 1: O que você gostou no evento?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>
                <a:solidFill>
                  <a:srgbClr val="9900FF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/>
              <a:t> - </a:t>
            </a:r>
            <a:r>
              <a:rPr b="1" lang="en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positivo</a:t>
            </a:r>
            <a:r>
              <a:rPr lang="en"/>
              <a:t> | </a:t>
            </a:r>
            <a:r>
              <a:rPr b="1" lang="en">
                <a:solidFill>
                  <a:srgbClr val="FF00FF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/>
              <a:t> - 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negativo</a:t>
            </a:r>
            <a:endParaRPr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Pergunta 2: O que você não gostou no evento?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>
                <a:solidFill>
                  <a:srgbClr val="9900FF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/>
              <a:t> - 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negativo</a:t>
            </a:r>
            <a:r>
              <a:rPr lang="en"/>
              <a:t> | </a:t>
            </a:r>
            <a:r>
              <a:rPr b="1" lang="en">
                <a:solidFill>
                  <a:srgbClr val="FF00FF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/>
              <a:t> - </a:t>
            </a:r>
            <a:r>
              <a:rPr b="1" lang="en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positivo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Ironia </a:t>
            </a:r>
            <a:r>
              <a:rPr lang="en"/>
              <a:t>e</a:t>
            </a:r>
            <a:r>
              <a:rPr lang="en"/>
              <a:t> Sarcasmo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Sim claro. Tão suave!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Não um, mas muitos!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Comparações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Este produto é inigualável.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Isso é melhor do que ferramentas mais antigas.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Isso é melhor que nada</a:t>
            </a:r>
            <a:r>
              <a:rPr lang="en"/>
              <a:t>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 Uber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56800" y="1321800"/>
            <a:ext cx="7845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Uber utilizou 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monitoramento</a:t>
            </a:r>
            <a:r>
              <a:rPr lang="en"/>
              <a:t> das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mídias sociais</a:t>
            </a:r>
            <a:r>
              <a:rPr lang="en"/>
              <a:t> </a:t>
            </a:r>
            <a:r>
              <a:rPr lang="en"/>
              <a:t>e</a:t>
            </a:r>
            <a:r>
              <a:rPr lang="en"/>
              <a:t> ferramentas de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análise de sentimentos</a:t>
            </a:r>
            <a:r>
              <a:rPr lang="en"/>
              <a:t> para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descobrir</a:t>
            </a:r>
            <a:r>
              <a:rPr lang="en"/>
              <a:t> se os usuários gostam da </a:t>
            </a:r>
            <a:r>
              <a:rPr lang="en"/>
              <a:t>nova</a:t>
            </a:r>
            <a:r>
              <a:rPr lang="en"/>
              <a:t> versão do aplicativo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Krzysiek Radoszewski, líder de marketing da Europa Central e Oriental da Uber diz: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⊳"/>
            </a:pPr>
            <a:r>
              <a:rPr i="1" lang="en" sz="1700"/>
              <a:t>"No Uber, usamos a escuta social diariamente, o que nos permite entender como nossos usuários se sentem em relação às mudanças que estamos implementando. Assim que introduzimos uma modificação, sabemos quais partes dela são recebidas com entusiasmo e quais precisam de mais trabalho. ”</a:t>
            </a:r>
            <a:endParaRPr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99525" y="4674900"/>
            <a:ext cx="511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https://brand24.com/case-study/uber/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75" y="1150100"/>
            <a:ext cx="6936425" cy="36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de Caso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Google Sentiment Analysis API</a:t>
            </a:r>
            <a:endParaRPr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22222"/>
              <a:buChar char="⊳"/>
            </a:pPr>
            <a:r>
              <a:rPr lang="en" sz="1800" u="sng">
                <a:solidFill>
                  <a:schemeClr val="hlink"/>
                </a:solidFill>
              </a:rPr>
              <a:t>https://ymedialabs.com/google-sentiment-analysis-api</a:t>
            </a:r>
            <a:endParaRPr sz="24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Previsão das eleições da </a:t>
            </a:r>
            <a:r>
              <a:rPr lang="en"/>
              <a:t>Índia</a:t>
            </a:r>
            <a:r>
              <a:rPr lang="en"/>
              <a:t> através da análise de sentimentos no Twitter</a:t>
            </a:r>
            <a:endParaRPr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⊳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https://www.researchgate.net/publication/313456316_Prediction_of_Indian_election_using_sentiment_analysis_on_Hindi_Twitter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Análise de Tweets </a:t>
            </a:r>
            <a:r>
              <a:rPr lang="en"/>
              <a:t>e</a:t>
            </a:r>
            <a:r>
              <a:rPr lang="en"/>
              <a:t> sentimentos de  </a:t>
            </a:r>
            <a:r>
              <a:rPr lang="en"/>
              <a:t>Trump, Clinton e Sanders</a:t>
            </a:r>
            <a:endParaRPr/>
          </a:p>
          <a:p>
            <a:pPr indent="-31496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888"/>
              <a:buChar char="⊳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https://www.kdnuggets.com/2016/06/politics-analytics-trump-clinton-sanders-twitter-sentiment.html</a:t>
            </a:r>
            <a:endParaRPr sz="1800"/>
          </a:p>
          <a:p>
            <a:pPr indent="0" lvl="0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Leia mais: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https://brand24.com/blog/sentiment-analysis/</a:t>
            </a:r>
            <a:endParaRPr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Análise de Sentimentos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que é?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Aplicações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funciona?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Desafios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Pagas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Microsoft Text Analytics API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Amazon Comprehend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IBM Watson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Google Sentiment Anali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Socialbakers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LIWC</a:t>
            </a:r>
            <a:endParaRPr/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Gratuitas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85206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Vader (inglês)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https://github.com/cjhutto/vaderSentiment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Leia (português)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https://github.com/rafjaa/LeIA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SentiStrength (português +  inglês)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http://sentistrength.wlv.ac.uk/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Ifeel (diversos idiomas, por meio da tradução)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http://blackbird.dcc.ufmg.br:1210/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LIWC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http://143.107.183.175:21380/portlex/index.php/pt/projetos/liwc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SentiLex-PT 02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http://b2find.eudat.eu/dataset/b6bd16c2-a8ab-598f-be41-1e7aeecd60d3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API Google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457200" y="4558475"/>
            <a:ext cx="75759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https://cloud.google.com/natural-language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625" y="1196013"/>
            <a:ext cx="4515050" cy="315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 Análise de Sentimentos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https://monkeylearn.com/sentiment-analysis/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https://towardsdatascience.com/sentiment-analysis-concept-analysis-and-applications-6c94d6f58c17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hlink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https://minerandodados.com.br/analise-de-sentimentos-de-uma-forma-diferente/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É um tipo de classificação de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</a:t>
            </a:r>
            <a:r>
              <a:rPr lang="en"/>
              <a:t> extração de sentimentos do consumidor ou do público é relevante para os campos do marketing à política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Também conhecida por: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Extração de Opinião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Mineração de Opinião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Mineração de Sentimentos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Análise de Subjetividade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Análise de Polaridade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Americanas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5" y="1534775"/>
            <a:ext cx="544500" cy="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183700" y="1458875"/>
            <a:ext cx="6935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SUPER RECOMENDO, PREÇO, QUALIDADE #BRASTEMP, EFICIÊNCIA NA ENTREGA, E FACILIDADE DE PAGAMENTO. MUITO BOM!!!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154575" y="3676213"/>
            <a:ext cx="6935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Excelente produto chegou antes do prazo indico e recomendo produto bom pois já testei e foi mais que aprovado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5" y="3627163"/>
            <a:ext cx="544500" cy="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141550" y="4374925"/>
            <a:ext cx="6760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fogão é lindo , e vale o preço. Me atendeu perfeitamente, o forno é excelente, bem rápido, e as chamas das bocas são potentes. Gostei!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183700" y="2352800"/>
            <a:ext cx="7010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tampa do fogão veio com problemas com o pino de encaixe solto e precisa de reparos. Sds,Anronio Walter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141538" y="2914225"/>
            <a:ext cx="6873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Muito ruim, não é compatível com gás encanado, a pessoa é ludibriada no anúncio, vou ter que gastar um bom dinheiro na conversão e ainda tive que comprar mangueira, Brastemp nunca mais.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5" y="4408588"/>
            <a:ext cx="544500" cy="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25" y="2316200"/>
            <a:ext cx="544500" cy="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25" y="2971688"/>
            <a:ext cx="544500" cy="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Amazon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1235975"/>
            <a:ext cx="4869331" cy="368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Filme IMDB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00" y="1150100"/>
            <a:ext cx="4434517" cy="368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Análise de Sentimentos?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Filme</a:t>
            </a:r>
            <a:r>
              <a:rPr lang="en"/>
              <a:t>: esta crítica é positiva ou negativa?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Produtos</a:t>
            </a:r>
            <a:r>
              <a:rPr lang="en"/>
              <a:t>: o que as pessoas pensam sobre o novo iPhone?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Sentimento público</a:t>
            </a:r>
            <a:r>
              <a:rPr lang="en"/>
              <a:t>: como está a confiança do consumidor?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Política</a:t>
            </a:r>
            <a:r>
              <a:rPr lang="en"/>
              <a:t>: o que as pessoas pensam sobre esse candidato ou questão?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Previsão</a:t>
            </a:r>
            <a:r>
              <a:rPr lang="en"/>
              <a:t>: prever resultados das eleições ou tendências de mercado a partir do sentimento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565625" y="1375600"/>
            <a:ext cx="77040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principais abordagens são: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948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Sistemas baseados em regras</a:t>
            </a:r>
            <a:r>
              <a:rPr lang="en"/>
              <a:t> que executam análise de sentimentos com base em um conjunto de regras criadas manualmente (Dicionário Léxico)</a:t>
            </a:r>
            <a:endParaRPr/>
          </a:p>
          <a:p>
            <a:pPr indent="-351948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Sistemas automáticos </a:t>
            </a:r>
            <a:r>
              <a:rPr lang="en"/>
              <a:t>que dependem de técnicas de aprendizado de máquina para aprender com os dados (Machine Learning)</a:t>
            </a:r>
            <a:endParaRPr/>
          </a:p>
          <a:p>
            <a:pPr indent="-351948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Sistemas híbridos</a:t>
            </a:r>
            <a:r>
              <a:rPr lang="en"/>
              <a:t> que combinam abordagens baseadas em regras e abordagens automáticas.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Dicionário Léxico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Quando temos poucos dados rotulados: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Derivar os sentimentos através </a:t>
            </a:r>
            <a:r>
              <a:rPr lang="en"/>
              <a:t>d</a:t>
            </a:r>
            <a:r>
              <a:rPr lang="en"/>
              <a:t>as características positivas </a:t>
            </a:r>
            <a:r>
              <a:rPr lang="en"/>
              <a:t>e</a:t>
            </a:r>
            <a:r>
              <a:rPr lang="en"/>
              <a:t> negativas das palavras dos léxicos de sentimentos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Léxico de sentimentos: lista de palavras anotadas com sentimentos positivos ou negativos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Dicionário léxicos populares: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General Inquirer (Stone et al., 1966)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LIWC (Pennebaker et al., 2007), o léxico de opinião General Inquirer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LIWC de Hu e Liu (2004) 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MPQA Subjectivity Lexicon (Wilson et al., 2005)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