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F90D9C-B262-4090-AB88-A5F213AF7D57}">
  <a:tblStyle styleId="{6EF90D9C-B262-4090-AB88-A5F213AF7D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slide" Target="slides/slide6.xml"/><Relationship Id="rId22" Type="http://schemas.openxmlformats.org/officeDocument/2006/relationships/font" Target="fonts/Barlow-italic.fntdata"/><Relationship Id="rId10" Type="http://schemas.openxmlformats.org/officeDocument/2006/relationships/slide" Target="slides/slide5.xml"/><Relationship Id="rId21" Type="http://schemas.openxmlformats.org/officeDocument/2006/relationships/font" Target="fonts/Barlow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cce69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cce69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0cf51e4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0cf51e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0cf51e42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0cf51e4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ec8d440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ec8d440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0cf51e4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80cf51e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0cf51e42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0cf51e4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ec8d4405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ec8d44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0cf51e4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0cf51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c8d440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ec8d44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0cf51e4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0cf51e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ec8d4405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eec8d44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0cf51e4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0cf51e4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d9e26e4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d9e26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0cf51e4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0cf51e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7BEBB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sz="2500">
              <a:solidFill>
                <a:srgbClr val="17BE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3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nalyticsvidhya.com/blog/2020/02/quick-introduction-bag-of-words-bow-tf-idf/" TargetMode="External"/><Relationship Id="rId4" Type="http://schemas.openxmlformats.org/officeDocument/2006/relationships/hyperlink" Target="https://medium.com/analytics-vidhya/implementation-of-bag-of-words-nlp-397f4cf67970" TargetMode="External"/><Relationship Id="rId5" Type="http://schemas.openxmlformats.org/officeDocument/2006/relationships/hyperlink" Target="https://medium.com/analytics-vidhya/text-classification-from-bag-of-words-to-bert-1e628a2dd4c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eb.stanford.edu/~jurafsky/slp3/ed3book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965550" y="83900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(BOW)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 tamanho do vetor aumenta com o tamanho do vocabulário.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captura sinônimos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entende novas palavras fora do corpus utilizado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Não fornecerá nenhuma informação semântica sobre as palavras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1200"/>
              </a:spcAft>
              <a:buSzPts val="2100"/>
              <a:buChar char="➤"/>
            </a:pPr>
            <a:r>
              <a:rPr lang="en"/>
              <a:t>Dá igual importância a todas as palavras da frase. Por isso, é mais útil para processos simples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</a:t>
            </a:r>
            <a:r>
              <a:rPr lang="en"/>
              <a:t>antagens BOW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 - Python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38" y="1559113"/>
            <a:ext cx="67532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50" y="1204554"/>
            <a:ext cx="6312025" cy="2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43350" y="1372400"/>
            <a:ext cx="80565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https://www.analyticsvidhya.com/blog/2020/02/quick-introduction-bag-of-words-bow-tf-idf/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https://medium.com/analytics-vidhya/implementation-of-bag-of-words-nlp-397f4cf67970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https://medium.com/analytics-vidhya/text-classification-from-bag-of-words-to-bert-1e628a2dd4c9</a:t>
            </a:r>
            <a:endParaRPr u="sng">
              <a:solidFill>
                <a:schemeClr val="hlink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100"/>
              <a:buChar char="➤"/>
            </a:pPr>
            <a:r>
              <a:rPr lang="en" u="sng">
                <a:solidFill>
                  <a:schemeClr val="hlink"/>
                </a:solidFill>
              </a:rPr>
              <a:t>https://scikit-learn.org/stable/modules/generated/sklearn.feature_extraction.text.CountVectorizer.html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Speech and Language Processing. Daniel Jurafsky &amp; James H. Martin. Copyright © 2020. All rights reserved. Draft of December 30,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https://web.stanford.edu/~jurafsky/slp3/ed3book.pdf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(BoW)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1609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É uma técnica clássica de representação de texto que tem sido comumente usada no NLP, especialmente na classificação de textos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Modelo simples de entender </a:t>
            </a:r>
            <a:r>
              <a:rPr lang="en"/>
              <a:t>e</a:t>
            </a:r>
            <a:r>
              <a:rPr lang="en"/>
              <a:t> implementar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➤"/>
            </a:pPr>
            <a:r>
              <a:rPr lang="en"/>
              <a:t>Um conjunto de palavras que representam o texto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Extrair recursos do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Tenho: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Dicionário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Marcação se a palavra existe ou não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Bag = “saco”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Ordem ou estrutura são desconsideradas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É importante apenas a ocorrência das palavras</a:t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(BoW)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do </a:t>
            </a:r>
            <a:r>
              <a:rPr lang="en"/>
              <a:t>Bag of Words (BoW)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Tenho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X</a:t>
            </a:r>
            <a:r>
              <a:rPr lang="en"/>
              <a:t> sentenças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Tenho um dicionário com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en"/>
              <a:t> palavras</a:t>
            </a:r>
            <a:endParaRPr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Contém todas as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palavras únicas</a:t>
            </a:r>
            <a:r>
              <a:rPr lang="en"/>
              <a:t> do dicionário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Para cada sentença</a:t>
            </a:r>
            <a:endParaRPr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 marco 1 se a palavra existe </a:t>
            </a:r>
            <a:r>
              <a:rPr lang="en"/>
              <a:t>e</a:t>
            </a:r>
            <a:r>
              <a:rPr lang="en"/>
              <a:t> 0 caso contrário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Ao final, tenho um vetor de 0’s é 1’s de dimensão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(X,Y)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➤"/>
            </a:pPr>
            <a:r>
              <a:rPr lang="en"/>
              <a:t>Não considera o contexto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Temos as seguintes revisões de filmes: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1 (C1): Este filme é muito assustador e longo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2 (C2): Este filme não é assustador e é lento</a:t>
            </a:r>
            <a:endParaRPr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Comentário 3 </a:t>
            </a:r>
            <a:r>
              <a:rPr lang="en"/>
              <a:t>(C3)</a:t>
            </a:r>
            <a:r>
              <a:rPr lang="en"/>
              <a:t>: Este filme é assustador e 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- parte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BoW - parte 2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2025" y="1308150"/>
            <a:ext cx="57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1ª etapa: construir o vocabulário/dicionário</a:t>
            </a:r>
            <a:endParaRPr/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907413" y="262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{6EF90D9C-B262-4090-AB88-A5F213AF7D57}</a:tableStyleId>
              </a:tblPr>
              <a:tblGrid>
                <a:gridCol w="628225"/>
                <a:gridCol w="628225"/>
                <a:gridCol w="628225"/>
                <a:gridCol w="692100"/>
                <a:gridCol w="1192575"/>
                <a:gridCol w="543900"/>
                <a:gridCol w="712550"/>
                <a:gridCol w="628225"/>
                <a:gridCol w="628225"/>
                <a:gridCol w="628225"/>
              </a:tblGrid>
              <a:tr h="39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assustador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longo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lento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</a:t>
                      </a:r>
                      <a:endParaRPr sz="2000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BoW - parte 3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82025" y="1211800"/>
            <a:ext cx="57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ª etapa: representação textual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19100" y="194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{6EF90D9C-B262-4090-AB88-A5F213AF7D57}</a:tableStyleId>
              </a:tblPr>
              <a:tblGrid>
                <a:gridCol w="3143250"/>
                <a:gridCol w="457200"/>
                <a:gridCol w="533400"/>
                <a:gridCol w="180975"/>
                <a:gridCol w="619125"/>
                <a:gridCol w="952500"/>
                <a:gridCol w="180975"/>
                <a:gridCol w="590550"/>
                <a:gridCol w="419100"/>
                <a:gridCol w="542925"/>
                <a:gridCol w="485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filme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muito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assustador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lento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 filme é muito assustador e longo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 filme não é assustador e é lento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Este filme é assustador e bom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7BE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/>
        </p:nvSpPr>
        <p:spPr>
          <a:xfrm>
            <a:off x="698925" y="3517350"/>
            <a:ext cx="57459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filme é muito assustador e longo =  [1,1,1,1,1,1,1,0,0,0]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filme não é assustador e é lento  =  [1,1,1,0,1,1,0,1,1,0]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filme é assustador e bom 	       =   [1,1,1,0,1,1,0,0,0,1]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2 - BoW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75" y="1089075"/>
            <a:ext cx="6207999" cy="3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54850" y="4743300"/>
            <a:ext cx="68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https://web.stanford.edu/~jurafsky/slp3/4.pdf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Simples de entender </a:t>
            </a:r>
            <a:r>
              <a:rPr lang="en"/>
              <a:t>e</a:t>
            </a:r>
            <a:r>
              <a:rPr lang="en"/>
              <a:t> implementar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SzPts val="2100"/>
              <a:buChar char="➤"/>
            </a:pPr>
            <a:r>
              <a:rPr lang="en"/>
              <a:t>Com esta representação, documentos com as mesmas palavras terão suas representações vetoriais mais próximas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BOW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