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9" r:id="rId3"/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Barlow"/>
      <p:regular r:id="rId40"/>
      <p:bold r:id="rId41"/>
      <p:italic r:id="rId42"/>
      <p:boldItalic r:id="rId43"/>
    </p:embeddedFont>
    <p:embeddedFont>
      <p:font typeface="Barlow 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regular.fntdata"/><Relationship Id="rId20" Type="http://schemas.openxmlformats.org/officeDocument/2006/relationships/slide" Target="slides/slide15.xml"/><Relationship Id="rId42" Type="http://schemas.openxmlformats.org/officeDocument/2006/relationships/font" Target="fonts/Barlow-italic.fntdata"/><Relationship Id="rId41" Type="http://schemas.openxmlformats.org/officeDocument/2006/relationships/font" Target="fonts/Barlow-bold.fntdata"/><Relationship Id="rId22" Type="http://schemas.openxmlformats.org/officeDocument/2006/relationships/slide" Target="slides/slide17.xml"/><Relationship Id="rId44" Type="http://schemas.openxmlformats.org/officeDocument/2006/relationships/font" Target="fonts/BarlowLight-regular.fntdata"/><Relationship Id="rId21" Type="http://schemas.openxmlformats.org/officeDocument/2006/relationships/slide" Target="slides/slide16.xml"/><Relationship Id="rId43" Type="http://schemas.openxmlformats.org/officeDocument/2006/relationships/font" Target="fonts/Barlow-boldItalic.fntdata"/><Relationship Id="rId24" Type="http://schemas.openxmlformats.org/officeDocument/2006/relationships/slide" Target="slides/slide19.xml"/><Relationship Id="rId46" Type="http://schemas.openxmlformats.org/officeDocument/2006/relationships/font" Target="fonts/BarlowLight-italic.fntdata"/><Relationship Id="rId23" Type="http://schemas.openxmlformats.org/officeDocument/2006/relationships/slide" Target="slides/slide18.xml"/><Relationship Id="rId45" Type="http://schemas.openxmlformats.org/officeDocument/2006/relationships/font" Target="fonts/BarlowLight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BarlowLight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ecd5b1b07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ecd5b1b0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004ec9f75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004ec9f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004ec9f75_6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004ec9f75_6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0323d6fbb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0323d6fb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0323d6fbb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0323d6fb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004ec9f75_6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004ec9f75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0323d6fbb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0323d6fb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0323d6fbb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0323d6fb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0323d6fbb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0323d6fb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0323d6fbb_0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0323d6fb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0323d6fbb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0323d6fb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3b41fb7d_0_2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03b41fb7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0323d6fbb_0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0323d6fb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0323d6fbb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0323d6fb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0323d6fbb_0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0323d6fb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004ec9f75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004ec9f7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004ec9f75_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004ec9f75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004ec9f75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004ec9f7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004ec9f75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004ec9f7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ecd5b1c7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ecd5b1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ecd5b1c77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decd5b1c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ecd5b1c77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decd5b1c7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004ec9f75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004ec9f7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ecd5b1c77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ecd5b1c7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ecd5b1c77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ecd5b1c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03b41fb7d_0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03b41fb7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ecd5b1c77_0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decd5b1c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ecd5b1c77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decd5b1c7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004ec9f75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004ec9f7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004ec9f75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004ec9f7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004ec9f75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004ec9f7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004ec9f75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004ec9f7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004ec9f75_6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004ec9f75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004ec9f75_6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004ec9f75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2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2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Relationship Id="rId3" Type="http://schemas.openxmlformats.org/officeDocument/2006/relationships/image" Target="../media/image2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7BEB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037275" y="102385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74748"/>
              </a:buClr>
              <a:buSzPts val="5200"/>
              <a:buFont typeface="Calibri"/>
              <a:buNone/>
              <a:defRPr b="1" sz="5200">
                <a:solidFill>
                  <a:srgbClr val="4747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 rotWithShape="1">
          <a:blip r:embed="rId3">
            <a:alphaModFix/>
          </a:blip>
          <a:srcRect b="18089" l="1520" r="-1520" t="-1809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4800"/>
              <a:buNone/>
              <a:defRPr sz="4800">
                <a:solidFill>
                  <a:srgbClr val="17BE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17BEBB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6141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2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Google Shape;95;p1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7BEBB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ctrTitle"/>
          </p:nvPr>
        </p:nvSpPr>
        <p:spPr>
          <a:xfrm>
            <a:off x="1037275" y="102385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74748"/>
              </a:buClr>
              <a:buSzPts val="5200"/>
              <a:buFont typeface="Calibri"/>
              <a:buNone/>
              <a:defRPr b="1" sz="5200">
                <a:solidFill>
                  <a:srgbClr val="4747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6" name="Google Shape;106;p18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>
  <p:cSld name="TITLE_1">
    <p:bg>
      <p:bgPr>
        <a:solidFill>
          <a:srgbClr val="17BEBB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type="ctrTitle"/>
          </p:nvPr>
        </p:nvSpPr>
        <p:spPr>
          <a:xfrm>
            <a:off x="502675" y="2301575"/>
            <a:ext cx="8362200" cy="10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None/>
              <a:defRPr b="1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463" y="176462"/>
            <a:ext cx="8799095" cy="440355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99450" y="518650"/>
            <a:ext cx="8520600" cy="3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>
  <p:cSld name="TITLE_1">
    <p:bg>
      <p:bgPr>
        <a:solidFill>
          <a:srgbClr val="17BEBB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ctrTitle"/>
          </p:nvPr>
        </p:nvSpPr>
        <p:spPr>
          <a:xfrm>
            <a:off x="502675" y="2301575"/>
            <a:ext cx="8362200" cy="10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None/>
              <a:defRPr b="1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5025"/>
            <a:ext cx="9144000" cy="41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6463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42" name="Google Shape;142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">
  <p:cSld name="TITLE_AND_TWO_COLUMNS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 1">
  <p:cSld name="TITLE_AND_TWO_COLUMNS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764505" cy="47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510650"/>
            <a:ext cx="3999900" cy="4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Títu</a:t>
            </a:r>
            <a:endParaRPr b="1"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b="1" sz="2500">
              <a:solidFill>
                <a:srgbClr val="17BE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4800"/>
              <a:buNone/>
              <a:defRPr sz="4800">
                <a:solidFill>
                  <a:srgbClr val="17BEB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17BEBB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6141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2"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31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463" y="176462"/>
            <a:ext cx="8799095" cy="440355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99450" y="518650"/>
            <a:ext cx="8520600" cy="3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6" name="Google Shape;186;p32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Google Shape;187;p3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3"/>
          <p:cNvSpPr txBox="1"/>
          <p:nvPr>
            <p:ph type="title"/>
          </p:nvPr>
        </p:nvSpPr>
        <p:spPr>
          <a:xfrm>
            <a:off x="457200" y="605600"/>
            <a:ext cx="74451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5025"/>
            <a:ext cx="9144000" cy="41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11700" y="6463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">
  <p:cSld name="TITLE_AND_TWO_COLUMN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 1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764505" cy="47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1700" y="510650"/>
            <a:ext cx="3999900" cy="4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0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Títu</a:t>
            </a:r>
            <a:endParaRPr b="1"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Calibri"/>
              <a:buNone/>
              <a:defRPr sz="3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Font typeface="Calibri"/>
              <a:buChar char="➤"/>
              <a:defRPr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⊳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Calibri"/>
              <a:buNone/>
              <a:defRPr sz="3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Font typeface="Calibri"/>
              <a:buChar char="➤"/>
              <a:defRPr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⊳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nilc.icmc.usp.br/macmorpho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towardsdatascience.com/part-of-speech-tagging-with-hidden-markov-chain-models-e9fccc835c0e" TargetMode="External"/><Relationship Id="rId4" Type="http://schemas.openxmlformats.org/officeDocument/2006/relationships/hyperlink" Target="https://towardsdatascience.com/named-entity-recognition-applications-and-use-cases-acdbf57d595e" TargetMode="External"/><Relationship Id="rId5" Type="http://schemas.openxmlformats.org/officeDocument/2006/relationships/hyperlink" Target="https://medium.com/analytics-vidhya/entity-linking-a-primary-nlp-task-for-information-extraction-22f9d4b90aa8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1.essex.ac.uk/linguistics/external/clmt/w3c/corpus_ling/content/corpora/list/private/brown/brown.html" TargetMode="External"/><Relationship Id="rId4" Type="http://schemas.openxmlformats.org/officeDocument/2006/relationships/hyperlink" Target="https://catalog.ldc.upenn.edu/LDC2015T13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ctrTitle"/>
          </p:nvPr>
        </p:nvSpPr>
        <p:spPr>
          <a:xfrm>
            <a:off x="965550" y="781525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Tagging + Parsing</a:t>
            </a:r>
            <a:endParaRPr/>
          </a:p>
        </p:txBody>
      </p:sp>
      <p:sp>
        <p:nvSpPr>
          <p:cNvPr id="198" name="Google Shape;198;p34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Tagging - Abordagens</a:t>
            </a:r>
            <a:endParaRPr/>
          </a:p>
        </p:txBody>
      </p:sp>
      <p:sp>
        <p:nvSpPr>
          <p:cNvPr id="260" name="Google Shape;260;p43"/>
          <p:cNvSpPr txBox="1"/>
          <p:nvPr>
            <p:ph idx="1" type="body"/>
          </p:nvPr>
        </p:nvSpPr>
        <p:spPr>
          <a:xfrm>
            <a:off x="342400" y="1444050"/>
            <a:ext cx="7690800" cy="31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➤"/>
            </a:pPr>
            <a:r>
              <a:rPr b="1" lang="en" sz="1900">
                <a:latin typeface="Barlow"/>
                <a:ea typeface="Barlow"/>
                <a:cs typeface="Barlow"/>
                <a:sym typeface="Barlow"/>
              </a:rPr>
              <a:t>Baseado em Regras</a:t>
            </a:r>
            <a:r>
              <a:rPr lang="en" sz="1900"/>
              <a:t>: regras criadas por humanos com base em conhecimentos lexicais </a:t>
            </a:r>
            <a:r>
              <a:rPr lang="en" sz="1900"/>
              <a:t>e</a:t>
            </a:r>
            <a:r>
              <a:rPr lang="en" sz="1900"/>
              <a:t> outros conhecimentos </a:t>
            </a:r>
            <a:r>
              <a:rPr lang="en" sz="1900"/>
              <a:t>linguísticos</a:t>
            </a:r>
            <a:r>
              <a:rPr lang="en" sz="1900"/>
              <a:t>.</a:t>
            </a:r>
            <a:endParaRPr sz="19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➤"/>
            </a:pPr>
            <a:r>
              <a:rPr b="1" lang="en" sz="1900">
                <a:latin typeface="Barlow"/>
                <a:ea typeface="Barlow"/>
                <a:cs typeface="Barlow"/>
                <a:sym typeface="Barlow"/>
              </a:rPr>
              <a:t>Baseado em Aprendizado</a:t>
            </a:r>
            <a:r>
              <a:rPr lang="en" sz="1900"/>
              <a:t>: treinado em corpus anotados como </a:t>
            </a:r>
            <a:r>
              <a:rPr lang="en" sz="1900"/>
              <a:t>Penn TreeBank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 sz="1900"/>
              <a:t>Modelos Estatísticos: Hidden Markov Model (</a:t>
            </a:r>
            <a:r>
              <a:rPr b="1" lang="en" sz="1900">
                <a:latin typeface="Barlow"/>
                <a:ea typeface="Barlow"/>
                <a:cs typeface="Barlow"/>
                <a:sym typeface="Barlow"/>
              </a:rPr>
              <a:t>HMM</a:t>
            </a:r>
            <a:r>
              <a:rPr lang="en" sz="1900"/>
              <a:t>), Maximum Entropy Markov Model (MEMM), Conditional Random Field (CRF)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 sz="1900"/>
              <a:t>Aprendizagem de regras: Transformation Based Learning (TBL)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 sz="1900"/>
              <a:t>Redes Neurais: LSTMs (Long Short Term Memory)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➤"/>
            </a:pPr>
            <a:r>
              <a:rPr lang="en" sz="1900"/>
              <a:t>Abordagens que utilizam aprendizado tendem a ser melhores devido ao custo da baseada em regras.</a:t>
            </a:r>
            <a:endParaRPr sz="1900"/>
          </a:p>
        </p:txBody>
      </p:sp>
      <p:sp>
        <p:nvSpPr>
          <p:cNvPr id="261" name="Google Shape;26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HMM</a:t>
            </a:r>
            <a:endParaRPr/>
          </a:p>
        </p:txBody>
      </p:sp>
      <p:sp>
        <p:nvSpPr>
          <p:cNvPr id="267" name="Google Shape;26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75" y="2053100"/>
            <a:ext cx="3961350" cy="15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125" y="1822975"/>
            <a:ext cx="4475237" cy="214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HMM</a:t>
            </a:r>
            <a:endParaRPr/>
          </a:p>
        </p:txBody>
      </p:sp>
      <p:sp>
        <p:nvSpPr>
          <p:cNvPr id="275" name="Google Shape;27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200" y="1182525"/>
            <a:ext cx="6140349" cy="33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25" y="146075"/>
            <a:ext cx="7777199" cy="45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" name="Google Shape;2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175" y="614663"/>
            <a:ext cx="7162274" cy="39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" name="Google Shape;29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91688"/>
            <a:ext cx="8344224" cy="4560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0" name="Google Shape;30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44224" cy="4560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6" name="Google Shape;30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44225" cy="476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400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44225" cy="4647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Tópicos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Part of Speeching Tagging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O que é?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Aplicações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Desafios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Parsing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O que é?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Aplicação</a:t>
            </a:r>
            <a:endParaRPr/>
          </a:p>
        </p:txBody>
      </p:sp>
      <p:sp>
        <p:nvSpPr>
          <p:cNvPr id="205" name="Google Shape;20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400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0" name="Google Shape;33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400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6" name="Google Shape;33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400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Tagging - Inglês</a:t>
            </a:r>
            <a:endParaRPr/>
          </a:p>
        </p:txBody>
      </p:sp>
      <p:sp>
        <p:nvSpPr>
          <p:cNvPr id="342" name="Google Shape;342;p56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Barlow"/>
              <a:buChar char="➤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Como avaliar?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Acurácia 97% HMM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Baseline simples (90%):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Tag com a marcação mais frequente daquela palavra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Tag palavras desconhecidas como substantivos</a:t>
            </a:r>
            <a:endParaRPr/>
          </a:p>
        </p:txBody>
      </p:sp>
      <p:sp>
        <p:nvSpPr>
          <p:cNvPr id="343" name="Google Shape;34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Tagging - Português</a:t>
            </a:r>
            <a:endParaRPr/>
          </a:p>
        </p:txBody>
      </p:sp>
      <p:sp>
        <p:nvSpPr>
          <p:cNvPr id="349" name="Google Shape;349;p57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MAC-Morpho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Desenvolvido por um laboratório na USP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Mais de 1,1 milhões de palavras português Brasil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Informações: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http://nilc.icmc.usp.br/macmorpho/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Mac-Morpho - Tags</a:t>
            </a:r>
            <a:endParaRPr/>
          </a:p>
        </p:txBody>
      </p:sp>
      <p:sp>
        <p:nvSpPr>
          <p:cNvPr id="356" name="Google Shape;35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160475"/>
            <a:ext cx="4557674" cy="3326808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8"/>
          <p:cNvSpPr txBox="1"/>
          <p:nvPr/>
        </p:nvSpPr>
        <p:spPr>
          <a:xfrm>
            <a:off x="247725" y="4659675"/>
            <a:ext cx="57255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https://link.springer.com/chapter/10.1007%2F3-540-45011-4_17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ac-Morpho - Exemplo</a:t>
            </a:r>
            <a:endParaRPr/>
          </a:p>
        </p:txBody>
      </p:sp>
      <p:sp>
        <p:nvSpPr>
          <p:cNvPr id="364" name="Google Shape;36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75" y="1873575"/>
            <a:ext cx="8320052" cy="16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É a análise automática de uma sentença com relação à sua estrutura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Cria uma estrutura do tipo árvore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Tokens são representados como folhas, os nós internos agrupam tokens e a raiz define a sentença como um todo.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Tipos de Estruturas de Parsing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Sintática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Sintática Probabilística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Semântic</a:t>
            </a:r>
            <a:r>
              <a:rPr lang="en"/>
              <a:t>a</a:t>
            </a:r>
            <a:endParaRPr/>
          </a:p>
        </p:txBody>
      </p:sp>
      <p:sp>
        <p:nvSpPr>
          <p:cNvPr id="371" name="Google Shape;37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6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6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Parsing Sintático</a:t>
            </a:r>
            <a:endParaRPr/>
          </a:p>
        </p:txBody>
      </p:sp>
      <p:pic>
        <p:nvPicPr>
          <p:cNvPr id="379" name="Google Shape;379;p61"/>
          <p:cNvPicPr preferRelativeResize="0"/>
          <p:nvPr/>
        </p:nvPicPr>
        <p:blipFill rotWithShape="1">
          <a:blip r:embed="rId3">
            <a:alphaModFix/>
          </a:blip>
          <a:srcRect b="0" l="5473" r="0" t="0"/>
          <a:stretch/>
        </p:blipFill>
        <p:spPr>
          <a:xfrm>
            <a:off x="739763" y="1534625"/>
            <a:ext cx="4465951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61"/>
          <p:cNvSpPr txBox="1"/>
          <p:nvPr/>
        </p:nvSpPr>
        <p:spPr>
          <a:xfrm>
            <a:off x="5930738" y="1697900"/>
            <a:ext cx="2473500" cy="2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S = Setença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FV = Frase Verbal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FP = Frase prepocisional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VB = Verbo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Det = Determinante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Suj = Sujeito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Subs = Substantivo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Com gramáticas ambíguas, cada sentença pode ter muitas árvores de análise válidas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O número de parses de árvores cresce rapidamente com o tamanho da entrada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Em muitas aplicações quero a melhor árvore, ou seja a que tenha maior probabilidade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Pasing Sintático Probabilístico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Probabilistic context-free grammar (PCFG)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/>
              <a:t>cada regra tem uma probabilidade entre 0 e 1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Abordagem baseada em princípios para resolver a ambiguidade sintática.</a:t>
            </a:r>
            <a:endParaRPr/>
          </a:p>
        </p:txBody>
      </p:sp>
      <p:sp>
        <p:nvSpPr>
          <p:cNvPr id="386" name="Google Shape;38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6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P</a:t>
            </a:r>
            <a:r>
              <a:rPr lang="en"/>
              <a:t>art-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o</a:t>
            </a:r>
            <a:r>
              <a:rPr lang="en"/>
              <a:t>f-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S</a:t>
            </a:r>
            <a:r>
              <a:rPr lang="en"/>
              <a:t>epeech Tagging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Anotação de cada palavra em uma sentença, com um part-of-speech (marcador)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Nível mais baixo da análise sintática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substantivo, verbo, pronome, preposição, adverbio, conjunção, artigos…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Saber se uma palavra é um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verbo</a:t>
            </a:r>
            <a:r>
              <a:rPr lang="en"/>
              <a:t>, por exemplo, nos diz sobre as possíveis palavras vizinhas.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Possível que seja um substantivo</a:t>
            </a:r>
            <a:endParaRPr/>
          </a:p>
        </p:txBody>
      </p:sp>
      <p:sp>
        <p:nvSpPr>
          <p:cNvPr id="212" name="Google Shape;21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3" name="Google Shape;39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475" y="296975"/>
            <a:ext cx="586740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9" name="Google Shape;39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675" y="85625"/>
            <a:ext cx="590234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Dicas</a:t>
            </a:r>
            <a:endParaRPr/>
          </a:p>
        </p:txBody>
      </p:sp>
      <p:sp>
        <p:nvSpPr>
          <p:cNvPr id="405" name="Google Shape;405;p6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https://towardsdatascience.com/part-of-speech-tagging-with-hidden-markov-chain-models-e9fccc835c0e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4"/>
              </a:rPr>
              <a:t>https://towardsdatascience.com/named-entity-recognition-applications-and-use-cases-acdbf57d595e</a:t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Barlow"/>
              <a:buChar char="➤"/>
            </a:pPr>
            <a:r>
              <a:rPr lang="en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5"/>
              </a:rPr>
              <a:t>https://medium.com/analytics-vidhya/entity-linking-a-primary-nlp-task-for-information-extraction-22f9d4b90aa8</a:t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Barlow"/>
              <a:buChar char="➤"/>
            </a:pPr>
            <a:r>
              <a:rPr lang="en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rPr>
              <a:t>https://medium.com/@b.terryjack/nlp-pretrained-named-entity-recognition-7caa5cd28d7b</a:t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06" name="Google Shape;406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66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Speech and Language Processing. Daniel Jurafsky &amp; James H. Martin. Copyright © 2020. All rights reserved. Draft of December 30, 2020.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Vajjala, Sowmya, et al. Practical Natural Language Processing: A Comprehensive Guide to Building Real-World NLP Systems. O'Reilly Media, 2020.</a:t>
            </a:r>
            <a:endParaRPr/>
          </a:p>
        </p:txBody>
      </p:sp>
      <p:sp>
        <p:nvSpPr>
          <p:cNvPr id="413" name="Google Shape;413;p6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Tagging - Classes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Classe Fechada</a:t>
            </a:r>
            <a:r>
              <a:rPr lang="en"/>
              <a:t>: possuem um conjunto pequeno </a:t>
            </a:r>
            <a:r>
              <a:rPr lang="en"/>
              <a:t>e</a:t>
            </a:r>
            <a:r>
              <a:rPr lang="en"/>
              <a:t> fixo de palavras de função gramatical em um idioma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Pronome, artigos, preposições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Classe Aberta</a:t>
            </a:r>
            <a:r>
              <a:rPr lang="en"/>
              <a:t>: possuem muitas palavras </a:t>
            </a:r>
            <a:r>
              <a:rPr lang="en"/>
              <a:t>e</a:t>
            </a:r>
            <a:r>
              <a:rPr lang="en"/>
              <a:t> novas são facilmente inventadas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Substantivos (Webinar), verbos (trollar), adjetivos (nerd), adverbios</a:t>
            </a:r>
            <a:endParaRPr/>
          </a:p>
        </p:txBody>
      </p:sp>
      <p:sp>
        <p:nvSpPr>
          <p:cNvPr id="219" name="Google Shape;21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Desafios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Português: morro (substantivo) e morro (verbo)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Inglês: object (substantivo) e object (verbo)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Alemão: sein (verbo) e sein (pronome)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Identificar análise sintática subsequente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Desambiguação do sentido da palavra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Extração de termos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Ú</a:t>
            </a:r>
            <a:r>
              <a:rPr lang="en"/>
              <a:t>teis para rotular as entidades nomeadas, pessoas, organizações (NER)</a:t>
            </a:r>
            <a:endParaRPr/>
          </a:p>
        </p:txBody>
      </p:sp>
      <p:sp>
        <p:nvSpPr>
          <p:cNvPr id="233" name="Google Shape;23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Tagging - Inglês</a:t>
            </a:r>
            <a:endParaRPr/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Brown corpus - 87 POS tags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https://www1.essex.ac.uk/linguistics/external/clmt/w3c/corpus_ling/content/corpora/list/private/brown/brown.html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 u="sng">
                <a:solidFill>
                  <a:schemeClr val="hlink"/>
                </a:solidFill>
              </a:rPr>
              <a:t>https://www.sketchengine.eu/brown-corpus</a:t>
            </a:r>
            <a:r>
              <a:rPr lang="en" u="sng">
                <a:solidFill>
                  <a:schemeClr val="hlink"/>
                </a:solidFill>
              </a:rPr>
              <a:t>/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Penn TreeBank - 45 POS tags &lt;- Mais popular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https://catalog.ldc.upenn.edu/LDC2015T13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 u="sng">
                <a:solidFill>
                  <a:schemeClr val="hlink"/>
                </a:solidFill>
              </a:rPr>
              <a:t>https://www.sketchengine.eu/penn-treebank-tagset/</a:t>
            </a:r>
            <a:endParaRPr/>
          </a:p>
        </p:txBody>
      </p:sp>
      <p:sp>
        <p:nvSpPr>
          <p:cNvPr id="240" name="Google Shape;24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Penn Treebank</a:t>
            </a:r>
            <a:endParaRPr/>
          </a:p>
        </p:txBody>
      </p:sp>
      <p:sp>
        <p:nvSpPr>
          <p:cNvPr id="246" name="Google Shape;24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575" y="1261000"/>
            <a:ext cx="6887061" cy="368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Penn Treebank</a:t>
            </a:r>
            <a:endParaRPr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The/DT grand/JJ jury/NN commented/VBD on/IN a/DT number/NN of/IN other/JJ topics/NNS ./.</a:t>
            </a:r>
            <a:endParaRPr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There/EX are/VBP 70/CD children/NNS there/RB</a:t>
            </a:r>
            <a:endParaRPr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Preliminary/JJ findings/NNS were/VBD reported/VBN in/IN today/NN ’s/POS New/NNP England/NNP Journal/NNP of/IN Medicine/NNP ./.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