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Barlow"/>
      <p:regular r:id="rId21"/>
      <p:bold r:id="rId22"/>
      <p:italic r:id="rId23"/>
      <p:boldItalic r:id="rId24"/>
    </p:embeddedFont>
    <p:embeddedFont>
      <p:font typeface="Barlow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9BC1AD-8D96-4BB5-8DCA-C9FA3CA807C1}">
  <a:tblStyle styleId="{D69BC1AD-8D96-4BB5-8DCA-C9FA3CA807C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Barlow-bold.fntdata"/><Relationship Id="rId21" Type="http://schemas.openxmlformats.org/officeDocument/2006/relationships/font" Target="fonts/Barlow-regular.fntdata"/><Relationship Id="rId24" Type="http://schemas.openxmlformats.org/officeDocument/2006/relationships/font" Target="fonts/Barlow-boldItalic.fntdata"/><Relationship Id="rId23" Type="http://schemas.openxmlformats.org/officeDocument/2006/relationships/font" Target="fonts/Barlow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Light-bold.fntdata"/><Relationship Id="rId25" Type="http://schemas.openxmlformats.org/officeDocument/2006/relationships/font" Target="fonts/BarlowLight-regular.fntdata"/><Relationship Id="rId28" Type="http://schemas.openxmlformats.org/officeDocument/2006/relationships/font" Target="fonts/BarlowLight-boldItalic.fntdata"/><Relationship Id="rId27" Type="http://schemas.openxmlformats.org/officeDocument/2006/relationships/font" Target="fonts/Barlow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aa8cce695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aa8cce69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d72d978f7_0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d72d978f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d72d978f7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d72d978f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d72d978f7_0_2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d72d978f7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d72d978f7_0_2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d72d978f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d72d978f7_0_2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d72d978f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d72d978f7_0_2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d72d978f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ec8d4405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eec8d440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https://medium.com/greyatom/an-introduction-to-bag-of-words-in-nlp-ac967d43b428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ec8d4405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eec8d440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d72d978f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d72d978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d72d978f7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d72d978f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eec8d4405_0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eec8d440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d72d978f7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d72d978f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eec8d4405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eec8d440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4fc47a9e2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4fc47a9e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7BEB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037275" y="102385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74748"/>
              </a:buClr>
              <a:buSzPts val="5200"/>
              <a:buFont typeface="Calibri"/>
              <a:buNone/>
              <a:defRPr b="1" sz="5200">
                <a:solidFill>
                  <a:srgbClr val="4747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b="1" sz="2500">
              <a:solidFill>
                <a:srgbClr val="17BE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4800"/>
              <a:buNone/>
              <a:defRPr sz="4800">
                <a:solidFill>
                  <a:srgbClr val="17BE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17BEBB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6141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2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3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7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1">
  <p:cSld name="TITLE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18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>
  <p:cSld name="TITLE_1">
    <p:bg>
      <p:bgPr>
        <a:solidFill>
          <a:srgbClr val="17BEBB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ctrTitle"/>
          </p:nvPr>
        </p:nvSpPr>
        <p:spPr>
          <a:xfrm>
            <a:off x="502675" y="2301575"/>
            <a:ext cx="8362200" cy="10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None/>
              <a:defRPr b="1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463" y="176462"/>
            <a:ext cx="8799095" cy="440355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99450" y="518650"/>
            <a:ext cx="8520600" cy="3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5025"/>
            <a:ext cx="9144000" cy="41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11700" y="6463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">
  <p:cSld name="TITLE_AND_TWO_COLUMN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 1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764505" cy="47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1700" y="510650"/>
            <a:ext cx="3999900" cy="4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0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Títu</a:t>
            </a:r>
            <a:endParaRPr b="1"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Calibri"/>
              <a:buNone/>
              <a:defRPr sz="3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Font typeface="Calibri"/>
              <a:buChar char="➤"/>
              <a:defRPr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⊳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nalyticsvidhya.com/blog/2020/02/quick-introduction-bag-of-words-bow-tf-idf/" TargetMode="External"/><Relationship Id="rId4" Type="http://schemas.openxmlformats.org/officeDocument/2006/relationships/hyperlink" Target="https://medium.com/analytics-vidhya/tf-idf-term-frequency-technique-easiest-explanation-for-text-classification-in-nlp-with-code-8ca3912e58c3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eb.stanford.edu/~jurafsky/slp3/ed3book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965550" y="83900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➤"/>
            </a:pPr>
            <a:r>
              <a:rPr lang="en" sz="2300"/>
              <a:t>Quantifica a importância de uma palavra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⊳"/>
            </a:pPr>
            <a:r>
              <a:rPr lang="en" sz="1900"/>
              <a:t>Palavras exclusivas daquele documento tem um peso maior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⊳"/>
            </a:pPr>
            <a:r>
              <a:rPr lang="en" sz="1900"/>
              <a:t>Palavras em todos documentos tem um peso menor</a:t>
            </a:r>
            <a:endParaRPr sz="1900"/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 TF-IDF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O tamanho do vetor aumenta com o tamanho do vocabulário.</a:t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Não captura sinônimos</a:t>
            </a:r>
            <a:endParaRPr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Não entende novas palavras fora do corpus utilizado</a:t>
            </a:r>
            <a:endParaRPr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Não fornecerá nenhuma informação semântica sobre as palavras</a:t>
            </a:r>
            <a:endParaRPr/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 TF-IDF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r>
              <a:rPr lang="en"/>
              <a:t> - Python</a:t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075" y="1548250"/>
            <a:ext cx="5772401" cy="28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875" y="1272250"/>
            <a:ext cx="4810125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Dicas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243350" y="1119850"/>
            <a:ext cx="8056500" cy="32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https://www.analyticsvidhya.com/blog/2020/02/quick-introduction-bag-of-words-bow-tf-idf/</a:t>
            </a:r>
            <a:endParaRPr u="sng">
              <a:solidFill>
                <a:schemeClr val="hlink"/>
              </a:solidFill>
            </a:endParaRPr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https://medium.com/analytics-vidhya/tf-idf-term-frequency-technique-easiest-explanation-for-text-classification-in-nlp-with-code-8ca3912e58c3</a:t>
            </a:r>
            <a:endParaRPr u="sng">
              <a:solidFill>
                <a:schemeClr val="hlink"/>
              </a:solidFill>
            </a:endParaRPr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 u="sng">
                <a:solidFill>
                  <a:schemeClr val="hlink"/>
                </a:solidFill>
              </a:rPr>
              <a:t>https://medium.com/@acrosson/summarize-documents-using-tf-idf-bdee8f60b71</a:t>
            </a:r>
            <a:endParaRPr u="sng">
              <a:solidFill>
                <a:schemeClr val="hlink"/>
              </a:solidFill>
            </a:endParaRPr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 u="sng">
                <a:solidFill>
                  <a:schemeClr val="hlink"/>
                </a:solidFill>
              </a:rPr>
              <a:t>https://scikit-learn.org/stable/modules/generated/sklearn.feature_extraction.text.TfidfVectorizer.html</a:t>
            </a:r>
            <a:endParaRPr u="sng">
              <a:solidFill>
                <a:schemeClr val="hlink"/>
              </a:solidFill>
            </a:endParaRPr>
          </a:p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Speech and Language Processing. Daniel Jurafsky &amp; James H. Martin. Copyright © 2020. All rights reserved. Draft of December 30, 2020.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https://web.stanford.edu/~jurafsky/slp3/ed3book.pdf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Vajjala, Sowmya, et al. Practical Natural Language Processing: A Comprehensive Guide to Building Real-World NLP Systems. O'Reilly Media, 2020.</a:t>
            </a:r>
            <a:endParaRPr/>
          </a:p>
        </p:txBody>
      </p:sp>
      <p:sp>
        <p:nvSpPr>
          <p:cNvPr id="213" name="Google Shape;213;p3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>
                <a:solidFill>
                  <a:schemeClr val="dk2"/>
                </a:solidFill>
              </a:rPr>
              <a:t>TF = term frequency 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>
                <a:solidFill>
                  <a:schemeClr val="dk2"/>
                </a:solidFill>
              </a:rPr>
              <a:t>IDF = inverse document frequency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>
                <a:solidFill>
                  <a:schemeClr val="dk2"/>
                </a:solidFill>
              </a:rPr>
              <a:t>É a </a:t>
            </a:r>
            <a:r>
              <a:rPr lang="en">
                <a:solidFill>
                  <a:schemeClr val="dk2"/>
                </a:solidFill>
              </a:rPr>
              <a:t>"frequência relativa" que uma palavra aparece em um documento em comparação com sua frequência em todos os documentos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>
                <a:solidFill>
                  <a:schemeClr val="dk2"/>
                </a:solidFill>
              </a:rPr>
              <a:t>É comumente utilizado em sistemas de recuperação de informações </a:t>
            </a:r>
            <a:r>
              <a:rPr lang="en">
                <a:solidFill>
                  <a:schemeClr val="dk2"/>
                </a:solidFill>
              </a:rPr>
              <a:t>e</a:t>
            </a:r>
            <a:r>
              <a:rPr lang="en">
                <a:solidFill>
                  <a:schemeClr val="dk2"/>
                </a:solidFill>
              </a:rPr>
              <a:t> classificação de texto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Font typeface="Barlow"/>
              <a:buChar char="➤"/>
            </a:pPr>
            <a:r>
              <a:rPr b="1"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Avalia  a importância de uma palavra</a:t>
            </a:r>
            <a:endParaRPr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507750" y="1102975"/>
            <a:ext cx="7581600" cy="17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>
                <a:solidFill>
                  <a:schemeClr val="dk2"/>
                </a:solidFill>
              </a:rPr>
              <a:t>Frequência de um termo em um documento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b="1" lang="en">
                <a:solidFill>
                  <a:schemeClr val="dk2"/>
                </a:solidFill>
              </a:rPr>
              <a:t>Mede o quão frequente é um termo em um documento</a:t>
            </a:r>
            <a:endParaRPr b="1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400"/>
              <a:buChar char="⊳"/>
            </a:pPr>
            <a:r>
              <a:rPr lang="en" sz="1600">
                <a:solidFill>
                  <a:schemeClr val="dk2"/>
                </a:solidFill>
              </a:rPr>
              <a:t>Ao calcular o TF, todos os termos são considerados igualmente importantes. </a:t>
            </a:r>
            <a:endParaRPr sz="16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400"/>
              <a:buChar char="⊳"/>
            </a:pPr>
            <a:r>
              <a:rPr lang="en" sz="1600">
                <a:solidFill>
                  <a:schemeClr val="dk2"/>
                </a:solidFill>
              </a:rPr>
              <a:t> Sabe-se que certos termos, como "é", "de" e "isso", podem aparecer muitas vezes, mas têm pouca importância.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600"/>
              <a:buChar char="⊳"/>
            </a:pPr>
            <a:r>
              <a:rPr lang="en" sz="1600">
                <a:solidFill>
                  <a:schemeClr val="dk2"/>
                </a:solidFill>
              </a:rPr>
              <a:t>Precisamos pesar os termos frequentes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694800" y="2823475"/>
            <a:ext cx="7207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TF(t) =   Nº de vezes que o termo t aparece em um documento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2385300" y="3173075"/>
            <a:ext cx="3826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Nº total de termos no documento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125" name="Google Shape;125;p21"/>
          <p:cNvCxnSpPr/>
          <p:nvPr/>
        </p:nvCxnSpPr>
        <p:spPr>
          <a:xfrm>
            <a:off x="1514000" y="3173075"/>
            <a:ext cx="601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1"/>
          <p:cNvCxnSpPr>
            <a:stCxn id="127" idx="0"/>
          </p:cNvCxnSpPr>
          <p:nvPr/>
        </p:nvCxnSpPr>
        <p:spPr>
          <a:xfrm flipH="1" rot="10800000">
            <a:off x="2300625" y="3469275"/>
            <a:ext cx="3252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1"/>
          <p:cNvSpPr txBox="1"/>
          <p:nvPr/>
        </p:nvSpPr>
        <p:spPr>
          <a:xfrm>
            <a:off x="348975" y="3828075"/>
            <a:ext cx="3903300" cy="55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Normalizar para que documentos grandes não impactem mais que documentos menores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Temos as seguintes revisões de filmes:</a:t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Comentário 1 (C1): Este filme é muito assustador e longo</a:t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Comentário 2 (C2): Este filme não é assustador e é lento</a:t>
            </a:r>
            <a:endParaRPr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Comentário 3 (C3): Este filme é assustador e bom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- parte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- parte 2</a:t>
            </a:r>
            <a:endParaRPr/>
          </a:p>
        </p:txBody>
      </p:sp>
      <p:graphicFrame>
        <p:nvGraphicFramePr>
          <p:cNvPr id="141" name="Google Shape;141;p23"/>
          <p:cNvGraphicFramePr/>
          <p:nvPr/>
        </p:nvGraphicFramePr>
        <p:xfrm>
          <a:off x="3463988" y="117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{D69BC1AD-8D96-4BB5-8DCA-C9FA3CA807C1}</a:tableStyleId>
              </a:tblPr>
              <a:tblGrid>
                <a:gridCol w="952500"/>
                <a:gridCol w="276225"/>
                <a:gridCol w="276225"/>
                <a:gridCol w="276225"/>
                <a:gridCol w="514350"/>
                <a:gridCol w="514350"/>
                <a:gridCol w="514350"/>
              </a:tblGrid>
              <a:tr h="394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Termo</a:t>
                      </a:r>
                      <a:endParaRPr b="1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C1</a:t>
                      </a:r>
                      <a:endParaRPr b="1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C2</a:t>
                      </a:r>
                      <a:endParaRPr b="1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C3</a:t>
                      </a:r>
                      <a:endParaRPr b="1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TF C1</a:t>
                      </a:r>
                      <a:endParaRPr b="1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TF C2</a:t>
                      </a:r>
                      <a:endParaRPr b="1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TF C3</a:t>
                      </a:r>
                      <a:endParaRPr b="1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este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1/7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filme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1/7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1/7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muito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1/7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0/8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0/6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assustador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1/7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1/7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longo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1/7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0/8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0/6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0/7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0/6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lento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0/7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0/6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bom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0/7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0/8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" name="Google Shape;142;p23"/>
          <p:cNvSpPr txBox="1"/>
          <p:nvPr/>
        </p:nvSpPr>
        <p:spPr>
          <a:xfrm>
            <a:off x="493875" y="2317800"/>
            <a:ext cx="225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Calcular TF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IDF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457200" y="1506650"/>
            <a:ext cx="7581600" cy="14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>
                <a:solidFill>
                  <a:schemeClr val="dk2"/>
                </a:solidFill>
              </a:rPr>
              <a:t>Frequência inversa de documentos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>
                <a:solidFill>
                  <a:schemeClr val="dk2"/>
                </a:solidFill>
              </a:rPr>
              <a:t>Verifica o quão rara é uma palavra entre os documentos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>
                <a:solidFill>
                  <a:schemeClr val="dk2"/>
                </a:solidFill>
              </a:rPr>
              <a:t>Isso é para penalizar, por exemplo, stopwords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b="1" lang="en">
                <a:solidFill>
                  <a:schemeClr val="dk2"/>
                </a:solidFill>
              </a:rPr>
              <a:t>Mede a importância de um termo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1035650" y="3846750"/>
            <a:ext cx="1080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IDF</a:t>
            </a: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(t)  =        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2464650" y="3909150"/>
            <a:ext cx="43287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Número de documentos com termo t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3124125" y="3598775"/>
            <a:ext cx="2483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Total de documentos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1935800" y="3820500"/>
            <a:ext cx="5808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log(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154" name="Google Shape;154;p24"/>
          <p:cNvCxnSpPr>
            <a:stCxn id="151" idx="1"/>
          </p:cNvCxnSpPr>
          <p:nvPr/>
        </p:nvCxnSpPr>
        <p:spPr>
          <a:xfrm flipH="1" rot="10800000">
            <a:off x="2464650" y="3985800"/>
            <a:ext cx="4151100" cy="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4"/>
          <p:cNvSpPr txBox="1"/>
          <p:nvPr/>
        </p:nvSpPr>
        <p:spPr>
          <a:xfrm>
            <a:off x="6539500" y="3668100"/>
            <a:ext cx="10806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- parte 3</a:t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493875" y="2317800"/>
            <a:ext cx="225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Calcular IDF</a:t>
            </a:r>
            <a:endParaRPr/>
          </a:p>
        </p:txBody>
      </p:sp>
      <p:graphicFrame>
        <p:nvGraphicFramePr>
          <p:cNvPr id="163" name="Google Shape;163;p25"/>
          <p:cNvGraphicFramePr/>
          <p:nvPr/>
        </p:nvGraphicFramePr>
        <p:xfrm>
          <a:off x="3148013" y="128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{D69BC1AD-8D96-4BB5-8DCA-C9FA3CA807C1}</a:tableStyleId>
              </a:tblPr>
              <a:tblGrid>
                <a:gridCol w="951150"/>
                <a:gridCol w="257600"/>
                <a:gridCol w="257600"/>
                <a:gridCol w="257600"/>
                <a:gridCol w="1238450"/>
              </a:tblGrid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Termo</a:t>
                      </a:r>
                      <a:endParaRPr b="1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C1</a:t>
                      </a:r>
                      <a:endParaRPr b="1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C2</a:t>
                      </a:r>
                      <a:endParaRPr b="1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C3</a:t>
                      </a:r>
                      <a:endParaRPr b="1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IDF</a:t>
                      </a:r>
                      <a:endParaRPr b="1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este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log(3/3) = 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filme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log(3/3) = 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log(3/3) = 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muito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log(3/1) = 0,48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assustador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log(3/3) = 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log(3/3) = 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longo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log(3/1) = 0,48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log(3/1) = 0,48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lento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log(3/1) = 0,48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bom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log(3/1) = 0,48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457200" y="1410150"/>
            <a:ext cx="6628800" cy="28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Cada termo terá uma representação que é dada por TF*IDF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33125" y="159900"/>
            <a:ext cx="3097800" cy="6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- parte 4</a:t>
            </a:r>
            <a:endParaRPr/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p27"/>
          <p:cNvGraphicFramePr/>
          <p:nvPr/>
        </p:nvGraphicFramePr>
        <p:xfrm>
          <a:off x="1168075" y="117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{D69BC1AD-8D96-4BB5-8DCA-C9FA3CA807C1}</a:tableStyleId>
              </a:tblPr>
              <a:tblGrid>
                <a:gridCol w="914400"/>
                <a:gridCol w="247650"/>
                <a:gridCol w="247650"/>
                <a:gridCol w="247650"/>
                <a:gridCol w="457200"/>
                <a:gridCol w="457200"/>
                <a:gridCol w="457200"/>
                <a:gridCol w="1190625"/>
                <a:gridCol w="752475"/>
                <a:gridCol w="752475"/>
                <a:gridCol w="752475"/>
              </a:tblGrid>
              <a:tr h="40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Termo</a:t>
                      </a:r>
                      <a:endParaRPr b="1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C1</a:t>
                      </a:r>
                      <a:endParaRPr b="1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C2</a:t>
                      </a:r>
                      <a:endParaRPr b="1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C3</a:t>
                      </a:r>
                      <a:endParaRPr b="1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TF C1</a:t>
                      </a:r>
                      <a:endParaRPr b="1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TF C2</a:t>
                      </a:r>
                      <a:endParaRPr b="1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TF C3</a:t>
                      </a:r>
                      <a:endParaRPr b="1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IDF</a:t>
                      </a:r>
                      <a:endParaRPr b="1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TF-IDF C1</a:t>
                      </a:r>
                      <a:endParaRPr b="1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TF-IDF C2</a:t>
                      </a:r>
                      <a:endParaRPr b="1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TF-IDF C3</a:t>
                      </a:r>
                      <a:endParaRPr b="1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este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1/7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log(3/3) = 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filme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1/7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log(3/3) = 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1/7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log(3/3) = 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muito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1/7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0/8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0/6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log(3/1) = 0,48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7BEB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0,069</a:t>
                      </a:r>
                      <a:endParaRPr>
                        <a:solidFill>
                          <a:srgbClr val="17BEB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assustador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1/7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log(3/3) = 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1/7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log(3/3) = 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longo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1/7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0/8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0/6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log(3/1) = 0,48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7BEB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0,069</a:t>
                      </a:r>
                      <a:endParaRPr>
                        <a:solidFill>
                          <a:srgbClr val="17BEB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0/7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0/6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log(3/1) = 0,48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7BEB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0,069</a:t>
                      </a:r>
                      <a:endParaRPr>
                        <a:solidFill>
                          <a:srgbClr val="17BEB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7BEB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0,060</a:t>
                      </a:r>
                      <a:endParaRPr>
                        <a:solidFill>
                          <a:srgbClr val="17BEB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lento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0/7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0/6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log(3/1) = 0,48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7BEB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0,069</a:t>
                      </a:r>
                      <a:endParaRPr>
                        <a:solidFill>
                          <a:srgbClr val="17BEB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7BEB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0,060</a:t>
                      </a:r>
                      <a:endParaRPr>
                        <a:solidFill>
                          <a:srgbClr val="17BEB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bom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0/7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0/8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1/6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log(3/1) = 0,48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7BEB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0,069</a:t>
                      </a:r>
                      <a:endParaRPr>
                        <a:solidFill>
                          <a:srgbClr val="17BEB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0,000</a:t>
                      </a:r>
                      <a:endParaRPr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7BEB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0,080</a:t>
                      </a:r>
                      <a:endParaRPr>
                        <a:solidFill>
                          <a:srgbClr val="17BEB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