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cd5b1b07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cd5b1b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323d6fb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323d6f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323d6fbb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323d6f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Uma entidade de entidade nomeada nomeada é, grosso modo, qualquer coisa que possa ser referida com um nome próprio: uma pessoa, um local, uma organização. </a:t>
            </a:r>
            <a:endParaRPr sz="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3b41fb7d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3b41f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3b41fb7d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3b41fb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3b41fb7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3b41fb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3b41fb7d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3b41fb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3b41fb7d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3b41fb7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 - </a:t>
            </a:r>
            <a:r>
              <a:rPr lang="en"/>
              <a:t>Automatic Content Extraction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3b41fb7d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3b41f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3b41fb7d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3b41fb7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3b41fb7d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3b41fb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3b41fb7d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3b41fb7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3b41fb7d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3b41f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3b41fb7d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3b41fb7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3b41fb7d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3b41fb7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3b41fb7d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3b41fb7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ecd5b1b07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ecd5b1b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3b41fb7d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3b41fb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cd5b1b07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cd5b1b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ecd5b1b07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ecd5b1b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39535dc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39535d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39535dc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39535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39535dc5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39535d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39535dc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39535d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cd5b1b07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cd5b1b0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39535dc5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39535d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39535dc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39535d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owardsdatascience.com/part-of-speech-tagging-with-hidden-markov-chain-models-e9fccc835c0e" TargetMode="External"/><Relationship Id="rId4" Type="http://schemas.openxmlformats.org/officeDocument/2006/relationships/hyperlink" Target="https://towardsdatascience.com/named-entity-recognition-applications-and-use-cases-acdbf57d595e" TargetMode="External"/><Relationship Id="rId5" Type="http://schemas.openxmlformats.org/officeDocument/2006/relationships/hyperlink" Target="https://medium.com/analytics-vidhya/entity-linking-a-primary-nlp-task-for-information-extraction-22f9d4b90aa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965550" y="781525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da Informação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Tarefas</a:t>
            </a:r>
            <a:r>
              <a:rPr lang="en" sz="3500"/>
              <a:t> Extração da Informação</a:t>
            </a:r>
            <a:endParaRPr sz="35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Reconhecimento de Entidades Nomeadas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Relacionamento de Entidades Nomeadas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Extração de Informação Temporal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Extração de Eventos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71075" y="46675"/>
            <a:ext cx="73335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Reconhecimento de Entidades Nomeadas (NER)</a:t>
            </a:r>
            <a:endParaRPr sz="3200"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91800" y="1228650"/>
            <a:ext cx="83412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Primeiro passo na extração de informações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Tarefa importante para </a:t>
            </a:r>
            <a:r>
              <a:rPr b="1" lang="en" sz="1900"/>
              <a:t>encontrar</a:t>
            </a:r>
            <a:r>
              <a:rPr lang="en" sz="1900"/>
              <a:t> </a:t>
            </a:r>
            <a:r>
              <a:rPr lang="en" sz="1900"/>
              <a:t>e</a:t>
            </a:r>
            <a:r>
              <a:rPr lang="en" sz="1900"/>
              <a:t> classificar </a:t>
            </a:r>
            <a:r>
              <a:rPr b="1" lang="en" sz="1900"/>
              <a:t>nomes</a:t>
            </a:r>
            <a:r>
              <a:rPr lang="en" sz="1900"/>
              <a:t> no texto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Reconhecimento de entidade nomeada é a tarefa de </a:t>
            </a:r>
            <a:r>
              <a:rPr b="1" lang="en" sz="1900"/>
              <a:t>identificar</a:t>
            </a:r>
            <a:r>
              <a:rPr lang="en" sz="1900"/>
              <a:t> nomes de </a:t>
            </a:r>
            <a:r>
              <a:rPr b="1" lang="en" sz="1900"/>
              <a:t>pessoas</a:t>
            </a:r>
            <a:r>
              <a:rPr lang="en" sz="1900"/>
              <a:t>, </a:t>
            </a:r>
            <a:r>
              <a:rPr b="1" lang="en" sz="1900"/>
              <a:t>lugares</a:t>
            </a:r>
            <a:r>
              <a:rPr lang="en" sz="1900"/>
              <a:t>, </a:t>
            </a:r>
            <a:r>
              <a:rPr b="1" lang="en" sz="1900"/>
              <a:t>organizações</a:t>
            </a:r>
            <a:r>
              <a:rPr lang="en" sz="1900"/>
              <a:t> etc. no texto.</a:t>
            </a:r>
            <a:endParaRPr sz="1900"/>
          </a:p>
          <a:p>
            <a:pPr indent="-3365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De grosso modo: </a:t>
            </a:r>
            <a:r>
              <a:rPr b="1" lang="en" sz="1900"/>
              <a:t>qualquer coisa</a:t>
            </a:r>
            <a:r>
              <a:rPr lang="en" sz="1900"/>
              <a:t> que possa ser referida com um </a:t>
            </a:r>
            <a:r>
              <a:rPr b="1" lang="en" sz="1900"/>
              <a:t>nome próprio</a:t>
            </a:r>
            <a:endParaRPr sz="1900"/>
          </a:p>
          <a:p>
            <a:pPr indent="-3365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Normalmente, é </a:t>
            </a:r>
            <a:r>
              <a:rPr b="1" lang="en" sz="1900"/>
              <a:t>estendido</a:t>
            </a:r>
            <a:r>
              <a:rPr lang="en" sz="1900"/>
              <a:t> para </a:t>
            </a:r>
            <a:r>
              <a:rPr b="1" lang="en" sz="1900"/>
              <a:t>incluir</a:t>
            </a:r>
            <a:r>
              <a:rPr lang="en" sz="1900"/>
              <a:t> itens que não são entidades em si, incluindo </a:t>
            </a:r>
            <a:r>
              <a:rPr b="1" lang="en" sz="1900"/>
              <a:t>datas</a:t>
            </a:r>
            <a:r>
              <a:rPr lang="en" sz="1900"/>
              <a:t>, </a:t>
            </a:r>
            <a:r>
              <a:rPr b="1" lang="en" sz="1900"/>
              <a:t>horas</a:t>
            </a:r>
            <a:r>
              <a:rPr lang="en" sz="1900"/>
              <a:t> e outros tipos de </a:t>
            </a:r>
            <a:r>
              <a:rPr b="1" lang="en" sz="1900"/>
              <a:t>expressões temporais</a:t>
            </a:r>
            <a:r>
              <a:rPr lang="en" sz="1900"/>
              <a:t> e até </a:t>
            </a:r>
            <a:r>
              <a:rPr b="1" lang="en" sz="1900"/>
              <a:t>expressões numéricas</a:t>
            </a:r>
            <a:r>
              <a:rPr lang="en" sz="1900"/>
              <a:t>, como preços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NER</a:t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25" y="2548775"/>
            <a:ext cx="5465376" cy="18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482225" y="1141150"/>
            <a:ext cx="74451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Barlow Light"/>
              <a:buChar char="▸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Frase: “O rato roeu a roupa do rei de Roma”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▹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seriam: Rato e Roma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Comuns NER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5" y="1769150"/>
            <a:ext cx="68675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601450" y="4096725"/>
            <a:ext cx="6346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Fonte: </a:t>
            </a:r>
            <a:r>
              <a:rPr lang="en" sz="1200">
                <a:latin typeface="Barlow"/>
                <a:ea typeface="Barlow"/>
                <a:cs typeface="Barlow"/>
                <a:sym typeface="Barlow"/>
              </a:rPr>
              <a:t>https://web.stanford.edu/~jurafsky/slp3/18.pdf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Utilidades - NER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Utilizada na extração de eventos </a:t>
            </a:r>
            <a:r>
              <a:rPr lang="en"/>
              <a:t>e</a:t>
            </a:r>
            <a:r>
              <a:rPr lang="en"/>
              <a:t> de relacionamentos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Muitas relações da EI são associações entre entidades nomeadas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sentimento pode ser atribuído a empresas ou produtos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Para responder a perguntas, as respostas geralmente são nomeadas entidades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171075" y="46675"/>
            <a:ext cx="83814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Relacionamento de Entidades Nomeadas</a:t>
            </a:r>
            <a:endParaRPr sz="3200"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433100" y="1339500"/>
            <a:ext cx="7575900" cy="24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Encontrar</a:t>
            </a:r>
            <a:r>
              <a:rPr lang="en"/>
              <a:t> </a:t>
            </a:r>
            <a:r>
              <a:rPr lang="en"/>
              <a:t>e</a:t>
            </a:r>
            <a:r>
              <a:rPr lang="en"/>
              <a:t> classificar 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relações semânticas</a:t>
            </a:r>
            <a:r>
              <a:rPr lang="en"/>
              <a:t> entre 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entidades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Geralmente relações binárias, como relação de filho, emprego, parte de, geoespacial.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Exemplo </a:t>
            </a:r>
            <a:r>
              <a:rPr lang="en" sz="2800"/>
              <a:t>Relacionamento de Entidades Nomeadas</a:t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0" y="1674550"/>
            <a:ext cx="3950476" cy="2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49" y="2079473"/>
            <a:ext cx="4298850" cy="9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550725" y="4636750"/>
            <a:ext cx="564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Fonte: </a:t>
            </a:r>
            <a:r>
              <a:rPr lang="en" sz="1100"/>
              <a:t>https://web.stanford.edu/~jurafsky/slp3/18.pdf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de Informação Temporal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Expressão temporal se refere à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detecção de frases</a:t>
            </a:r>
            <a:r>
              <a:rPr lang="en"/>
              <a:t> na linguagem natural que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denotem</a:t>
            </a:r>
            <a:r>
              <a:rPr lang="en"/>
              <a:t> uma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entidade temporal</a:t>
            </a:r>
            <a:r>
              <a:rPr lang="en"/>
              <a:t>, intervalo, tempo/hora, frequência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Exemplo: dias da semana (sexta e quinta-feira); expressões relativas (dois dias; a partir de agora; ou no próximo ano)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Essas expressões devem ser normalizadas em datas ou horários do dia específicos para situar eventos no tempo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71075" y="46675"/>
            <a:ext cx="83574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</a:t>
            </a:r>
            <a:r>
              <a:rPr lang="en"/>
              <a:t>Extração de Informação Temporal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25" y="2185700"/>
            <a:ext cx="6016401" cy="13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de Eventos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É</a:t>
            </a:r>
            <a:r>
              <a:rPr lang="en" sz="1900"/>
              <a:t> identificar menções de eventos em textos. </a:t>
            </a:r>
            <a:endParaRPr sz="1900"/>
          </a:p>
          <a:p>
            <a:pPr indent="-3365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Informação que pode ser ordenada em ordem temporal</a:t>
            </a:r>
            <a:endParaRPr sz="1900"/>
          </a:p>
          <a:p>
            <a:pPr indent="-3365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Evento é qualquer expressão que denota um evento ou estado que pode ser atribuído a um ponto ou intervalo específico no tempo</a:t>
            </a:r>
            <a:endParaRPr sz="1900"/>
          </a:p>
          <a:p>
            <a:pPr indent="-3365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Exemplo:</a:t>
            </a:r>
            <a:endParaRPr sz="1900"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sz="1900">
                <a:solidFill>
                  <a:schemeClr val="accent2"/>
                </a:solidFill>
              </a:rPr>
              <a:t>[EVENTO Citando] </a:t>
            </a:r>
            <a:r>
              <a:rPr lang="en" sz="1900"/>
              <a:t>preços altos de combustível, United Airlines </a:t>
            </a:r>
            <a:r>
              <a:rPr lang="en" sz="1900">
                <a:solidFill>
                  <a:schemeClr val="accent2"/>
                </a:solidFill>
              </a:rPr>
              <a:t>[</a:t>
            </a:r>
            <a:r>
              <a:rPr lang="en" sz="1900">
                <a:solidFill>
                  <a:schemeClr val="accent2"/>
                </a:solidFill>
              </a:rPr>
              <a:t>EVENTO</a:t>
            </a:r>
            <a:r>
              <a:rPr lang="en" sz="1900">
                <a:solidFill>
                  <a:schemeClr val="accent2"/>
                </a:solidFill>
              </a:rPr>
              <a:t> disse] </a:t>
            </a:r>
            <a:r>
              <a:rPr lang="en" sz="1900"/>
              <a:t>sexta-feira</a:t>
            </a:r>
            <a:r>
              <a:rPr lang="en" sz="1900">
                <a:solidFill>
                  <a:schemeClr val="accent2"/>
                </a:solidFill>
              </a:rPr>
              <a:t> [</a:t>
            </a:r>
            <a:r>
              <a:rPr lang="en" sz="1900">
                <a:solidFill>
                  <a:schemeClr val="accent2"/>
                </a:solidFill>
              </a:rPr>
              <a:t>EVENTO </a:t>
            </a:r>
            <a:r>
              <a:rPr lang="en" sz="1900">
                <a:solidFill>
                  <a:schemeClr val="accent2"/>
                </a:solidFill>
              </a:rPr>
              <a:t>aumentou]</a:t>
            </a:r>
            <a:r>
              <a:rPr lang="en" sz="1900"/>
              <a:t> as tarifas em US $ 6 por viagem de ida e volta em voos para algumas cidades também servidas por transportadoras de baixo custo</a:t>
            </a:r>
            <a:endParaRPr sz="1900"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Extração de Informação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Tarefas para Extração da Informação: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Reconhecimento de Entidades Nomeadas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Relacionamento de Entidades Nomeadas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Extração de Informação Temporal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Extração de Eventos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Aplicações NER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Classificação de conteúdo para provedores de notícias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Muitos conteúdos gerados diariamente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Difícil gerenciar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NER pode verificar automaticamente artigos/notícias inteiros e revelar quais são as principais pessoas, organizações e lugares abordados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conhecimento das tags relevantes para cada artigo ajuda a categorizar automaticamente os artigos em hierarquias definidas e permite a descoberta suave de conteúdo</a:t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800" y="1245075"/>
            <a:ext cx="4976077" cy="314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Aplicações NER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Automação no processo de recomendação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619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Sistemas de recomendação dominam a maneira como descobrimos novos conteúdos e idéias nos mundos de hoje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automação é feita realizando a extração das entidades de um artigo específico e recomendando os outros artigos que possuem as entidades mais semelhantes mencionadas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50" y="1169125"/>
            <a:ext cx="6211523" cy="31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/>
        </p:nvSpPr>
        <p:spPr>
          <a:xfrm>
            <a:off x="686600" y="4661675"/>
            <a:ext cx="4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Fonte: BBC News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3 - Aplicações NER</a:t>
            </a:r>
            <a:endParaRPr sz="3500"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36750" y="1250350"/>
            <a:ext cx="75759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Em um chat, por exemplo: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Identificar entidades que o humano está falando ou digitando auxilia nas ações que podem ser tomadas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75" y="2514650"/>
            <a:ext cx="3774475" cy="19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https://towardsdatascience.com/part-of-speech-tagging-with-hidden-markov-chain-models-e9fccc835c0e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https://towardsdatascience.com/named-entity-recognition-applications-and-use-cases-acdbf57d595e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https://medium.com/analytics-vidhya/entity-linking-a-primary-nlp-task-for-information-extraction-22f9d4b90aa8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"/>
              <a:buChar char="➤"/>
            </a:pPr>
            <a:r>
              <a:rPr lang="en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rPr>
              <a:t>https://medium.com/@b.terryjack/nlp-pretrained-named-entity-recognition-7caa5cd28d7b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87" name="Google Shape;287;p4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extração da informação?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45150" y="1206950"/>
            <a:ext cx="78348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Problema: </a:t>
            </a:r>
            <a:r>
              <a:rPr b="1" lang="en"/>
              <a:t>maior parte da informação está em forma de texto livre</a:t>
            </a:r>
            <a:endParaRPr b="1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Muitas informações em forma de notícias, emails, registros médicos, etc.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Informações desestruturadas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Preciso responder: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Como localizar informação relevante?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Como extrair a informação relevante?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Como gerar BDs ou bases de conhecimento automaticamente?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 que é Extração da Informação?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574650" y="1168825"/>
            <a:ext cx="78978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Este processo transforma as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informações não estruturadas em dados estruturados</a:t>
            </a:r>
            <a:endParaRPr b="1" sz="19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Encontrar e compreender partes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relevantes</a:t>
            </a:r>
            <a:r>
              <a:rPr lang="en" sz="1900"/>
              <a:t> dos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textos</a:t>
            </a:r>
            <a:endParaRPr b="1" sz="1900"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Coletar informações de vários trechos de texto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Produzir uma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representação estruturada</a:t>
            </a:r>
            <a:r>
              <a:rPr lang="en" sz="1900"/>
              <a:t> de informações relevantes: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sz="1900"/>
              <a:t>relações (no sentido de banco de dados)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 sz="1900"/>
              <a:t>uma base de conhecimento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Organizar</a:t>
            </a:r>
            <a:r>
              <a:rPr lang="en" sz="1900"/>
              <a:t>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informações</a:t>
            </a:r>
            <a:r>
              <a:rPr lang="en" sz="1900"/>
              <a:t> </a:t>
            </a:r>
            <a:r>
              <a:rPr lang="en" sz="1900"/>
              <a:t>que sejam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úteis</a:t>
            </a:r>
            <a:r>
              <a:rPr lang="en" sz="1900"/>
              <a:t> para as pessoas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➤"/>
            </a:pPr>
            <a:r>
              <a:rPr lang="en" sz="1900"/>
              <a:t>Colocar as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informações</a:t>
            </a:r>
            <a:r>
              <a:rPr lang="en" sz="1900"/>
              <a:t> em uma forma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semanticamente</a:t>
            </a:r>
            <a:r>
              <a:rPr lang="en" sz="1900"/>
              <a:t>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precisa</a:t>
            </a:r>
            <a:r>
              <a:rPr lang="en" sz="1900"/>
              <a:t> que permita que </a:t>
            </a: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outras inferências</a:t>
            </a:r>
            <a:r>
              <a:rPr lang="en" sz="1900"/>
              <a:t> sejam realizadas por algoritmos</a:t>
            </a:r>
            <a:endParaRPr sz="190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da Informação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25" y="1656400"/>
            <a:ext cx="7426000" cy="21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100" y="1192500"/>
            <a:ext cx="4503899" cy="19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850" y="3226924"/>
            <a:ext cx="5330574" cy="1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50" y="1152498"/>
            <a:ext cx="4063600" cy="31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71075" y="4511500"/>
            <a:ext cx="6466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Vajjala, Sowmya, et al. Practical Natural Language Processing: A Comprehensive Guide to Building Real-World NLP Systems. O'Reilly Media, 2020.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5" y="1416575"/>
            <a:ext cx="5143624" cy="265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409425" y="4589400"/>
            <a:ext cx="43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Fonte: Google Pesquisa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61289" l="0" r="70657" t="0"/>
          <a:stretch/>
        </p:blipFill>
        <p:spPr>
          <a:xfrm>
            <a:off x="5650500" y="1465750"/>
            <a:ext cx="2821951" cy="209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da Informação é difícil?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NLP é difícil de tratar automaticamente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É muito flexível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Várias formas para expressar uma única informação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800"/>
              <a:t>Belo Horizonte é a capital de Minas Gerais, sua população ultrapassa 2 milhões de habitantes</a:t>
            </a:r>
            <a:endParaRPr i="1"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800"/>
              <a:t>Minas Gerais tem Belo Horizonte, com mais de milhões de habitantes, como capital.</a:t>
            </a:r>
            <a:endParaRPr i="1" sz="18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800"/>
              <a:t>A capital de Minas Gerais tem mais de 2 milhões de habitantes</a:t>
            </a:r>
            <a:endParaRPr i="1" sz="1800"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