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Barlow"/>
      <p:regular r:id="rId20"/>
      <p:bold r:id="rId21"/>
      <p:italic r:id="rId22"/>
      <p:boldItalic r:id="rId23"/>
    </p:embeddedFont>
    <p:embeddedFont>
      <p:font typeface="Barlow Ligh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-regular.fntdata"/><Relationship Id="rId22" Type="http://schemas.openxmlformats.org/officeDocument/2006/relationships/font" Target="fonts/Barlow-italic.fntdata"/><Relationship Id="rId21" Type="http://schemas.openxmlformats.org/officeDocument/2006/relationships/font" Target="fonts/Barlow-bold.fntdata"/><Relationship Id="rId24" Type="http://schemas.openxmlformats.org/officeDocument/2006/relationships/font" Target="fonts/BarlowLight-regular.fntdata"/><Relationship Id="rId23" Type="http://schemas.openxmlformats.org/officeDocument/2006/relationships/font" Target="fonts/Barlow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arlowLight-italic.fntdata"/><Relationship Id="rId25" Type="http://schemas.openxmlformats.org/officeDocument/2006/relationships/font" Target="fonts/BarlowLight-bold.fntdata"/><Relationship Id="rId27" Type="http://schemas.openxmlformats.org/officeDocument/2006/relationships/font" Target="fonts/BarlowLigh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ed7eb6fd0_0_9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ed7eb6fd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f0dd8db5f_0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f0dd8db5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ed7eb6fd0_0_10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ed7eb6fd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261d3abb6_0_1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261d3abb6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261d3abb6_0_1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261d3abb6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ed7eb6fd0_0_1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ed7eb6fd0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ed7eb6fd0_0_1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ed7eb6fd0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f0dd8db5f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f0dd8db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261d3abb6_0_1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261d3abb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ed7eb6fd0_0_2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ed7eb6fd0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f0dd8db5f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f0dd8db5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261d3abb6_0_9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261d3abb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261d3abb6_0_10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261d3abb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261d3abb6_0_1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261d3abb6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261d3abb6_0_1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261d3abb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17BEBB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5738" y="1586205"/>
            <a:ext cx="7464491" cy="1309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8552" y="0"/>
            <a:ext cx="458544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4753" y="2796988"/>
            <a:ext cx="7467600" cy="80682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type="ctrTitle"/>
          </p:nvPr>
        </p:nvSpPr>
        <p:spPr>
          <a:xfrm>
            <a:off x="1037275" y="1023850"/>
            <a:ext cx="72129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74748"/>
              </a:buClr>
              <a:buSzPts val="5200"/>
              <a:buFont typeface="Calibri"/>
              <a:buNone/>
              <a:defRPr b="1" sz="5200">
                <a:solidFill>
                  <a:srgbClr val="47474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236750" y="2834125"/>
            <a:ext cx="6878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  <a:defRPr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6" name="Google Shape;16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51274" y="4612105"/>
            <a:ext cx="2292725" cy="425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1"/>
          <p:cNvSpPr txBox="1"/>
          <p:nvPr/>
        </p:nvSpPr>
        <p:spPr>
          <a:xfrm>
            <a:off x="311950" y="101873"/>
            <a:ext cx="85806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7BEBB"/>
                </a:solidFill>
                <a:latin typeface="Calibri"/>
                <a:ea typeface="Calibri"/>
                <a:cs typeface="Calibri"/>
                <a:sym typeface="Calibri"/>
              </a:rPr>
              <a:t>Título</a:t>
            </a:r>
            <a:endParaRPr b="1" sz="2500">
              <a:solidFill>
                <a:srgbClr val="17BEB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Google Shape;7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4800"/>
              <a:buNone/>
              <a:defRPr sz="4800">
                <a:solidFill>
                  <a:srgbClr val="17BEB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0" name="Google Shape;8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" name="Google Shape;8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17BEBB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06141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211" y="1130968"/>
            <a:ext cx="2727158" cy="2815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088469" y="-4496"/>
            <a:ext cx="206141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2"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5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5" name="Google Shape;95;p16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16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">
  <p:cSld name="TITLE_1">
    <p:bg>
      <p:bgPr>
        <a:solidFill>
          <a:srgbClr val="17BEBB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58552" y="0"/>
            <a:ext cx="458544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72653"/>
            <a:ext cx="9144000" cy="1612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1274" y="4612105"/>
            <a:ext cx="2292725" cy="42511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>
            <p:ph type="ctrTitle"/>
          </p:nvPr>
        </p:nvSpPr>
        <p:spPr>
          <a:xfrm>
            <a:off x="502675" y="2301575"/>
            <a:ext cx="8362200" cy="10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alibri"/>
              <a:buNone/>
              <a:defRPr b="1" sz="5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463" y="176462"/>
            <a:ext cx="8799095" cy="440355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399450" y="518650"/>
            <a:ext cx="8520600" cy="35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26" name="Google Shape;2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034716"/>
            <a:ext cx="9144000" cy="352926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➤"/>
              <a:defRPr/>
            </a:lvl1pPr>
            <a:lvl2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⊳"/>
              <a:defRPr/>
            </a:lvl2pPr>
            <a:lvl3pPr indent="-336550" lvl="2" marL="1371600" rtl="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rtl="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rtl="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" name="Google Shape;3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034716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b="1"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34" name="Google Shape;3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2">
  <p:cSld name="TITLE_AND_BODY_2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75025"/>
            <a:ext cx="9144000" cy="41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 txBox="1"/>
          <p:nvPr>
            <p:ph idx="1" type="body"/>
          </p:nvPr>
        </p:nvSpPr>
        <p:spPr>
          <a:xfrm>
            <a:off x="311700" y="646300"/>
            <a:ext cx="8520600" cy="29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➤"/>
              <a:defRPr/>
            </a:lvl1pPr>
            <a:lvl2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⊳"/>
              <a:defRPr/>
            </a:lvl2pPr>
            <a:lvl3pPr indent="-336550" lvl="2" marL="1371600" rtl="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rtl="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rtl="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" name="Google Shape;4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1">
  <p:cSld name="TITLE_AND_BODY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034716"/>
            <a:ext cx="9144000" cy="3529263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" name="Google Shape;4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034716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b="1"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47" name="Google Shape;4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➤"/>
              <a:defRPr sz="16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⊳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➤"/>
              <a:defRPr sz="16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⊳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" name="Google Shape;5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1034716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8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b="1"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55" name="Google Shape;5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duas colunas 1">
  <p:cSld name="TITLE_AND_TWO_COLUMNS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➤"/>
              <a:defRPr sz="16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⊳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" name="Google Shape;6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1034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34716"/>
            <a:ext cx="4812632" cy="360145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b="1"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63" name="Google Shape;6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duas colunas 1 1">
  <p:cSld name="TITLE_AND_TWO_COLUMNS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4764505" cy="4748463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1700" y="510650"/>
            <a:ext cx="3999900" cy="40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➤"/>
              <a:defRPr sz="16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⊳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0"/>
          <p:cNvSpPr txBox="1"/>
          <p:nvPr/>
        </p:nvSpPr>
        <p:spPr>
          <a:xfrm>
            <a:off x="311950" y="101873"/>
            <a:ext cx="85806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Títu</a:t>
            </a:r>
            <a:endParaRPr b="1" sz="3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Calibri"/>
              <a:buNone/>
              <a:defRPr sz="3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19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2100"/>
              <a:buFont typeface="Calibri"/>
              <a:buChar char="➤"/>
              <a:defRPr sz="21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65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1700"/>
              <a:buFont typeface="Calibri"/>
              <a:buChar char="⊳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65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1700"/>
              <a:buFont typeface="Calibri"/>
              <a:buChar char="■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700"/>
              <a:buFont typeface="Calibri"/>
              <a:buChar char="●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700"/>
              <a:buFont typeface="Calibri"/>
              <a:buChar char="○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700"/>
              <a:buFont typeface="Calibri"/>
              <a:buChar char="■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700"/>
              <a:buFont typeface="Calibri"/>
              <a:buChar char="●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700"/>
              <a:buFont typeface="Calibri"/>
              <a:buChar char="○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700"/>
              <a:buFont typeface="Calibri"/>
              <a:buChar char="■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open.blogs.nytimes.com/2015/08/11/building-the-next-new-york-times-recommendation-engine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hyperlink" Target="https://www.machinelearningplus.com/nlp/topic-modeling-gensim-python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medium.com/@lettier/how-does-lda-work-ill-explain-using-emoji-108abf40fa7d" TargetMode="External"/><Relationship Id="rId4" Type="http://schemas.openxmlformats.org/officeDocument/2006/relationships/hyperlink" Target="https://towardsdatascience.com/topic-extraction-and-classification-of-online-chats-e2bb2f11314a" TargetMode="External"/><Relationship Id="rId5" Type="http://schemas.openxmlformats.org/officeDocument/2006/relationships/hyperlink" Target="https://hookedondata.org/topic-modeling-the-new-york-times-and-trump/" TargetMode="External"/><Relationship Id="rId6" Type="http://schemas.openxmlformats.org/officeDocument/2006/relationships/hyperlink" Target="https://medium.com/betacom/latent-semantic-indexing-in-python-85880414b4de" TargetMode="External"/><Relationship Id="rId7" Type="http://schemas.openxmlformats.org/officeDocument/2006/relationships/hyperlink" Target="https://www.analyticsvidhya.com/blog/2018/10/stepwise-guide-topic-modeling-latent-semantic-analysis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hyperlink" Target="https://medium.com/@lettier/how-does-lda-work-ill-explain-using-emoji-108abf40fa7d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ctrTitle"/>
          </p:nvPr>
        </p:nvSpPr>
        <p:spPr>
          <a:xfrm>
            <a:off x="901950" y="1310425"/>
            <a:ext cx="7212900" cy="152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Extração de tópicos</a:t>
            </a:r>
            <a:endParaRPr/>
          </a:p>
        </p:txBody>
      </p:sp>
      <p:sp>
        <p:nvSpPr>
          <p:cNvPr id="102" name="Google Shape;102;p17"/>
          <p:cNvSpPr txBox="1"/>
          <p:nvPr>
            <p:ph idx="1" type="subTitle"/>
          </p:nvPr>
        </p:nvSpPr>
        <p:spPr>
          <a:xfrm>
            <a:off x="1236750" y="2834125"/>
            <a:ext cx="6878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LDA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Aplicações</a:t>
            </a:r>
            <a:endParaRPr/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00"/>
              <a:buChar char="➤"/>
            </a:pPr>
            <a:r>
              <a:rPr b="1" lang="en"/>
              <a:t>New York Times</a:t>
            </a:r>
            <a:r>
              <a:rPr lang="en"/>
              <a:t> está usando modelos de tópicos para </a:t>
            </a:r>
            <a:r>
              <a:rPr b="1" lang="en"/>
              <a:t>melhorar </a:t>
            </a:r>
            <a:r>
              <a:rPr lang="en"/>
              <a:t>seus </a:t>
            </a:r>
            <a:r>
              <a:rPr b="1" lang="en"/>
              <a:t>mecanismos de recomendação</a:t>
            </a:r>
            <a:r>
              <a:rPr lang="en"/>
              <a:t> de artigos para usuários</a:t>
            </a:r>
            <a:endParaRPr/>
          </a:p>
          <a:p>
            <a:pPr indent="-36195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Vários </a:t>
            </a:r>
            <a:r>
              <a:rPr b="1" lang="en"/>
              <a:t>profissionais</a:t>
            </a:r>
            <a:r>
              <a:rPr lang="en"/>
              <a:t> estão usando modelos de tópicos nas </a:t>
            </a:r>
            <a:r>
              <a:rPr b="1" lang="en"/>
              <a:t>indústrias de recrutamento</a:t>
            </a:r>
            <a:r>
              <a:rPr lang="en"/>
              <a:t>, onde pretendem extrair variáveis latentes das descrições de cargos e mapeá-los para os candidatos certos</a:t>
            </a:r>
            <a:endParaRPr/>
          </a:p>
          <a:p>
            <a:pPr indent="-36195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São usados para </a:t>
            </a:r>
            <a:r>
              <a:rPr b="1" lang="en"/>
              <a:t>organizar grandes conjuntos de dados </a:t>
            </a:r>
            <a:r>
              <a:rPr lang="en"/>
              <a:t>de e-mails, análises de clientes e perfis de mídia social do usuário</a:t>
            </a:r>
            <a:endParaRPr/>
          </a:p>
        </p:txBody>
      </p:sp>
      <p:sp>
        <p:nvSpPr>
          <p:cNvPr id="164" name="Google Shape;16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6"/>
          <p:cNvSpPr txBox="1"/>
          <p:nvPr/>
        </p:nvSpPr>
        <p:spPr>
          <a:xfrm>
            <a:off x="311700" y="4600675"/>
            <a:ext cx="67461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https://open.blogs.nytimes.com/2015/08/11/building-the-next-new-york-times-recommendation-engine/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825" y="160625"/>
            <a:ext cx="6492401" cy="409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8"/>
          <p:cNvPicPr preferRelativeResize="0"/>
          <p:nvPr/>
        </p:nvPicPr>
        <p:blipFill rotWithShape="1">
          <a:blip r:embed="rId3">
            <a:alphaModFix/>
          </a:blip>
          <a:srcRect b="0" l="0" r="0" t="64972"/>
          <a:stretch/>
        </p:blipFill>
        <p:spPr>
          <a:xfrm>
            <a:off x="719425" y="3322913"/>
            <a:ext cx="4375725" cy="99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8"/>
          <p:cNvSpPr txBox="1"/>
          <p:nvPr>
            <p:ph type="title"/>
          </p:nvPr>
        </p:nvSpPr>
        <p:spPr>
          <a:xfrm>
            <a:off x="445150" y="208100"/>
            <a:ext cx="2147100" cy="5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</a:t>
            </a:r>
            <a:endParaRPr/>
          </a:p>
        </p:txBody>
      </p:sp>
      <p:sp>
        <p:nvSpPr>
          <p:cNvPr id="178" name="Google Shape;17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28"/>
          <p:cNvPicPr preferRelativeResize="0"/>
          <p:nvPr/>
        </p:nvPicPr>
        <p:blipFill rotWithShape="1">
          <a:blip r:embed="rId3">
            <a:alphaModFix/>
          </a:blip>
          <a:srcRect b="67842" l="0" r="0" t="0"/>
          <a:stretch/>
        </p:blipFill>
        <p:spPr>
          <a:xfrm>
            <a:off x="719425" y="1480200"/>
            <a:ext cx="4375725" cy="9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8"/>
          <p:cNvSpPr/>
          <p:nvPr/>
        </p:nvSpPr>
        <p:spPr>
          <a:xfrm>
            <a:off x="807175" y="1701550"/>
            <a:ext cx="720000" cy="208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8"/>
          <p:cNvSpPr/>
          <p:nvPr/>
        </p:nvSpPr>
        <p:spPr>
          <a:xfrm>
            <a:off x="3254850" y="1701550"/>
            <a:ext cx="720000" cy="208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8"/>
          <p:cNvSpPr/>
          <p:nvPr/>
        </p:nvSpPr>
        <p:spPr>
          <a:xfrm>
            <a:off x="886525" y="3638025"/>
            <a:ext cx="828300" cy="208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8"/>
          <p:cNvSpPr/>
          <p:nvPr/>
        </p:nvSpPr>
        <p:spPr>
          <a:xfrm>
            <a:off x="886525" y="3846525"/>
            <a:ext cx="828300" cy="208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8"/>
          <p:cNvSpPr/>
          <p:nvPr/>
        </p:nvSpPr>
        <p:spPr>
          <a:xfrm>
            <a:off x="5481200" y="1638950"/>
            <a:ext cx="897300" cy="41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8"/>
          <p:cNvSpPr/>
          <p:nvPr/>
        </p:nvSpPr>
        <p:spPr>
          <a:xfrm>
            <a:off x="5481200" y="3609838"/>
            <a:ext cx="897300" cy="41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8"/>
          <p:cNvSpPr txBox="1"/>
          <p:nvPr/>
        </p:nvSpPr>
        <p:spPr>
          <a:xfrm rot="-2469004">
            <a:off x="5096912" y="654255"/>
            <a:ext cx="2164176" cy="4683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O que posso inferir?</a:t>
            </a: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endParaRPr/>
          </a:p>
        </p:txBody>
      </p:sp>
      <p:sp>
        <p:nvSpPr>
          <p:cNvPr id="187" name="Google Shape;187;p28"/>
          <p:cNvSpPr txBox="1"/>
          <p:nvPr/>
        </p:nvSpPr>
        <p:spPr>
          <a:xfrm>
            <a:off x="6891875" y="1507900"/>
            <a:ext cx="12963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Barlow Light"/>
                <a:ea typeface="Barlow Light"/>
                <a:cs typeface="Barlow Light"/>
                <a:sym typeface="Barlow Light"/>
              </a:rPr>
              <a:t>Automóvel</a:t>
            </a:r>
            <a:endParaRPr sz="18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88" name="Google Shape;188;p28"/>
          <p:cNvSpPr txBox="1"/>
          <p:nvPr/>
        </p:nvSpPr>
        <p:spPr>
          <a:xfrm>
            <a:off x="6960625" y="3533625"/>
            <a:ext cx="12963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Barlow Light"/>
                <a:ea typeface="Barlow Light"/>
                <a:cs typeface="Barlow Light"/>
                <a:sym typeface="Barlow Light"/>
              </a:rPr>
              <a:t>Médico</a:t>
            </a:r>
            <a:endParaRPr sz="18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89" name="Google Shape;189;p28"/>
          <p:cNvSpPr txBox="1"/>
          <p:nvPr/>
        </p:nvSpPr>
        <p:spPr>
          <a:xfrm>
            <a:off x="68950" y="4662400"/>
            <a:ext cx="71091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https://www.machinelearningplus.com/nlp/topic-modeling-gensim-python/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Dicas</a:t>
            </a:r>
            <a:endParaRPr/>
          </a:p>
        </p:txBody>
      </p:sp>
      <p:sp>
        <p:nvSpPr>
          <p:cNvPr id="195" name="Google Shape;195;p29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➤"/>
            </a:pPr>
            <a:r>
              <a:rPr lang="en" sz="1900" u="sng">
                <a:solidFill>
                  <a:schemeClr val="hlink"/>
                </a:solidFill>
                <a:hlinkClick r:id="rId3"/>
              </a:rPr>
              <a:t>https://medium.com/@lettier/how-does-lda-work-ill-explain-using-emoji-108abf40fa7d</a:t>
            </a:r>
            <a:endParaRPr sz="19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➤"/>
            </a:pPr>
            <a:r>
              <a:rPr lang="en" sz="1900" u="sng">
                <a:solidFill>
                  <a:schemeClr val="hlink"/>
                </a:solidFill>
                <a:hlinkClick r:id="rId4"/>
              </a:rPr>
              <a:t>https://towardsdatascience.com/topic-extraction-and-classification-of-online-chats-e2bb2f11314a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➤"/>
            </a:pPr>
            <a:r>
              <a:rPr lang="en" sz="1900" u="sng">
                <a:solidFill>
                  <a:schemeClr val="hlink"/>
                </a:solidFill>
                <a:hlinkClick r:id="rId5"/>
              </a:rPr>
              <a:t>https://hookedondata.org/topic-modeling-the-new-york-times-and-trump/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➤"/>
            </a:pPr>
            <a:r>
              <a:rPr lang="en" sz="1900" u="sng">
                <a:solidFill>
                  <a:schemeClr val="hlink"/>
                </a:solidFill>
                <a:hlinkClick r:id="rId6"/>
              </a:rPr>
              <a:t>https://medium.com/betacom/latent-semantic-indexing-in-python-85880414b4de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➤"/>
            </a:pPr>
            <a:r>
              <a:rPr lang="en" sz="1900" u="sng">
                <a:solidFill>
                  <a:schemeClr val="hlink"/>
                </a:solidFill>
                <a:hlinkClick r:id="rId7"/>
              </a:rPr>
              <a:t>https://www.analyticsvidhya.com/blog/2018/10/stepwise-guide-topic-modeling-latent-semantic-analysis/</a:t>
            </a:r>
            <a:endParaRPr sz="1900"/>
          </a:p>
        </p:txBody>
      </p:sp>
      <p:sp>
        <p:nvSpPr>
          <p:cNvPr id="196" name="Google Shape;19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Vajjala, Sowmya, et al. Practical Natural Language Processing: A Comprehensive Guide to Building Real-World NLP Systems. O'Reilly Media, 2020.</a:t>
            </a:r>
            <a:endParaRPr/>
          </a:p>
        </p:txBody>
      </p:sp>
      <p:sp>
        <p:nvSpPr>
          <p:cNvPr id="203" name="Google Shape;203;p30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Tópicos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➤"/>
            </a:pPr>
            <a:r>
              <a:rPr lang="en" sz="2100"/>
              <a:t>Extração de Tópicos</a:t>
            </a:r>
            <a:endParaRPr sz="21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⊳"/>
            </a:pPr>
            <a:r>
              <a:rPr lang="en" sz="2100"/>
              <a:t>O que é?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⊳"/>
            </a:pPr>
            <a:r>
              <a:rPr lang="en" sz="2100"/>
              <a:t>Aplicações</a:t>
            </a:r>
            <a:endParaRPr sz="2100"/>
          </a:p>
        </p:txBody>
      </p:sp>
      <p:sp>
        <p:nvSpPr>
          <p:cNvPr id="109" name="Google Shape;10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é?</a:t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Modelagem de tópicos</a:t>
            </a:r>
            <a:r>
              <a:rPr lang="en"/>
              <a:t> é o processo de 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identificação de tópicos em um conjunto de documentos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Isso pode ser útil para o quê?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mecanismos de pesquisa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automação de atendimento ao cliente 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seleção de features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r</a:t>
            </a:r>
            <a:r>
              <a:rPr lang="en"/>
              <a:t>ecuperação informação de dados não estruturado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Existem vários métodos, vamos abordar o: Alocação de Dirichlet Latente (LDA).</a:t>
            </a:r>
            <a:endParaRPr/>
          </a:p>
        </p:txBody>
      </p:sp>
      <p:sp>
        <p:nvSpPr>
          <p:cNvPr id="116" name="Google Shape;11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675" y="139225"/>
            <a:ext cx="6934999" cy="4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Latent Dirichlet Allocation LDA é um "modelo probabilístico generativo" de uma coleção de “peças”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Aprendizado não supervisionado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“Visualiza” os documentos como </a:t>
            </a:r>
            <a:r>
              <a:rPr i="1" lang="en"/>
              <a:t>bag of words</a:t>
            </a:r>
            <a:endParaRPr/>
          </a:p>
          <a:p>
            <a:pPr indent="-36195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Suposição fundamental do LDA: </a:t>
            </a:r>
            <a:endParaRPr/>
          </a:p>
          <a:p>
            <a:pPr indent="-33655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o documento foi gerado a partir de um conjunto de tópicos,</a:t>
            </a:r>
            <a:endParaRPr/>
          </a:p>
          <a:p>
            <a:pPr indent="-33655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em seguida, tópicos são gerados de um conjunto de palavra</a:t>
            </a:r>
            <a:r>
              <a:rPr lang="en"/>
              <a:t>s</a:t>
            </a:r>
            <a:endParaRPr/>
          </a:p>
        </p:txBody>
      </p:sp>
      <p:sp>
        <p:nvSpPr>
          <p:cNvPr id="128" name="Google Shape;128;p21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 LDA?</a:t>
            </a:r>
            <a:endParaRPr/>
          </a:p>
        </p:txBody>
      </p:sp>
      <p:sp>
        <p:nvSpPr>
          <p:cNvPr id="129" name="Google Shape;12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</a:t>
            </a:r>
            <a:endParaRPr/>
          </a:p>
        </p:txBody>
      </p:sp>
      <p:sp>
        <p:nvSpPr>
          <p:cNvPr id="135" name="Google Shape;13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9425" y="1150075"/>
            <a:ext cx="5535248" cy="331157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 txBox="1"/>
          <p:nvPr/>
        </p:nvSpPr>
        <p:spPr>
          <a:xfrm>
            <a:off x="146075" y="4838700"/>
            <a:ext cx="59157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4"/>
              </a:rPr>
              <a:t>https://medium.com/@lettier/how-does-lda-work-ill-explain-using-emoji-108abf40fa7d</a:t>
            </a:r>
            <a:endParaRPr sz="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325" y="284900"/>
            <a:ext cx="6780925" cy="397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Funcionamento LDA</a:t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433125" y="1235325"/>
            <a:ext cx="78543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Para cada documento</a:t>
            </a:r>
            <a:endParaRPr/>
          </a:p>
          <a:p>
            <a:pPr indent="-32385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⊳"/>
            </a:pPr>
            <a:r>
              <a:rPr lang="en" sz="1700"/>
              <a:t>Suponha que haja k tópicos em todos os documentos</a:t>
            </a:r>
            <a:endParaRPr sz="1700"/>
          </a:p>
          <a:p>
            <a:pPr indent="-32385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⊳"/>
            </a:pPr>
            <a:r>
              <a:rPr lang="en" sz="1700"/>
              <a:t>Distribua esses k tópicos no documento </a:t>
            </a:r>
            <a:endParaRPr sz="1700"/>
          </a:p>
          <a:p>
            <a:pPr indent="-32385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⊳"/>
            </a:pPr>
            <a:r>
              <a:rPr lang="en" sz="1700"/>
              <a:t>Para cada palavra  no documento, assuma que seu tópico está errado e que um tópico correto é atribuído a todas as outras palavras</a:t>
            </a:r>
            <a:endParaRPr sz="1700"/>
          </a:p>
          <a:p>
            <a:pPr indent="-32385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⊳"/>
            </a:pPr>
            <a:r>
              <a:rPr lang="en" sz="1700"/>
              <a:t>Atribua probabilisticamente a palavra a um tópico com base em duas coisas:</a:t>
            </a:r>
            <a:endParaRPr sz="1700"/>
          </a:p>
          <a:p>
            <a:pPr indent="-323850" lvl="2" marL="1371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700"/>
              <a:t>quais tópicos estão no documento</a:t>
            </a:r>
            <a:endParaRPr sz="1700"/>
          </a:p>
          <a:p>
            <a:pPr indent="-323850" lvl="2" marL="1371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700"/>
              <a:t>quantas vezes a palavra foi atribuída a um tópico específico em todos os documentos</a:t>
            </a:r>
            <a:endParaRPr sz="1700"/>
          </a:p>
          <a:p>
            <a:pPr indent="-32385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⊳"/>
            </a:pPr>
            <a:r>
              <a:rPr lang="en" sz="1700"/>
              <a:t>Repita esse processo várias vezes para cada documento e pronto!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0" name="Google Shape;15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 que LDA?</a:t>
            </a:r>
            <a:endParaRPr/>
          </a:p>
        </p:txBody>
      </p:sp>
      <p:sp>
        <p:nvSpPr>
          <p:cNvPr id="156" name="Google Shape;15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b="1" i="1" lang="en"/>
              <a:t>S</a:t>
            </a:r>
            <a:r>
              <a:rPr b="1" i="1" lang="en"/>
              <a:t>e</a:t>
            </a:r>
            <a:r>
              <a:rPr i="1" lang="en"/>
              <a:t> </a:t>
            </a:r>
            <a:r>
              <a:rPr lang="en"/>
              <a:t>o</a:t>
            </a:r>
            <a:r>
              <a:rPr lang="en"/>
              <a:t> número de tópicos é igual a um número de clusters e as probabilidades como a proporção de associação ao cluster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b="1" i="1" lang="en"/>
              <a:t>Então </a:t>
            </a:r>
            <a:r>
              <a:rPr lang="en"/>
              <a:t>usar o LDA é uma maneira de agrupar com clareza seus compostos e peças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