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Barlow"/>
      <p:regular r:id="rId35"/>
      <p:bold r:id="rId36"/>
      <p:italic r:id="rId37"/>
      <p:boldItalic r:id="rId38"/>
    </p:embeddedFont>
    <p:embeddedFont>
      <p:font typeface="Barlow Light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E15B58F-A571-4A93-A1BF-06AE44B68093}">
  <a:tblStyle styleId="{1E15B58F-A571-4A93-A1BF-06AE44B680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Light-bold.fntdata"/><Relationship Id="rId20" Type="http://schemas.openxmlformats.org/officeDocument/2006/relationships/slide" Target="slides/slide15.xml"/><Relationship Id="rId42" Type="http://schemas.openxmlformats.org/officeDocument/2006/relationships/font" Target="fonts/BarlowLight-boldItalic.fntdata"/><Relationship Id="rId41" Type="http://schemas.openxmlformats.org/officeDocument/2006/relationships/font" Target="fonts/BarlowLight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Barlow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Barlow-italic.fntdata"/><Relationship Id="rId14" Type="http://schemas.openxmlformats.org/officeDocument/2006/relationships/slide" Target="slides/slide9.xml"/><Relationship Id="rId36" Type="http://schemas.openxmlformats.org/officeDocument/2006/relationships/font" Target="fonts/Barlow-bold.fntdata"/><Relationship Id="rId17" Type="http://schemas.openxmlformats.org/officeDocument/2006/relationships/slide" Target="slides/slide12.xml"/><Relationship Id="rId39" Type="http://schemas.openxmlformats.org/officeDocument/2006/relationships/font" Target="fonts/BarlowLight-regular.fntdata"/><Relationship Id="rId16" Type="http://schemas.openxmlformats.org/officeDocument/2006/relationships/slide" Target="slides/slide11.xml"/><Relationship Id="rId38" Type="http://schemas.openxmlformats.org/officeDocument/2006/relationships/font" Target="fonts/Barlow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aa8cce695_0_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aa8cce695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eec8d4405_0_27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eec8d4405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eec8d4405_0_19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eec8d4405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d8ecbe2f0_1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d8ecbe2f0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eec8d4405_0_2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6eec8d4405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eec8d4405_0_28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eec8d4405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eec8d4405_0_2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6eec8d4405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dd8ecbe2f0_1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dd8ecbe2f0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dd8ecbe2f0_1_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dd8ecbe2f0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dd8ecbe2f0_1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dd8ecbe2f0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dd8ecbe2f0_1_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dd8ecbe2f0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ae7ce99b2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ae7ce99b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dd8ecbe2f0_1_7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dd8ecbe2f0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6eec8d4405_0_2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6eec8d4405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dd8ecbe2f0_1_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dd8ecbe2f0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dd8ecbe2f0_1_9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dd8ecbe2f0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dd8ecbe2f0_1_2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dd8ecbe2f0_1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eec8d4405_0_3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eec8d4405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6eec8d4405_0_2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6eec8d4405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6eec8d4405_0_26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6eec8d4405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d8ecbe2f0_1_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dd8ecbe2f0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dd8ecbe2f0_1_10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dd8ecbe2f0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eec8d4405_0_2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eec8d4405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eec8d4405_0_1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eec8d4405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d8ecbe2f0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d8ecbe2f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eec8d4405_0_18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eec8d4405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Dimensao 0 =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Dimensao 1 = realeza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Dimensao 2 = substantivo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Dimensao 3 = sexo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d8ecbe2f0_1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dd8ecbe2f0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eec8d4405_0_17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eec8d4405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d8ecbe2f0_1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d8ecbe2f0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1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17BEBB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5738" y="1586205"/>
            <a:ext cx="7464491" cy="1309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58552" y="0"/>
            <a:ext cx="458544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4753" y="2796988"/>
            <a:ext cx="7467600" cy="80682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>
            <p:ph type="ctrTitle"/>
          </p:nvPr>
        </p:nvSpPr>
        <p:spPr>
          <a:xfrm>
            <a:off x="1037275" y="1023850"/>
            <a:ext cx="72129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74748"/>
              </a:buClr>
              <a:buSzPts val="5200"/>
              <a:buFont typeface="Calibri"/>
              <a:buNone/>
              <a:defRPr b="1" sz="5200">
                <a:solidFill>
                  <a:srgbClr val="47474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236750" y="2834125"/>
            <a:ext cx="6878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  <a:defRPr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6" name="Google Shape;16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51274" y="4612105"/>
            <a:ext cx="2292725" cy="425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1"/>
          <p:cNvSpPr txBox="1"/>
          <p:nvPr/>
        </p:nvSpPr>
        <p:spPr>
          <a:xfrm>
            <a:off x="311950" y="101873"/>
            <a:ext cx="8580600" cy="7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17BEBB"/>
                </a:solidFill>
                <a:latin typeface="Calibri"/>
                <a:ea typeface="Calibri"/>
                <a:cs typeface="Calibri"/>
                <a:sym typeface="Calibri"/>
              </a:rPr>
              <a:t>Título</a:t>
            </a:r>
            <a:endParaRPr b="1" sz="2500">
              <a:solidFill>
                <a:srgbClr val="17BEB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Google Shape;7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4800"/>
              <a:buNone/>
              <a:defRPr sz="4800">
                <a:solidFill>
                  <a:srgbClr val="17BEB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0" name="Google Shape;8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4" name="Google Shape;8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17BEBB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06141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8211" y="1130968"/>
            <a:ext cx="2727158" cy="2815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7088469" y="-4496"/>
            <a:ext cx="206141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2">
    <p:bg>
      <p:bgPr>
        <a:solidFill>
          <a:srgbClr val="FFFFF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5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5" name="Google Shape;95;p16"/>
          <p:cNvSpPr txBox="1"/>
          <p:nvPr>
            <p:ph idx="1" type="subTitle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Google Shape;96;p16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1">
  <p:cSld name="TITLE_3">
    <p:bg>
      <p:bgPr>
        <a:solidFill>
          <a:srgbClr val="FFFF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" name="Google Shape;99;p17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 1">
  <p:cSld name="TITLE_1_2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2" name="Google Shape;102;p18"/>
          <p:cNvSpPr txBox="1"/>
          <p:nvPr>
            <p:ph idx="1" type="subTitle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3" name="Google Shape;103;p18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">
  <p:cSld name="TITLE_1">
    <p:bg>
      <p:bgPr>
        <a:solidFill>
          <a:srgbClr val="17BEBB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58552" y="0"/>
            <a:ext cx="458544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72653"/>
            <a:ext cx="9144000" cy="1612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1274" y="4612105"/>
            <a:ext cx="2292725" cy="42511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/>
          <p:nvPr>
            <p:ph type="ctrTitle"/>
          </p:nvPr>
        </p:nvSpPr>
        <p:spPr>
          <a:xfrm>
            <a:off x="502675" y="2301575"/>
            <a:ext cx="8362200" cy="108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alibri"/>
              <a:buNone/>
              <a:defRPr b="1" sz="5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463" y="176462"/>
            <a:ext cx="8799095" cy="4403559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4"/>
          <p:cNvSpPr txBox="1"/>
          <p:nvPr>
            <p:ph type="title"/>
          </p:nvPr>
        </p:nvSpPr>
        <p:spPr>
          <a:xfrm>
            <a:off x="399450" y="518650"/>
            <a:ext cx="8520600" cy="35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26" name="Google Shape;2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034716"/>
            <a:ext cx="9144000" cy="352926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1950" lvl="0" marL="457200">
              <a:spcBef>
                <a:spcPts val="0"/>
              </a:spcBef>
              <a:spcAft>
                <a:spcPts val="0"/>
              </a:spcAft>
              <a:buSzPts val="2100"/>
              <a:buChar char="➤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⊳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" name="Google Shape;3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034716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b="1" sz="3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34" name="Google Shape;3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2">
  <p:cSld name="TITLE_AND_BODY_2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75025"/>
            <a:ext cx="9144000" cy="41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"/>
          <p:cNvSpPr txBox="1"/>
          <p:nvPr>
            <p:ph idx="1" type="body"/>
          </p:nvPr>
        </p:nvSpPr>
        <p:spPr>
          <a:xfrm>
            <a:off x="311700" y="646300"/>
            <a:ext cx="8520600" cy="29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➤"/>
              <a:defRPr/>
            </a:lvl1pPr>
            <a:lvl2pPr indent="-336550" lvl="1" marL="914400" rtl="0">
              <a:spcBef>
                <a:spcPts val="0"/>
              </a:spcBef>
              <a:spcAft>
                <a:spcPts val="0"/>
              </a:spcAft>
              <a:buSzPts val="1700"/>
              <a:buChar char="⊳"/>
              <a:defRPr/>
            </a:lvl2pPr>
            <a:lvl3pPr indent="-336550" lvl="2" marL="1371600" rtl="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rtl="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rtl="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" name="Google Shape;4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1">
  <p:cSld name="TITLE_AND_BODY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034716"/>
            <a:ext cx="9144000" cy="3529263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" name="Google Shape;4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034716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b="1" sz="3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47" name="Google Shape;4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➤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⊳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➤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⊳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" name="Google Shape;53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1034716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8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b="1" sz="3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55" name="Google Shape;5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duas colunas 1">
  <p:cSld name="TITLE_AND_TWO_COLUMNS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➤"/>
              <a:defRPr sz="16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⊳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0" name="Google Shape;60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1034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34716"/>
            <a:ext cx="4812632" cy="3601452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9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b="1" sz="3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63" name="Google Shape;6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duas colunas 1 1">
  <p:cSld name="TITLE_AND_TWO_COLUMNS_1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4764505" cy="4748463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1700" y="510650"/>
            <a:ext cx="3999900" cy="40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➤"/>
              <a:defRPr sz="16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⊳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10"/>
          <p:cNvSpPr txBox="1"/>
          <p:nvPr/>
        </p:nvSpPr>
        <p:spPr>
          <a:xfrm>
            <a:off x="311950" y="101873"/>
            <a:ext cx="8580600" cy="7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Títu</a:t>
            </a:r>
            <a:endParaRPr b="1" sz="3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" name="Google Shape;7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Calibri"/>
              <a:buNone/>
              <a:defRPr sz="3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19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2100"/>
              <a:buFont typeface="Calibri"/>
              <a:buChar char="➤"/>
              <a:defRPr sz="21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65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1700"/>
              <a:buFont typeface="Calibri"/>
              <a:buChar char="⊳"/>
              <a:defRPr sz="17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65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1700"/>
              <a:buFont typeface="Calibri"/>
              <a:buChar char="■"/>
              <a:defRPr sz="17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700"/>
              <a:buFont typeface="Calibri"/>
              <a:buChar char="●"/>
              <a:defRPr sz="17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700"/>
              <a:buFont typeface="Calibri"/>
              <a:buChar char="○"/>
              <a:defRPr sz="17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700"/>
              <a:buFont typeface="Calibri"/>
              <a:buChar char="■"/>
              <a:defRPr sz="17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700"/>
              <a:buFont typeface="Calibri"/>
              <a:buChar char="●"/>
              <a:defRPr sz="17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700"/>
              <a:buFont typeface="Calibri"/>
              <a:buChar char="○"/>
              <a:defRPr sz="17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700"/>
              <a:buFont typeface="Calibri"/>
              <a:buChar char="■"/>
              <a:defRPr sz="17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fasttext.cc/docs/en/crawl-vectors.html" TargetMode="External"/><Relationship Id="rId4" Type="http://schemas.openxmlformats.org/officeDocument/2006/relationships/hyperlink" Target="https://wikipedia2vec.github.io/wikipedia2vec/pretrained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nlp.stanford.edu/projects/glove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Relationship Id="rId4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0.png"/><Relationship Id="rId4" Type="http://schemas.openxmlformats.org/officeDocument/2006/relationships/hyperlink" Target="https://p.migdal.pl/2017/01/06/king-man-woman-queen-why.htm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towardsdatascience.com/word-to-vectors-natural-language-processing-b253dd0b0817" TargetMode="External"/><Relationship Id="rId4" Type="http://schemas.openxmlformats.org/officeDocument/2006/relationships/hyperlink" Target="http://web.stanford.edu/class/cs224n/slides/cs224n-2020-lecture01-wordvecs1.pdf" TargetMode="External"/><Relationship Id="rId5" Type="http://schemas.openxmlformats.org/officeDocument/2006/relationships/hyperlink" Target="http://web.stanford.edu/class/cs224n/readings/cs224n-2019-notes01-wordvecs1.pdf" TargetMode="External"/><Relationship Id="rId6" Type="http://schemas.openxmlformats.org/officeDocument/2006/relationships/hyperlink" Target="https://towardsdatascience.com/neural-network-embeddings-explained-4d028e6f0526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web.stanford.edu/~jurafsky/slp3/ed3book.pdf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Relationship Id="rId4" Type="http://schemas.openxmlformats.org/officeDocument/2006/relationships/image" Target="../media/image26.png"/><Relationship Id="rId5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ctrTitle"/>
          </p:nvPr>
        </p:nvSpPr>
        <p:spPr>
          <a:xfrm>
            <a:off x="965550" y="839000"/>
            <a:ext cx="72129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Word2Vec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CBoW</a:t>
            </a:r>
            <a:endParaRPr/>
          </a:p>
        </p:txBody>
      </p:sp>
      <p:sp>
        <p:nvSpPr>
          <p:cNvPr id="175" name="Google Shape;17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8"/>
          <p:cNvSpPr txBox="1"/>
          <p:nvPr/>
        </p:nvSpPr>
        <p:spPr>
          <a:xfrm>
            <a:off x="5002250" y="1309000"/>
            <a:ext cx="1623000" cy="29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rPr>
              <a:t>Entrada:</a:t>
            </a:r>
            <a:endParaRPr sz="2000">
              <a:solidFill>
                <a:schemeClr val="accent2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O dia está</a:t>
            </a:r>
            <a:endParaRPr sz="2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rPr>
              <a:t>Saída:</a:t>
            </a:r>
            <a:endParaRPr sz="2000">
              <a:solidFill>
                <a:schemeClr val="accent2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b="1" lang="en" sz="2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</a:t>
            </a:r>
            <a:r>
              <a:rPr b="1" lang="en" sz="2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indo</a:t>
            </a:r>
            <a:endParaRPr b="1" sz="2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f</a:t>
            </a:r>
            <a:r>
              <a:rPr lang="en" sz="20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eio</a:t>
            </a:r>
            <a:endParaRPr sz="200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nublado</a:t>
            </a:r>
            <a:endParaRPr sz="200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177" name="Google Shape;17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5975" y="1309000"/>
            <a:ext cx="2742750" cy="312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Embedding - SkipGram</a:t>
            </a:r>
            <a:endParaRPr/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A</a:t>
            </a:r>
            <a:r>
              <a:rPr lang="en"/>
              <a:t>prende prevendo o contexto dado uma palavra central baseada nas palavras vizinhas.</a:t>
            </a:r>
            <a:endParaRPr/>
          </a:p>
        </p:txBody>
      </p:sp>
      <p:sp>
        <p:nvSpPr>
          <p:cNvPr id="184" name="Google Shape;18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875" y="2463975"/>
            <a:ext cx="4895850" cy="13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0"/>
          <p:cNvSpPr txBox="1"/>
          <p:nvPr/>
        </p:nvSpPr>
        <p:spPr>
          <a:xfrm>
            <a:off x="214000" y="4569175"/>
            <a:ext cx="78708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Fonte: Vajjala, Sowmya, et al. Practical Natural Language Processing: A Comprehensive Guide to Building Real-World NLP Systems. O'Reilly Media, 2020.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7950" y="0"/>
            <a:ext cx="5251300" cy="456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Skip-Gram</a:t>
            </a:r>
            <a:endParaRPr/>
          </a:p>
        </p:txBody>
      </p:sp>
      <p:sp>
        <p:nvSpPr>
          <p:cNvPr id="198" name="Google Shape;19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5575" y="1231975"/>
            <a:ext cx="2065175" cy="3187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1"/>
          <p:cNvSpPr txBox="1"/>
          <p:nvPr/>
        </p:nvSpPr>
        <p:spPr>
          <a:xfrm>
            <a:off x="5002250" y="1309000"/>
            <a:ext cx="1623000" cy="29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rPr>
              <a:t>Entrada:</a:t>
            </a:r>
            <a:endParaRPr sz="2000">
              <a:solidFill>
                <a:schemeClr val="accent2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está</a:t>
            </a:r>
            <a:endParaRPr sz="2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rPr>
              <a:t>Saída:</a:t>
            </a:r>
            <a:endParaRPr sz="2000">
              <a:solidFill>
                <a:schemeClr val="accent2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O dia</a:t>
            </a:r>
            <a:endParaRPr sz="2000">
              <a:solidFill>
                <a:schemeClr val="accent2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 lindo</a:t>
            </a:r>
            <a:endParaRPr sz="2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feio</a:t>
            </a:r>
            <a:endParaRPr sz="200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nublado</a:t>
            </a:r>
            <a:endParaRPr sz="200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457200" y="66625"/>
            <a:ext cx="7445100" cy="90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 o que é a saída do embedding?</a:t>
            </a:r>
            <a:endParaRPr/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457200" y="1331475"/>
            <a:ext cx="7581600" cy="29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Vetor de dimensão (v,</a:t>
            </a:r>
            <a:r>
              <a:rPr lang="en"/>
              <a:t>e</a:t>
            </a:r>
            <a:r>
              <a:rPr lang="en"/>
              <a:t>)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v</a:t>
            </a:r>
            <a:r>
              <a:rPr lang="en"/>
              <a:t> - tamanho do vocabulário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e</a:t>
            </a:r>
            <a:r>
              <a:rPr lang="en"/>
              <a:t> - tamanho do vetor (50, 100,200, 300)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Qual tamanho do vetor?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Depende do contexto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Contexto específico use uma dimensão menor para capturar menos “latências” </a:t>
            </a:r>
            <a:endParaRPr/>
          </a:p>
        </p:txBody>
      </p:sp>
      <p:sp>
        <p:nvSpPr>
          <p:cNvPr id="207" name="Google Shape;20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Embeddings - Sempre preciso gerar?</a:t>
            </a:r>
            <a:endParaRPr/>
          </a:p>
        </p:txBody>
      </p:sp>
      <p:sp>
        <p:nvSpPr>
          <p:cNvPr id="213" name="Google Shape;213;p33"/>
          <p:cNvSpPr txBox="1"/>
          <p:nvPr>
            <p:ph idx="1" type="body"/>
          </p:nvPr>
        </p:nvSpPr>
        <p:spPr>
          <a:xfrm>
            <a:off x="472600" y="1265400"/>
            <a:ext cx="7931100" cy="31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Barlow"/>
              <a:buChar char="➤"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Depende</a:t>
            </a:r>
            <a:endParaRPr b="1">
              <a:latin typeface="Barlow"/>
              <a:ea typeface="Barlow"/>
              <a:cs typeface="Barlow"/>
              <a:sym typeface="Barlow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Se seu contexto for muito específico - treine seu embedding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Se tiver poucos dados - Use um embedding pronto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Existem embeddings treinados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Todas dados da wikipedia -</a:t>
            </a:r>
            <a:r>
              <a:rPr lang="en"/>
              <a:t> </a:t>
            </a:r>
            <a:r>
              <a:rPr lang="en" sz="1600"/>
              <a:t>English, Arabic, Chinese, Dutch, French, German, Italian, Japanese, Polish, Portuguese, Russian, and Spanish)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⊳"/>
            </a:pPr>
            <a:r>
              <a:rPr lang="en" u="sng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Word Vector 157 idiomas</a:t>
            </a:r>
            <a:r>
              <a:rPr lang="en"/>
              <a:t> e </a:t>
            </a:r>
            <a:r>
              <a:rPr lang="en" u="sng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Embeddings Pretrainados Wikipedia</a:t>
            </a:r>
            <a:endParaRPr sz="16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Você também pode pegar um embedding treinado e retreinar acrescentando seus dados específicos</a:t>
            </a:r>
            <a:endParaRPr/>
          </a:p>
        </p:txBody>
      </p:sp>
      <p:sp>
        <p:nvSpPr>
          <p:cNvPr id="214" name="Google Shape;21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34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Embeddings Pré-treinados</a:t>
            </a:r>
            <a:endParaRPr/>
          </a:p>
        </p:txBody>
      </p:sp>
      <p:pic>
        <p:nvPicPr>
          <p:cNvPr id="221" name="Google Shape;22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975" y="1664063"/>
            <a:ext cx="4743450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Char char="➤"/>
            </a:pPr>
            <a:r>
              <a:rPr lang="en" sz="1950"/>
              <a:t>Vimos exemplos de embeddings de palavras</a:t>
            </a:r>
            <a:endParaRPr sz="1950"/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Char char="➤"/>
            </a:pPr>
            <a:r>
              <a:rPr lang="en" sz="1950"/>
              <a:t>No entanto, na maioria das aplicações da PNL, raramente lidamos apenas como palavras - lidamos com sentenças, parágrafos ou até mesmo textos completos</a:t>
            </a:r>
            <a:endParaRPr sz="1950"/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Char char="➤"/>
            </a:pPr>
            <a:r>
              <a:rPr lang="en" sz="1950"/>
              <a:t>Como representar unidades maiores de texto?</a:t>
            </a:r>
            <a:endParaRPr sz="1950"/>
          </a:p>
        </p:txBody>
      </p:sp>
      <p:sp>
        <p:nvSpPr>
          <p:cNvPr id="227" name="Google Shape;22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8" name="Google Shape;228;p35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Embeddings em textos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D</a:t>
            </a:r>
            <a:r>
              <a:rPr lang="en"/>
              <a:t>ividir o texto em palavras, pegar os embeddings para cada uma delas e combinar para formar a representação do texto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Podemos combinar como: soma, média, medina, etc.</a:t>
            </a:r>
            <a:endParaRPr/>
          </a:p>
        </p:txBody>
      </p:sp>
      <p:sp>
        <p:nvSpPr>
          <p:cNvPr id="234" name="Google Shape;234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5" name="Google Shape;235;p36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Embeddings em textos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7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F</a:t>
            </a:r>
            <a:r>
              <a:rPr lang="en"/>
              <a:t>astText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https://fasttext.cc/docs/en/crawl-vectors.html	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Glove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https://nlp.stanford.edu/projects/glove/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Doc2Vec</a:t>
            </a:r>
            <a:endParaRPr/>
          </a:p>
        </p:txBody>
      </p:sp>
      <p:sp>
        <p:nvSpPr>
          <p:cNvPr id="241" name="Google Shape;241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2" name="Google Shape;242;p37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Outras Representações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1063200" y="1095600"/>
            <a:ext cx="5825100" cy="295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/>
              <a:t>Banco</a:t>
            </a:r>
            <a:endParaRPr b="1" sz="9600"/>
          </a:p>
        </p:txBody>
      </p:sp>
      <p:sp>
        <p:nvSpPr>
          <p:cNvPr id="114" name="Google Shape;11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 txBox="1"/>
          <p:nvPr>
            <p:ph idx="1" type="body"/>
          </p:nvPr>
        </p:nvSpPr>
        <p:spPr>
          <a:xfrm>
            <a:off x="311700" y="1152475"/>
            <a:ext cx="8520600" cy="33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➤"/>
            </a:pPr>
            <a:r>
              <a:rPr lang="en" sz="1800"/>
              <a:t>Arquiteturas neurais como redes neurais recorrentes (RNNs) e Transformers foram utilizadas para desenvolver </a:t>
            </a:r>
            <a:r>
              <a:rPr b="1" lang="en" sz="1800"/>
              <a:t>modelos de linguagem em larga escala</a:t>
            </a:r>
            <a:r>
              <a:rPr lang="en" sz="1800"/>
              <a:t> (ELMo, BERT), que podem ser usados como </a:t>
            </a:r>
            <a:r>
              <a:rPr b="1" lang="en" sz="1800"/>
              <a:t>modelos pré-treinados</a:t>
            </a:r>
            <a:r>
              <a:rPr lang="en" sz="1800"/>
              <a:t> para obter representações de texto</a:t>
            </a:r>
            <a:endParaRPr sz="1800"/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➤"/>
            </a:pPr>
            <a:r>
              <a:rPr lang="en" sz="1800"/>
              <a:t>A ideia principal é alavancar o “aprendizado por transferência” - isto é, aprender embeddings em uma tarefa genérica (como modelagem de linguagem) em um corpus enorme e, em seguida, ajustar o aprendizado em dados específicos da tarefa. </a:t>
            </a:r>
            <a:endParaRPr sz="1800"/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➤"/>
            </a:pPr>
            <a:r>
              <a:rPr lang="en" sz="1800"/>
              <a:t>Esses modelos mostraram melhorias significativas em algumas tarefas fundamentais da PNL, como resposta a perguntas, rotulação de funções semânticas, reconhecimento de entidades nomeadas e resolução de correferência, para citar alguns</a:t>
            </a:r>
            <a:endParaRPr sz="1800"/>
          </a:p>
        </p:txBody>
      </p:sp>
      <p:sp>
        <p:nvSpPr>
          <p:cNvPr id="248" name="Google Shape;248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9" name="Google Shape;249;p38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Representações Universais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9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Embeddings Visualização</a:t>
            </a:r>
            <a:endParaRPr/>
          </a:p>
        </p:txBody>
      </p:sp>
      <p:sp>
        <p:nvSpPr>
          <p:cNvPr id="255" name="Google Shape;255;p39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A visualização dos embeddings permite identificar conceitos semelhantes próximos.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Para visualização os embeddings é preciso aplicar técnica de redução de dimensionalidade (PCA, T-SNE, UMap)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2" name="Google Shape;26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8150" y="475800"/>
            <a:ext cx="4552950" cy="38004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40"/>
          <p:cNvSpPr txBox="1"/>
          <p:nvPr/>
        </p:nvSpPr>
        <p:spPr>
          <a:xfrm>
            <a:off x="169375" y="4585675"/>
            <a:ext cx="64917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Vajjala, Sowmya, et al. Practical Natural Language Processing: A Comprehensive Guide to Building Real-World NLP Systems. O'Reilly Media, 2020.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9" name="Google Shape;26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238" y="381429"/>
            <a:ext cx="7511525" cy="366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41"/>
          <p:cNvSpPr txBox="1"/>
          <p:nvPr/>
        </p:nvSpPr>
        <p:spPr>
          <a:xfrm>
            <a:off x="77000" y="4508125"/>
            <a:ext cx="72378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Speech and Language Processing. Daniel Jurafsky &amp; James H. Martin. Copyright © 2020. All rights reserved. Draft of December 30, 2020. 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6" name="Google Shape;27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424" y="402100"/>
            <a:ext cx="4363475" cy="358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0901" y="402100"/>
            <a:ext cx="3845950" cy="326632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42"/>
          <p:cNvSpPr txBox="1"/>
          <p:nvPr/>
        </p:nvSpPr>
        <p:spPr>
          <a:xfrm>
            <a:off x="77000" y="4508125"/>
            <a:ext cx="72378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Speech and Language Processing. Daniel Jurafsky &amp; James H. Martin. Copyright © 2020. All rights reserved. Draft of December 30, 2020. 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3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Operação com embeddings</a:t>
            </a:r>
            <a:endParaRPr/>
          </a:p>
        </p:txBody>
      </p:sp>
      <p:sp>
        <p:nvSpPr>
          <p:cNvPr id="284" name="Google Shape;284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5" name="Google Shape;285;p43"/>
          <p:cNvPicPr preferRelativeResize="0"/>
          <p:nvPr/>
        </p:nvPicPr>
        <p:blipFill rotWithShape="1">
          <a:blip r:embed="rId3">
            <a:alphaModFix/>
          </a:blip>
          <a:srcRect b="0" l="7971" r="7668" t="0"/>
          <a:stretch/>
        </p:blipFill>
        <p:spPr>
          <a:xfrm>
            <a:off x="563475" y="1644900"/>
            <a:ext cx="3481275" cy="247607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43"/>
          <p:cNvSpPr txBox="1"/>
          <p:nvPr/>
        </p:nvSpPr>
        <p:spPr>
          <a:xfrm>
            <a:off x="3763700" y="1753225"/>
            <a:ext cx="5122800" cy="203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n"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Operação de vetores:</a:t>
            </a:r>
            <a:endParaRPr sz="2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429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</a:pPr>
            <a:r>
              <a:rPr lang="en"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Algebra Linear</a:t>
            </a:r>
            <a:endParaRPr sz="2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429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n"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Explicação</a:t>
            </a:r>
            <a:endParaRPr sz="2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429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</a:pPr>
            <a:r>
              <a:rPr lang="en" sz="2000" u="sng">
                <a:solidFill>
                  <a:schemeClr val="hlink"/>
                </a:solidFill>
                <a:latin typeface="Barlow Light"/>
                <a:ea typeface="Barlow Light"/>
                <a:cs typeface="Barlow Light"/>
                <a:sym typeface="Barlow Light"/>
                <a:hlinkClick r:id="rId4"/>
              </a:rPr>
              <a:t>https://p.migdal.pl/2017/01/06/king-man-woman-queen-why.html</a:t>
            </a:r>
            <a:endParaRPr sz="2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4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Embeddings - Associações</a:t>
            </a:r>
            <a:endParaRPr/>
          </a:p>
        </p:txBody>
      </p:sp>
      <p:sp>
        <p:nvSpPr>
          <p:cNvPr id="292" name="Google Shape;292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3" name="Google Shape;293;p44"/>
          <p:cNvGraphicFramePr/>
          <p:nvPr/>
        </p:nvGraphicFramePr>
        <p:xfrm>
          <a:off x="733400" y="1848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{1E15B58F-A571-4A93-A1BF-06AE44B68093}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Madri</a:t>
                      </a:r>
                      <a:endParaRPr sz="16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Espanha</a:t>
                      </a:r>
                      <a:endParaRPr sz="16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França</a:t>
                      </a:r>
                      <a:endParaRPr sz="16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Paris</a:t>
                      </a:r>
                      <a:endParaRPr sz="16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Homem</a:t>
                      </a:r>
                      <a:endParaRPr sz="16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Rei</a:t>
                      </a:r>
                      <a:endParaRPr sz="16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Mulher</a:t>
                      </a:r>
                      <a:endParaRPr sz="16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Rainha</a:t>
                      </a:r>
                      <a:endParaRPr sz="16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big</a:t>
                      </a:r>
                      <a:endParaRPr sz="16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bigger</a:t>
                      </a:r>
                      <a:endParaRPr sz="16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small</a:t>
                      </a:r>
                      <a:endParaRPr sz="16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smaller</a:t>
                      </a:r>
                      <a:endParaRPr sz="16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Japão</a:t>
                      </a:r>
                      <a:endParaRPr sz="16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sushi</a:t>
                      </a:r>
                      <a:endParaRPr sz="16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USA</a:t>
                      </a:r>
                      <a:endParaRPr sz="16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pizza</a:t>
                      </a:r>
                      <a:endParaRPr sz="16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Einstein</a:t>
                      </a:r>
                      <a:endParaRPr sz="16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cientista</a:t>
                      </a:r>
                      <a:endParaRPr sz="16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Picasso</a:t>
                      </a:r>
                      <a:endParaRPr sz="16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pintor</a:t>
                      </a:r>
                      <a:endParaRPr sz="16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5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Dicas</a:t>
            </a:r>
            <a:endParaRPr/>
          </a:p>
        </p:txBody>
      </p:sp>
      <p:sp>
        <p:nvSpPr>
          <p:cNvPr id="299" name="Google Shape;299;p45"/>
          <p:cNvSpPr txBox="1"/>
          <p:nvPr>
            <p:ph idx="1" type="body"/>
          </p:nvPr>
        </p:nvSpPr>
        <p:spPr>
          <a:xfrm>
            <a:off x="317000" y="1387475"/>
            <a:ext cx="8056500" cy="29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5194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➤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https://towardsdatascience.com/word-to-vectors-natural-language-processing-b253dd0b0817</a:t>
            </a:r>
            <a:endParaRPr/>
          </a:p>
          <a:p>
            <a:pPr indent="-35194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➤"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http://web.stanford.edu/class/cs224n/slides/cs224n-2020-lecture01-wordvecs1.pdf</a:t>
            </a:r>
            <a:endParaRPr u="sng">
              <a:solidFill>
                <a:schemeClr val="hlink"/>
              </a:solidFill>
            </a:endParaRPr>
          </a:p>
          <a:p>
            <a:pPr indent="-35194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➤"/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http://web.stanford.edu/class/cs224n/readings/cs224n-2019-notes01-wordvecs1.pdf</a:t>
            </a:r>
            <a:endParaRPr u="sng">
              <a:solidFill>
                <a:schemeClr val="hlink"/>
              </a:solidFill>
            </a:endParaRPr>
          </a:p>
          <a:p>
            <a:pPr indent="-351948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➤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https://towardsdatascience.com/neural-network-embeddings-explained-4d028e6f0526</a:t>
            </a:r>
            <a:endParaRPr u="sng">
              <a:solidFill>
                <a:schemeClr val="hlink"/>
              </a:solidFill>
            </a:endParaRPr>
          </a:p>
          <a:p>
            <a:pPr indent="-351948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➤"/>
            </a:pPr>
            <a:r>
              <a:rPr lang="en" u="sng">
                <a:solidFill>
                  <a:schemeClr val="hlink"/>
                </a:solidFill>
              </a:rPr>
              <a:t>https://medium.com/towards-artificial-intelligence/an-intuitive-introduction-of-word2vec-by-building-a-word2vec-from-scratch-a1647e1c266c</a:t>
            </a:r>
            <a:endParaRPr u="sng">
              <a:solidFill>
                <a:schemeClr val="hlink"/>
              </a:solidFill>
            </a:endParaRPr>
          </a:p>
        </p:txBody>
      </p:sp>
      <p:sp>
        <p:nvSpPr>
          <p:cNvPr id="300" name="Google Shape;300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6" name="Google Shape;306;p46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Speech and Language Processing. Daniel Jurafsky &amp; James H. Martin. Copyright © 2020. All rights reserved. Draft of December 30, 2020.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https://web.stanford.edu/~jurafsky/slp3/6.pdf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https://web.stanford.edu/~jurafsky/slp3/ed3book.pdf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Vajjala, Sowmya, et al. Practical Natural Language Processing: A Comprehensive Guide to Building Real-World NLP Systems. O'Reilly Media, 2020.</a:t>
            </a:r>
            <a:endParaRPr/>
          </a:p>
        </p:txBody>
      </p:sp>
      <p:sp>
        <p:nvSpPr>
          <p:cNvPr id="307" name="Google Shape;307;p46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Referências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importância do contexto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618425" y="1371025"/>
            <a:ext cx="899400" cy="4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200">
                <a:latin typeface="Barlow"/>
                <a:ea typeface="Barlow"/>
                <a:cs typeface="Barlow"/>
                <a:sym typeface="Barlow"/>
              </a:rPr>
              <a:t>Banco</a:t>
            </a:r>
            <a:endParaRPr b="1" sz="22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1" name="Google Shape;12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650" y="2317825"/>
            <a:ext cx="1599000" cy="159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 rotWithShape="1">
          <a:blip r:embed="rId4">
            <a:alphaModFix/>
          </a:blip>
          <a:srcRect b="18852" l="8684" r="9234" t="20859"/>
          <a:stretch/>
        </p:blipFill>
        <p:spPr>
          <a:xfrm>
            <a:off x="3487500" y="2131563"/>
            <a:ext cx="2263975" cy="19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57325" y="2201688"/>
            <a:ext cx="1715125" cy="171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Embeddings - Word2Vec</a:t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Forma de representar o texto onde o </a:t>
            </a:r>
            <a:r>
              <a:rPr b="1" lang="en">
                <a:latin typeface="Barlow"/>
                <a:ea typeface="Barlow"/>
                <a:cs typeface="Barlow"/>
                <a:sym typeface="Barlow"/>
              </a:rPr>
              <a:t>contexto</a:t>
            </a:r>
            <a:r>
              <a:rPr lang="en"/>
              <a:t> é considerado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Contexto = palavras ao redor de uma palavra em específico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Representações </a:t>
            </a:r>
            <a:r>
              <a:rPr lang="en"/>
              <a:t>v</a:t>
            </a:r>
            <a:r>
              <a:rPr lang="en"/>
              <a:t>etoriais contínuas</a:t>
            </a:r>
            <a:endParaRPr/>
          </a:p>
          <a:p>
            <a:pPr indent="-36195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V</a:t>
            </a:r>
            <a:r>
              <a:rPr lang="en"/>
              <a:t>etores similares representam palavras com o significado ou função semelhantes</a:t>
            </a:r>
            <a:endParaRPr/>
          </a:p>
          <a:p>
            <a:pPr indent="-36195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Word2Vec</a:t>
            </a:r>
            <a:endParaRPr/>
          </a:p>
          <a:p>
            <a:pPr indent="-33655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método para aprender a representação das palavras dentro de um corpus.</a:t>
            </a:r>
            <a:endParaRPr/>
          </a:p>
          <a:p>
            <a:pPr indent="-33655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Dois métodos: CBoW e SkipGram</a:t>
            </a:r>
            <a:endParaRPr/>
          </a:p>
        </p:txBody>
      </p:sp>
      <p:sp>
        <p:nvSpPr>
          <p:cNvPr id="131" name="Google Shape;13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Conceitualmente, o Word2vec pega um grande corpus de texto como entrada e “aprende” a representar as palavras em um espaço vetorial comum com base nos contextos em que aparecem no corpus.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Para cada palavra w no corpus, começamos com um vetor v inicializado com valores aleatórios. O modelo Word2vec refina os valores em v prevendo v, dados os vetores para palavras no contexto C. Ele faz isso usando uma rede neural de duas camadas.</a:t>
            </a:r>
            <a:endParaRPr/>
          </a:p>
        </p:txBody>
      </p:sp>
      <p:sp>
        <p:nvSpPr>
          <p:cNvPr id="137" name="Google Shape;13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3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Word2Vec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Embedding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441800" y="1223375"/>
            <a:ext cx="75816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900"/>
              <a:t>Vetores em um espaço latente</a:t>
            </a:r>
            <a:endParaRPr sz="19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900"/>
          </a:p>
        </p:txBody>
      </p:sp>
      <p:sp>
        <p:nvSpPr>
          <p:cNvPr id="145" name="Google Shape;14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2550" y="1770575"/>
            <a:ext cx="6018425" cy="254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➤"/>
            </a:pPr>
            <a:r>
              <a:rPr lang="en" sz="2600"/>
              <a:t>Para isso, veremos duas arquiteturas:</a:t>
            </a:r>
            <a:endParaRPr sz="26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⊳"/>
            </a:pPr>
            <a:r>
              <a:rPr lang="en" sz="2200"/>
              <a:t>Continuous bag of words (CBOW)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⊳"/>
            </a:pPr>
            <a:r>
              <a:rPr lang="en" sz="2200"/>
              <a:t>SkipGram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152" name="Google Shape;15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25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treinar os embeddings?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Embedding - CBoW</a:t>
            </a:r>
            <a:endParaRPr/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Continuous</a:t>
            </a:r>
            <a:r>
              <a:rPr lang="en"/>
              <a:t> Bag of Words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O CBOW aprende a representação da seguinte forma: dado um contexto, o modelo prevê a próxima palavra.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6200" y="2756520"/>
            <a:ext cx="5838825" cy="145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6"/>
          <p:cNvSpPr txBox="1"/>
          <p:nvPr/>
        </p:nvSpPr>
        <p:spPr>
          <a:xfrm>
            <a:off x="171075" y="4436275"/>
            <a:ext cx="78708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Fonte: Vajjala, Sowmya, et al. Practical Natural Language Processing: A Comprehensive Guide to Building Real-World NLP Systems. O'Reilly Media, 2020.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8" name="Google Shape;1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6663" y="216950"/>
            <a:ext cx="6130675" cy="381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7"/>
          <p:cNvSpPr txBox="1"/>
          <p:nvPr/>
        </p:nvSpPr>
        <p:spPr>
          <a:xfrm>
            <a:off x="214000" y="4341400"/>
            <a:ext cx="78708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Fonte: </a:t>
            </a:r>
            <a:r>
              <a:rPr lang="en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Vajjala, Sowmya, et al. Practical Natural Language Processing: A Comprehensive Guide to Building Real-World NLP Systems. O'Reilly Media, 2020.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