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ighteous"/>
      <p:regular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Righteous-regular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aa8cce69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aa8cce6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8ecbe75d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d8ecbe75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d8ecbe75d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d8ecbe75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8ecbe75d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8ecbe75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8ecbe75d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8ecbe75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8ecbe75d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d8ecbe75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8ecbe75d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8ecbe75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d8ecbe75d_0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d8ecbe75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8ecbe75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8ecbe7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d8ecbe75d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d8ecbe75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d8ecbe75d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d8ecbe75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8ecbe75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d8ecbe7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8ecbe75d_0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d8ecbe75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d8ecbe75d_0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d8ecbe75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d8ecbe75d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d8ecbe75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eec8d4405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eec8d440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d8ecbe2f0_1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d8ecbe2f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d8ecbe2f0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d8ecbe2f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8ecbe75d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8ecbe7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8ecbe75d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8ecbe7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d8ecbe75d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d8ecbe7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8ecbe75d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d8ecbe7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8ecbe75d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d8ecbe7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d8ecbe75d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d8ecbe75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8ecbe75d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8ecbe75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506650"/>
            <a:ext cx="75816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06" name="Google Shape;106;p19"/>
          <p:cNvSpPr txBox="1"/>
          <p:nvPr/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06666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57725" y="352425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06666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506650"/>
            <a:ext cx="75816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2" name="Google Shape;112;p20"/>
          <p:cNvSpPr txBox="1"/>
          <p:nvPr/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06666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113" name="Google Shape;113;p2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/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57725" y="352425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06666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57200" y="605600"/>
            <a:ext cx="7445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2">
  <p:cSld name="TITLE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lyticsvidhya.com/blog/2019/08/complete-list-important-frameworks-nlp/" TargetMode="External"/><Relationship Id="rId4" Type="http://schemas.openxmlformats.org/officeDocument/2006/relationships/hyperlink" Target="https://www.analyticsvidhya.com/blog/2019/09/demystifying-bert-groundbreaking-nlp-framework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edium.com/huggingface/distilbert-8cf3380435b5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uggingface.co/" TargetMode="External"/><Relationship Id="rId4" Type="http://schemas.openxmlformats.org/officeDocument/2006/relationships/hyperlink" Target="https://huggingface.co/neuralmind/bert-large-portuguese-cased" TargetMode="External"/><Relationship Id="rId5" Type="http://schemas.openxmlformats.org/officeDocument/2006/relationships/hyperlink" Target="https://www.analyticsvidhya.com/blog/2019/09/demystifying-bert-groundbreaking-nlp-framework/" TargetMode="External"/><Relationship Id="rId6" Type="http://schemas.openxmlformats.org/officeDocument/2006/relationships/hyperlink" Target="https://towardsdatascience.com/bert-explained-state-of-the-art-language-model-for-nlp-f8b21a9b627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eb.stanford.edu/~jurafsky/slp3/ed3book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965550" y="83900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input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8" y="1378700"/>
            <a:ext cx="8301424" cy="26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/>
          <p:nvPr/>
        </p:nvSpPr>
        <p:spPr>
          <a:xfrm>
            <a:off x="726088" y="2122950"/>
            <a:ext cx="1068300" cy="4686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São os embeddings aprendidos para o token específico no vocabulário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(input) - Token Embeddings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Para um determinado token, sua representação de </a:t>
            </a:r>
            <a:r>
              <a:rPr b="1" lang="en"/>
              <a:t>entrada</a:t>
            </a:r>
            <a:r>
              <a:rPr lang="en"/>
              <a:t> é construída </a:t>
            </a:r>
            <a:r>
              <a:rPr b="1" lang="en"/>
              <a:t>somando</a:t>
            </a:r>
            <a:r>
              <a:rPr lang="en"/>
              <a:t> as combinações correspondentes de </a:t>
            </a:r>
            <a:r>
              <a:rPr b="1" lang="en"/>
              <a:t>token</a:t>
            </a:r>
            <a:r>
              <a:rPr lang="en"/>
              <a:t>, </a:t>
            </a:r>
            <a:r>
              <a:rPr b="1" lang="en"/>
              <a:t>segmento e posição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Essas combinações de etapas de pré-processamento tornam o BERT tão versátil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(input)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é pré-treinado em duas tarefas de NLP: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Masked Language Modeling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Next Sentence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- Pre-training Tasks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Dada a frase: "Precisamos encontrar a cura do coronavírus”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Queremos treinar um modelo de linguagem bidirecional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Em vez de tentar prever a próxima palavra na sequência, podemos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construir um modelo para prever uma palavra que falta</a:t>
            </a:r>
            <a:r>
              <a:rPr lang="en"/>
              <a:t> dentro da própria sequência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Vamos substituir "coronavírus" por "[MASK]". Este é um token para indicar que está faltando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Em seguida, treinaremos o modelo de forma que seja capaz de prever o "coronavírus" como o token ausente: "Precisamos encontrar a cura do MASK”</a:t>
            </a:r>
            <a:endParaRPr/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Language Modeling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BERT também é treinado na tarefa de Previsão de Próxima Sentença para tarefas que exigem uma compreensão do relacionamento entre as frases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Por ser uma tarefa de classificação binária, os dados podem ser facilmente gerados a partir de qualquer corpus, dividindo-os em pares de frases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Exemplo: tenho 10.000 frases, 5 mil pares de treinamento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Sentence Prediction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próprio BERT é pré-treinado para capturar o "significado" das palavras em um contexto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Esse entendimento é capturado dentro dos pesos da rede (na faixa de milhões de parâmetros)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pré-treinamento é um processo longo e caro. A menos que você queira criar outro novo </a:t>
            </a:r>
            <a:r>
              <a:rPr i="1" lang="en"/>
              <a:t>flavor </a:t>
            </a:r>
            <a:r>
              <a:rPr lang="en"/>
              <a:t>do BERT, ele não é necessário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Basta baixar e usar um dos modelos pré-treinados disponíveis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Tenho que treinar com meu corpus?</a:t>
            </a:r>
            <a:endParaRPr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ct val="100000"/>
              <a:buChar char="➤"/>
            </a:pPr>
            <a:r>
              <a:rPr b="1" lang="en">
                <a:solidFill>
                  <a:schemeClr val="dk2"/>
                </a:solidFill>
              </a:rPr>
              <a:t>Modelos de linguagem em larga escala</a:t>
            </a:r>
            <a:r>
              <a:rPr lang="en">
                <a:solidFill>
                  <a:schemeClr val="dk2"/>
                </a:solidFill>
              </a:rPr>
              <a:t> (ELMo, BERT), que podem ser usados como </a:t>
            </a:r>
            <a:r>
              <a:rPr b="1" lang="en">
                <a:solidFill>
                  <a:schemeClr val="dk2"/>
                </a:solidFill>
              </a:rPr>
              <a:t>modelos pré-treinados</a:t>
            </a:r>
            <a:r>
              <a:rPr lang="en">
                <a:solidFill>
                  <a:schemeClr val="dk2"/>
                </a:solidFill>
              </a:rPr>
              <a:t> para obter representações de texto</a:t>
            </a:r>
            <a:endParaRPr>
              <a:solidFill>
                <a:schemeClr val="dk2"/>
              </a:solidFill>
            </a:endParaRPr>
          </a:p>
          <a:p>
            <a:pPr indent="-351948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Pct val="100000"/>
              <a:buChar char="➤"/>
            </a:pPr>
            <a:r>
              <a:rPr lang="en">
                <a:solidFill>
                  <a:schemeClr val="dk2"/>
                </a:solidFill>
              </a:rPr>
              <a:t>A ideia principal é alavancar o “aprendizado por transferência” - isto é, aprender embeddings em uma tarefa genérica (como modelagem de linguagem) em um corpus enorme e, em seguida, ajustar o aprendizado em dados específicos da tarefa. </a:t>
            </a:r>
            <a:endParaRPr>
              <a:solidFill>
                <a:schemeClr val="dk2"/>
              </a:solidFill>
            </a:endParaRPr>
          </a:p>
          <a:p>
            <a:pPr indent="-351948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7BEBB"/>
              </a:buClr>
              <a:buSzPct val="100000"/>
              <a:buChar char="➤"/>
            </a:pPr>
            <a:r>
              <a:rPr lang="en">
                <a:solidFill>
                  <a:schemeClr val="dk2"/>
                </a:solidFill>
              </a:rPr>
              <a:t>Esses modelos mostraram melhorias significativas em algumas tarefas fundamentais da PNL, como resposta a perguntas, rotulação de funções semânticas, reconhecimento de entidades nomeadas e resolução de correferência, para citar alguns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usar?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Flavors of BERT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" y="1506075"/>
            <a:ext cx="84201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Esses modelos com Transformers estão cada vez maiores e estão sendo treinados em conjuntos de dados enormes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RoBERTa - treinado com 160 GB de texto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Modelos com muitos parâmetros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Como devemos colocar esses “monstros” em produção?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Como podemos usar modelos tão grandes com restrições de baixa latência?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Precisamos de servidores de GPU (caros) para servir em escala?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Aplicação da técnica de “distillation”</a:t>
            </a:r>
            <a:endParaRPr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- Modelos Pesados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200"/>
              <a:buFont typeface="Calibri"/>
              <a:buChar char="▸"/>
            </a:pPr>
            <a:r>
              <a:rPr lang="en" sz="2200"/>
              <a:t>Lançado em 2018</a:t>
            </a:r>
            <a:endParaRPr sz="2200"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200"/>
              <a:buFont typeface="Calibri"/>
              <a:buChar char="▸"/>
            </a:pPr>
            <a:r>
              <a:rPr lang="en" sz="2200"/>
              <a:t>Revolucionou as aplicações de NLP*</a:t>
            </a:r>
            <a:endParaRPr sz="2200"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200"/>
              <a:buFont typeface="Calibri"/>
              <a:buChar char="▸"/>
            </a:pPr>
            <a:r>
              <a:rPr lang="en" sz="2200"/>
              <a:t>Utiliza transformers</a:t>
            </a:r>
            <a:endParaRPr sz="2200"/>
          </a:p>
          <a:p>
            <a:pPr indent="-3683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200"/>
              <a:buFont typeface="Calibri"/>
              <a:buChar char="▹"/>
            </a:pPr>
            <a:r>
              <a:rPr lang="en" sz="2200"/>
              <a:t>Transformer é uma topologia de rede para implementar um fluxo encoder-decoder usando redes totalmente conectadas com base no attention</a:t>
            </a:r>
            <a:endParaRPr sz="2200"/>
          </a:p>
          <a:p>
            <a:pPr indent="-3683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200"/>
              <a:buFont typeface="Calibri"/>
              <a:buChar char="▹"/>
            </a:pPr>
            <a:r>
              <a:rPr lang="en" sz="2200"/>
              <a:t>Mais rápido que RNN’s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171075" y="4484125"/>
            <a:ext cx="742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" sz="1200" u="sng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https://www.analyticsvidhya.com/blog/2019/08/complete-list-important-frameworks-nlp/</a:t>
            </a:r>
            <a:br>
              <a:rPr lang="en" sz="1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rgbClr val="007BB9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https://www.analyticsvidhya.com/blog/2019/09/demystifying-bert-groundbreaking-nlp-framework/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Parâmetros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00" y="1128825"/>
            <a:ext cx="6548375" cy="3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/>
          <p:nvPr/>
        </p:nvSpPr>
        <p:spPr>
          <a:xfrm>
            <a:off x="7108575" y="3811475"/>
            <a:ext cx="857400" cy="83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Bert = professor | DistilBERT = aluno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Transferência de conhecimento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DistilBERT, possui cerca da metade do número total de parâmetros da base BERT e mantém 95% dos desempenhos do BERT no benchmark de entendimento de idiomas GLUE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DistilBERT é mais de 60%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mais rápido e menor que o BERT</a:t>
            </a:r>
            <a:endParaRPr/>
          </a:p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</a:t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580300" y="4551375"/>
            <a:ext cx="5908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https://medium.com/huggingface/distilbert-8cf3380435b5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Microsoft lançou um flavor aprimorado do BERT (MT-DNN)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Usado no serviço cognitivo LUIS - MS NLU e QnA maker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Facebook está usando seu próprio flavor do BERT RoBERTa, para classificar e filtrar postagens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Google - na sua máquina de busca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7000" y="1170375"/>
            <a:ext cx="80565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https://huggingface.co/neuralmind/bert-large-portuguese-cased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https://www.analyticsvidhya.com/blog/2019/09/demystifying-bert-groundbreaking-nlp-framework/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https://towardsdatascience.com/bert-explained-state-of-the-art-language-model-for-nlp-f8b21a9b6270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</a:rPr>
              <a:t>https://towardsdatascience.com/hugging-face-transformers-fine-tuning-distilbert-for-binary-classification-tasks-490f1d192379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https://web.stanford.edu/~jurafsky/slp3/6.pdf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https://web.stanford.edu/~jurafsky/slp3/ed3book.pdf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297" name="Google Shape;297;p4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▸"/>
            </a:pPr>
            <a:r>
              <a:rPr b="1" lang="en" sz="2000"/>
              <a:t>Bidirectional</a:t>
            </a:r>
            <a:r>
              <a:rPr lang="en" sz="2000"/>
              <a:t> Encoder Representations from Transformers</a:t>
            </a:r>
            <a:endParaRPr sz="2000"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Calibri"/>
              <a:buChar char="▹"/>
            </a:pPr>
            <a:r>
              <a:rPr lang="en" sz="2000"/>
              <a:t>Permite que as palavras "se vejam" da esquerda e da direita ao mesmo tempo</a:t>
            </a:r>
            <a:endParaRPr sz="2000"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▸"/>
            </a:pPr>
            <a:r>
              <a:rPr lang="en" sz="2000"/>
              <a:t>É usado para apreender as </a:t>
            </a:r>
            <a:r>
              <a:rPr b="1" lang="en" sz="2000"/>
              <a:t>nuances</a:t>
            </a:r>
            <a:r>
              <a:rPr lang="en" sz="2000"/>
              <a:t> de contexto das palavras e encontrar resultados mais adequados e relevantes</a:t>
            </a:r>
            <a:endParaRPr sz="2000"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Barlow Light"/>
              <a:buChar char="▸"/>
            </a:pPr>
            <a:r>
              <a:rPr lang="en" sz="1900"/>
              <a:t>Ao contrário dos modelos direcionais, que lêem a entrada de texto sequencialmente (da esquerda para a direita ou da direita para a esquerda), </a:t>
            </a:r>
            <a:r>
              <a:rPr b="1" lang="en" sz="1900"/>
              <a:t>o codificador Transformer lê toda a sequência de palavras de uma só vez</a:t>
            </a:r>
            <a:r>
              <a:rPr lang="en" sz="1900"/>
              <a:t>. Por isso, é considerado bidirecional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Barlow Light"/>
              <a:buChar char="▸"/>
            </a:pPr>
            <a:r>
              <a:rPr lang="en" sz="1900"/>
              <a:t>Essa característica permite ao modelo aprender o contexto de uma palavra com base </a:t>
            </a:r>
            <a:r>
              <a:rPr b="1" lang="en" sz="1900"/>
              <a:t>em todos os seus arredores </a:t>
            </a:r>
            <a:endParaRPr b="1"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en" sz="1900"/>
              <a:t>Ao treinar modelos de linguagem, é desafio de definir uma meta de previsão</a:t>
            </a:r>
            <a:endParaRPr sz="19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Calibri"/>
              <a:buChar char="▹"/>
            </a:pPr>
            <a:r>
              <a:rPr lang="en" sz="1800"/>
              <a:t>Muitos modelos preveem a próxima palavra em uma sequência (por exemplo, "O cachorro latiu para ___"), uma abordagem direcional limita inerentemente a aprendizagem de contexto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Diferencial do BERT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input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8" y="1411513"/>
            <a:ext cx="8301424" cy="26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>
            <a:off x="690913" y="2116188"/>
            <a:ext cx="1068300" cy="18198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0" y="1511413"/>
            <a:ext cx="8301424" cy="26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/>
          <p:nvPr/>
        </p:nvSpPr>
        <p:spPr>
          <a:xfrm>
            <a:off x="873000" y="3521738"/>
            <a:ext cx="1068300" cy="4686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124875" y="-12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input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BERT aprende e usa</a:t>
            </a:r>
            <a:r>
              <a:rPr b="1" lang="en"/>
              <a:t> embeddings posicionais</a:t>
            </a:r>
            <a:r>
              <a:rPr lang="en"/>
              <a:t> para expressar a posição das palavras em uma frase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Eles são utilizadas para superar a limitação do Transformer que, diferentemente de uma RNN, não é capaz de capturar informações de "sequência" ou "ordem"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input - Position Embeddings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input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25" y="1596313"/>
            <a:ext cx="8301424" cy="26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916725" y="2934038"/>
            <a:ext cx="1068300" cy="4686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BERT também pode aceitar pares de frases como entradas para tarefas (QA)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Por isso ele aprende uma incorporação única para a primeira e a segunda frases para ajudar o modelo a distinguir entre elas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No exemplo, todos os tokens marcados como EA pertencem à sentença A (e da mesma forma para EB)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(input) - Segment Embeddings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