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y="5143500" cx="9144000"/>
  <p:notesSz cx="6858000" cy="9144000"/>
  <p:embeddedFontLs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Bárbara Silveira Frag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font" Target="fonts/Barlow-regular.fntdata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font" Target="fonts/Barlow-italic.fntdata"/><Relationship Id="rId14" Type="http://schemas.openxmlformats.org/officeDocument/2006/relationships/slide" Target="slides/slide3.xml"/><Relationship Id="rId36" Type="http://schemas.openxmlformats.org/officeDocument/2006/relationships/font" Target="fonts/Barlow-bold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13T22:46:25.984">
    <p:pos x="6000" y="0"/>
    <p:text>referencia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5-13T22:46:13.192">
    <p:pos x="6000" y="0"/>
    <p:text>imaegem -&gt; referência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9e6f2c257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d9e6f2c257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6f2c257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9e6f2c257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e6f2c25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9e6f2c25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e6f2c2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d9e6f2c2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e6f2c25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d9e6f2c25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e6f2c257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9e6f2c257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e6f2c257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9e6f2c257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e6f2c257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e6f2c25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9e6f2c257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9e6f2c257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9e6f2c257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9e6f2c257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9e6f2c257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9e6f2c257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9e6f2c257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e6f2c257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9e6f2c257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e6f2c257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e6f2c257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9e6f2c257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e6f2c257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e6f2c257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9e6f2c257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e6f2c25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e6f2c25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9e6f2c257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e6f2c25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9e6f2c25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e6f2c25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d9e6f2c25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e6f2c25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9e6f2c25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e6f2c257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9e6f2c257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e6f2c25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9e6f2c25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e6f2c257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9e6f2c257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ítulo">
  <p:cSld name="Sub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2131862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1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exto corrido">
  <p:cSld name="Apenas texto corri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em">
  <p:cSld name="Ite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311950" y="101873"/>
            <a:ext cx="8580530" cy="741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b="1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em 1">
  <p:cSld name="Ite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b="1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0"/>
          <p:cNvSpPr txBox="1"/>
          <p:nvPr/>
        </p:nvSpPr>
        <p:spPr>
          <a:xfrm>
            <a:off x="386475" y="1285875"/>
            <a:ext cx="71742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Extrair informações relevantes do texto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Classificar documentos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Encontrar textos relevantes no documento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Modelagem de tópicos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imagem">
  <p:cSld name="Título, texto e image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313946" y="93385"/>
            <a:ext cx="8506526" cy="75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b="1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BEBB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BEBB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1187624" y="1589798"/>
            <a:ext cx="705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é NLP?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187624" y="2946518"/>
            <a:ext cx="7056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Apresentação da Disciplina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ctrTitle"/>
          </p:nvPr>
        </p:nvSpPr>
        <p:spPr>
          <a:xfrm>
            <a:off x="313946" y="93385"/>
            <a:ext cx="8506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NLP = NLU + NLG</a:t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144150" y="1203950"/>
            <a:ext cx="43545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400"/>
              <a:buFont typeface="Calibri"/>
              <a:buChar char="▸"/>
            </a:pPr>
            <a:r>
              <a:rPr b="1"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r>
              <a:rPr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= processamento de linguagem e a transformação de texto em dados estruturados</a:t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Pts val="1400"/>
              <a:buFont typeface="Calibri"/>
              <a:buChar char="▸"/>
            </a:pPr>
            <a:r>
              <a:rPr b="1"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NLU</a:t>
            </a:r>
            <a:r>
              <a:rPr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= lida com dados de leitura e é usada em filtros de palavrões, classificação de tópicos, resolver ambiguidade, detecção de sentimentos, etc.. Alexa e Siri confiam na NLU.</a:t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Pts val="1400"/>
              <a:buFont typeface="Calibri"/>
              <a:buChar char="▸"/>
            </a:pPr>
            <a:r>
              <a:rPr b="1"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NLG</a:t>
            </a:r>
            <a:r>
              <a:rPr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= lida com a linguagem de escrita e transforma os dados estruturados em texto, seja ele escrito ou oral.</a:t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5120750" y="1577950"/>
            <a:ext cx="3406200" cy="276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>
            <a:off x="5492475" y="2435200"/>
            <a:ext cx="1357800" cy="1312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6661425" y="2389700"/>
            <a:ext cx="1357800" cy="1312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6372475" y="1850900"/>
            <a:ext cx="100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NLP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5735900" y="2835875"/>
            <a:ext cx="75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NLG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6961275" y="2835875"/>
            <a:ext cx="75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NLU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75" y="703300"/>
            <a:ext cx="7305451" cy="34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que os computadores têm dificuldades com NLP?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425" y="1420725"/>
            <a:ext cx="5143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Por que os computadores têm dificuldades com NLP?</a:t>
            </a:r>
            <a:endParaRPr sz="3400"/>
          </a:p>
        </p:txBody>
      </p:sp>
      <p:sp>
        <p:nvSpPr>
          <p:cNvPr id="137" name="Google Shape;137;p27"/>
          <p:cNvSpPr txBox="1"/>
          <p:nvPr/>
        </p:nvSpPr>
        <p:spPr>
          <a:xfrm>
            <a:off x="389800" y="1355673"/>
            <a:ext cx="8424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Os computadores lidam principalmente com dados estruturados (organizados, indexados, geralmente usam BD)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NLP - dados não estruturados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Postagens de mídia social, artigos de notícias, e-mails, etc.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NLP  -  precisa aprender a estrutura e a gramática da linguagem natural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80% dos dados corporativos não são estruturados*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0" y="4729900"/>
            <a:ext cx="6524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Barlow"/>
                <a:ea typeface="Barlow"/>
                <a:cs typeface="Barlow"/>
                <a:sym typeface="Barlow"/>
              </a:rPr>
              <a:t>Fonte: *https://www.igneous.io/blog/structured-data-vs-unstructured-data</a:t>
            </a:r>
            <a:endParaRPr sz="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Desafios NLP</a:t>
            </a:r>
            <a:endParaRPr sz="3400"/>
          </a:p>
        </p:txBody>
      </p:sp>
      <p:sp>
        <p:nvSpPr>
          <p:cNvPr id="144" name="Google Shape;144;p28"/>
          <p:cNvSpPr txBox="1"/>
          <p:nvPr/>
        </p:nvSpPr>
        <p:spPr>
          <a:xfrm>
            <a:off x="389800" y="1122775"/>
            <a:ext cx="84249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 língua humana é difícil de entender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Trocadilhos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Sarcasmo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Ambiguidade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600"/>
              <a:buFont typeface="Calibri"/>
              <a:buChar char="▹"/>
            </a:pPr>
            <a:r>
              <a:rPr i="1" lang="pt-BR" sz="18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"Ouvir música alta lentamente me dá dor de cabeça”</a:t>
            </a:r>
            <a:endParaRPr i="1" sz="18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400"/>
              <a:buFont typeface="Calibri"/>
              <a:buChar char="▹"/>
            </a:pPr>
            <a:r>
              <a:rPr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Ela estava ouvindo música lentamente ou a dor de cabeça se desenvolve lentamente?</a:t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600"/>
              <a:buFont typeface="Calibri"/>
              <a:buChar char="▹"/>
            </a:pPr>
            <a:r>
              <a:rPr i="1" lang="pt-BR" sz="18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"Os Kiwis venceram a partida" </a:t>
            </a:r>
            <a:endParaRPr i="1" sz="18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400"/>
              <a:buFont typeface="Calibri"/>
              <a:buChar char="▹"/>
            </a:pPr>
            <a:r>
              <a:rPr lang="pt-BR" sz="16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Este exemplo requer contexto. Os nacionais da Nova Zelândia são chamados de "kiwis"</a:t>
            </a:r>
            <a:endParaRPr sz="16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Desafios NLP</a:t>
            </a:r>
            <a:endParaRPr sz="3400"/>
          </a:p>
        </p:txBody>
      </p:sp>
      <p:sp>
        <p:nvSpPr>
          <p:cNvPr id="150" name="Google Shape;150;p29"/>
          <p:cNvSpPr txBox="1"/>
          <p:nvPr/>
        </p:nvSpPr>
        <p:spPr>
          <a:xfrm>
            <a:off x="389800" y="1122775"/>
            <a:ext cx="84405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NLU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ainda é um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problema não resolvido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. Os sistemas ainda são incapazes de entender a maneira como os humanos comunicam.*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pt-BR" sz="20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Onde falta NLU, isso afeta o sucesso do NLG.</a:t>
            </a:r>
            <a:endParaRPr sz="20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Chatbots precisam modelar o senso comum.*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800"/>
              <a:buFont typeface="Calibri"/>
              <a:buChar char="▹"/>
            </a:pPr>
            <a:r>
              <a:rPr lang="pt-BR" sz="20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Modelos devem começar com algum entendimento ou se tudo deve ser aprendido usando a técnica do aprendizado por reforço ? </a:t>
            </a:r>
            <a:endParaRPr sz="20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114650" y="4590100"/>
            <a:ext cx="5832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Barlow"/>
                <a:ea typeface="Barlow"/>
                <a:cs typeface="Barlow"/>
                <a:sym typeface="Barlow"/>
              </a:rPr>
              <a:t>*https://ruder.io/4-biggest-open-problems-in-nlp/</a:t>
            </a:r>
            <a:endParaRPr sz="7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Desafios NLP</a:t>
            </a:r>
            <a:endParaRPr sz="3400"/>
          </a:p>
        </p:txBody>
      </p:sp>
      <p:sp>
        <p:nvSpPr>
          <p:cNvPr id="157" name="Google Shape;157;p30"/>
          <p:cNvSpPr txBox="1"/>
          <p:nvPr/>
        </p:nvSpPr>
        <p:spPr>
          <a:xfrm>
            <a:off x="389800" y="1122775"/>
            <a:ext cx="84405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NLP é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deficiente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em muitos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idiomas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. *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▹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Na África, existem cerca de 2100 idiomas.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▹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Limitação na quantidade de dados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Os sistemas atuais têm dificuldades de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raciocinar com contextos grandes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, como livros inteiros ou scripts de filmes.*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▹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 aprendizado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supervisionado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escasso e caro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Barlow Light"/>
              <a:buChar char="▹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 aprendizado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não supervisionado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tem o problema da </a:t>
            </a: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ineficiência da amostra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14650" y="4590100"/>
            <a:ext cx="5832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Barlow"/>
                <a:ea typeface="Barlow"/>
                <a:cs typeface="Barlow"/>
                <a:sym typeface="Barlow"/>
              </a:rPr>
              <a:t>*https://ruder.io/4-biggest-open-problems-in-nlp/</a:t>
            </a:r>
            <a:endParaRPr sz="7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problemas NLP pode resolver?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531025" y="1213800"/>
            <a:ext cx="7783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▸"/>
            </a:pP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análise de mensagens de um produto em uma mídia social, descobrir se estão falando bem ou mal do item. Útil, por exemplo, para o suporte ao cliente e marketing.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▸"/>
            </a:pP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Tradução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turistas podem utilizar para se comunicarem  em outro país.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000"/>
              <a:buFont typeface="Calibri"/>
              <a:buChar char="▸"/>
            </a:pPr>
            <a:r>
              <a:rPr b="1"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Perguntas e respostas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pode solucionar problemas no sistemas bancários por exemplo, esclarecimento de dúvidas. 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problemas NLP pode resolver?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531025" y="1213800"/>
            <a:ext cx="77835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Barlow Light"/>
              <a:buChar char="▸"/>
            </a:pP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Sumarização de texto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resumo de uma notícia publicada em diferentes sites, com diferentes pontos de vista.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Barlow Light"/>
              <a:buChar char="▸"/>
            </a:pP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Classificação de texto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detecção de spams.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Barlow Light"/>
              <a:buChar char="▸"/>
            </a:pP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audiobooks para deficientes visuais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Barlow Light"/>
              <a:buChar char="▸"/>
            </a:pP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Reconhecimento de fala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representação textual da fala.</a:t>
            </a:r>
            <a:endParaRPr b="1"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NLP no mundo real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417250" y="1297275"/>
            <a:ext cx="8178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Plataformas de e-mail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, como Gmail, Outlook, etc., usam NLP para fornecer uma gama de recursos, como classificação de spam, caixa de entrada prioritária, extração de evento de calendário, preenchimento automático, etc.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Assistentes baseados em voz</a:t>
            </a: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, como Apple Siri, Google Assistant, Microsoft Cortana e Amazon Alexa contam com uma variedade de técnicas de PNL para interagir com o usuário, entender os comandos do usuário e responder de acordo. 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2" name="Google Shape;62;p16"/>
          <p:cNvSpPr txBox="1"/>
          <p:nvPr/>
        </p:nvSpPr>
        <p:spPr>
          <a:xfrm>
            <a:off x="389800" y="1355673"/>
            <a:ext cx="84249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Entender os </a:t>
            </a:r>
            <a:r>
              <a:rPr lang="pt-BR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processamento de linguagem natural e algumas de suas </a:t>
            </a:r>
            <a:r>
              <a:rPr lang="pt-BR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aplicações práticas</a:t>
            </a: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 capaz de realizar </a:t>
            </a:r>
            <a:r>
              <a:rPr lang="pt-BR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tratamentos nos textos</a:t>
            </a: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extrair informações desejadas</a:t>
            </a: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7BEBB"/>
              </a:buClr>
              <a:buSzPts val="2500"/>
              <a:buFont typeface="Calibri"/>
              <a:buChar char="▸"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Conhecer as principais </a:t>
            </a:r>
            <a:r>
              <a:rPr lang="pt-BR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NLP.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NLP no mundo real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20000" y="1175875"/>
            <a:ext cx="85422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pt-BR" sz="21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motores de busca moderno</a:t>
            </a: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s, como o Google e o Bing, que são a base da internet hoje, usam bastante a NLP para várias subtarefas, como compreensão de consulta, expansão de consulta, resposta a perguntas, recuperação de informações e classificação e agrupamento dos resultados.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Serviços de</a:t>
            </a:r>
            <a:r>
              <a:rPr lang="pt-BR" sz="21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 tradução automática</a:t>
            </a: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, como Google Translate, Bing Microsoft Translator e Amazon Translate são cada vez mais usados ​​no mundo de hoje para resolver uma ampla gama de cenários e casos de uso de negócios. 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 NLP e para que?</a:t>
            </a:r>
            <a:endParaRPr/>
          </a:p>
        </p:txBody>
      </p:sp>
      <p:sp>
        <p:nvSpPr>
          <p:cNvPr id="193" name="Google Shape;193;p35"/>
          <p:cNvSpPr txBox="1"/>
          <p:nvPr/>
        </p:nvSpPr>
        <p:spPr>
          <a:xfrm>
            <a:off x="591725" y="1297275"/>
            <a:ext cx="7389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Facebook usa tradução automática em postagens e comentários.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Google Tradutor processa 100 bilhões de palavras por dia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Alexa, Siri, Assistente Google, Microsoft Cortana usam o reconhecimento de fala e síntese na conversão de texto em fala.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2000"/>
              <a:buFont typeface="Calibri"/>
              <a:buChar char="▸"/>
            </a:pPr>
            <a:r>
              <a:rPr lang="pt-BR" sz="22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Para manutenção de aeronaves. NLP classifica os defeitos melhor que os humanos. </a:t>
            </a:r>
            <a:endParaRPr sz="22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311950" y="4679800"/>
            <a:ext cx="6674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Barlow"/>
                <a:ea typeface="Barlow"/>
                <a:cs typeface="Barlow"/>
                <a:sym typeface="Barlow"/>
              </a:rPr>
              <a:t>https://heartbeat.fritz.ai/the-7-nlp-techniques-that-will-change-how-you-communicate-in-the-future-part-i-f0114b2f0497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Leituras recomendadas</a:t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311950" y="1092425"/>
            <a:ext cx="83517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The History of Natural Language Processing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▹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https://ethw.org/The_History_of_Natural_Language_Processing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The 4 Biggest Open Problems in NLP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▹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https://ruder.io/4-biggest-open-problems-in-nlp/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What is Natural Language Processing in Artificial Intelligence?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▹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https://data-flair.training/blogs/ai-natural-language-processing/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▸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is Fun!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900"/>
              <a:buFont typeface="Calibri"/>
              <a:buChar char="▹"/>
            </a:pPr>
            <a:r>
              <a:rPr lang="pt-BR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https://medium.com/@ageitgey/natural-language-processing-is-fun-9a0bff37854e</a:t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pt-BR"/>
              <a:t>Unidades</a:t>
            </a:r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389811" y="1355685"/>
            <a:ext cx="8424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Unidade 1 - Pré-processamento de Texto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Unidade 2 - Representação Textual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Unidade 3 - Tarefas de NLP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Unidade 4 - Arquiteturas de NLP em Sistemas Complexos</a:t>
            </a:r>
            <a:endParaRPr sz="2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0" y="2131862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pt-BR"/>
              <a:t>Visão Geral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25" y="449684"/>
            <a:ext cx="7698724" cy="39780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/>
          <p:nvPr/>
        </p:nvSpPr>
        <p:spPr>
          <a:xfrm>
            <a:off x="1311370" y="402075"/>
            <a:ext cx="922200" cy="684600"/>
          </a:xfrm>
          <a:prstGeom prst="wedgeEllipseCallout">
            <a:avLst>
              <a:gd fmla="val -82073" name="adj1"/>
              <a:gd fmla="val -5717" name="adj2"/>
            </a:avLst>
          </a:prstGeom>
          <a:solidFill>
            <a:srgbClr val="00B5DD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Rede Social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3017587" y="1839757"/>
            <a:ext cx="836700" cy="540600"/>
          </a:xfrm>
          <a:prstGeom prst="wedgeEllipseCallout">
            <a:avLst>
              <a:gd fmla="val -55429" name="adj1"/>
              <a:gd fmla="val 36650" name="adj2"/>
            </a:avLst>
          </a:prstGeom>
          <a:solidFill>
            <a:srgbClr val="00B5DD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Autor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5215875" y="2168400"/>
            <a:ext cx="1232400" cy="540600"/>
          </a:xfrm>
          <a:prstGeom prst="wedgeEllipseCallout">
            <a:avLst>
              <a:gd fmla="val -55429" name="adj1"/>
              <a:gd fmla="val 36650" name="adj2"/>
            </a:avLst>
          </a:prstGeom>
          <a:solidFill>
            <a:srgbClr val="00B5DD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Descrição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3367818" y="2832917"/>
            <a:ext cx="922200" cy="540600"/>
          </a:xfrm>
          <a:prstGeom prst="wedgeEllipseCallout">
            <a:avLst>
              <a:gd fmla="val -107084" name="adj1"/>
              <a:gd fmla="val -43751" name="adj2"/>
            </a:avLst>
          </a:prstGeom>
          <a:solidFill>
            <a:srgbClr val="00B5DD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Local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5608682" y="3618033"/>
            <a:ext cx="922200" cy="540600"/>
          </a:xfrm>
          <a:prstGeom prst="wedgeEllipseCallout">
            <a:avLst>
              <a:gd fmla="val -92041" name="adj1"/>
              <a:gd fmla="val 51651" name="adj2"/>
            </a:avLst>
          </a:prstGeom>
          <a:solidFill>
            <a:srgbClr val="00B5DD"/>
          </a:solidFill>
          <a:ln cap="flat" cmpd="sng" w="9525">
            <a:solidFill>
              <a:srgbClr val="757B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</a:rPr>
              <a:t>Tweet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podemos fazer?</a:t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389800" y="1355673"/>
            <a:ext cx="8424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Extrair informações relevantes do texto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Classificar documentos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Encontrar textos relevantes no documento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300"/>
              <a:buFont typeface="Calibri"/>
              <a:buChar char="▸"/>
            </a:pPr>
            <a:r>
              <a:rPr lang="pt-BR" sz="25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Modelagem de tópicos</a:t>
            </a:r>
            <a:endParaRPr sz="25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pt-BR"/>
              <a:t>O que é NLP?</a:t>
            </a:r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389800" y="1355673"/>
            <a:ext cx="84249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▸"/>
            </a:pP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É o ramo da Ciência da Computação focado no desenvolvimento de </a:t>
            </a: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que permitem que os c</a:t>
            </a:r>
            <a:r>
              <a:rPr b="1"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omputadores se comuniquem com pessoas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que usam a linguagem cotidiana (falada/escrita)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▸"/>
            </a:pP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Também diz respeito a como os métodos computacionais podem ajudar no entendimento da linguagem humana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Na nossa disciplina trataremos somente o processamento de linguagem textual</a:t>
            </a:r>
            <a:endParaRPr sz="18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pt-BR"/>
              <a:t>NLP</a:t>
            </a:r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389800" y="1355673"/>
            <a:ext cx="84249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Linguagem artificial: Java, Python, C, R, VBA, código binário.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Linguagem natural: Linguagem falada/escrita por pessoas (humanas). 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23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Objetivo: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Ter computadores que entendam a linguagem natural para executar tarefas úteis. </a:t>
            </a:r>
            <a:r>
              <a:rPr lang="pt-BR" sz="2300" u="sng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pt-BR" sz="23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: traduzir textos, responder a perguntas, fazer agendamentos, realizar compras, receber comandos.</a:t>
            </a:r>
            <a:endParaRPr sz="2300"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NLP</a:t>
            </a:r>
            <a:endParaRPr/>
          </a:p>
        </p:txBody>
      </p:sp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25" y="1162975"/>
            <a:ext cx="4209900" cy="25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2382100" y="3838650"/>
            <a:ext cx="344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Fonte: Vajjala, Sowmya, et al. Practical Natural Language Processing: A Comprehensive Guide to Building Real-World NLP Systems. O'Reilly Media, 2020.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ubtítul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ítulo, texto e imagem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penas texto corrid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PA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ncerrament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tem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