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89F61E-C9F0-4FED-A71F-7756BC6160CE}">
  <a:tblStyle styleId="{CB89F61E-C9F0-4FED-A71F-7756BC6160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80312D8-0083-4325-AA20-29660866A1B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b8e07fd86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b8e07fd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b8e07fd86_1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b8e07fd8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e6678fd97_0_5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e6678fd97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b8e07fd86_1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b8e07fd86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b8e07fd86_1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b8e07fd8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e6678fd97_0_5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e6678fd97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b8e07fd86_1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b8e07fd86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b8e07fd86_1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b8e07fd86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e6678fd97_0_5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e6678fd97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b8e07fd86_1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b8e07fd86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b8e07fd86_1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b8e07fd86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6678fd97_0_4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e6678fd97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e6678fd97_0_5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e6678fd97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b8e07fd86_1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b8e07fd86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b8e07fd86_1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b8e07fd86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b8e07fd86_1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b8e07fd86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e6678fd97_0_6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e6678fd97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e6678fd97_0_6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e6678fd97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b8e07fd86_1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b8e07fd86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b8e07fd86_1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b8e07fd86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b8e07fd86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b8e07fd8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b8e07fd86_1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b8e07fd86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e6678fd97_0_4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e6678fd97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b8e07fd86_1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b8e07fd86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b8e07fd86_1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b8e07fd86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b8e07fd86_1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b8e07fd86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b8e07fd86_1_1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b8e07fd86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b8e07fd86_1_1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b8e07fd86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b8e07fd86_1_1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db8e07fd86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6678fd97_0_4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e6678fd97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6678fd97_0_4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6678fd97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b8e07fd86_1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b8e07fd8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e6678fd97_0_5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e6678fd97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https://regex101.com/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e6678fd97_0_5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e6678fd97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https://regex101.com/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6678fd97_0_5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6678fd97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https://regex101.com/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7BEB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037275" y="1023850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74748"/>
              </a:buClr>
              <a:buSzPts val="5200"/>
              <a:buFont typeface="Calibri"/>
              <a:buNone/>
              <a:defRPr b="1" sz="5200">
                <a:solidFill>
                  <a:srgbClr val="4747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236750" y="2834125"/>
            <a:ext cx="687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 b="1" sz="2500">
              <a:solidFill>
                <a:srgbClr val="17BE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4800"/>
              <a:buNone/>
              <a:defRPr sz="4800">
                <a:solidFill>
                  <a:srgbClr val="17BE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17BEBB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6141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2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>
  <p:cSld name="TITLE_1">
    <p:bg>
      <p:bgPr>
        <a:solidFill>
          <a:srgbClr val="17BEBB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ctrTitle"/>
          </p:nvPr>
        </p:nvSpPr>
        <p:spPr>
          <a:xfrm>
            <a:off x="502675" y="2301575"/>
            <a:ext cx="8362200" cy="10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None/>
              <a:defRPr b="1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463" y="176462"/>
            <a:ext cx="8799095" cy="440355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99450" y="518650"/>
            <a:ext cx="8520600" cy="3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5025"/>
            <a:ext cx="9144000" cy="41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11700" y="6463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">
  <p:cSld name="TITLE_AND_TWO_COLUMN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 1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764505" cy="47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1700" y="510650"/>
            <a:ext cx="3999900" cy="4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0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Títu</a:t>
            </a:r>
            <a:endParaRPr b="1"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Calibri"/>
              <a:buNone/>
              <a:defRPr sz="3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Font typeface="Calibri"/>
              <a:buChar char="➤"/>
              <a:defRPr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⊳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ctrTitle"/>
          </p:nvPr>
        </p:nvSpPr>
        <p:spPr>
          <a:xfrm>
            <a:off x="965550" y="709250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Expressão Regular</a:t>
            </a:r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1236750" y="2834125"/>
            <a:ext cx="687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Encontrando Padrões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ER: Outros Padrões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8" name="Google Shape;168;p26"/>
          <p:cNvGraphicFramePr/>
          <p:nvPr/>
        </p:nvGraphicFramePr>
        <p:xfrm>
          <a:off x="446690" y="206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{CB89F61E-C9F0-4FED-A71F-7756BC6160CE}</a:tableStyleId>
              </a:tblPr>
              <a:tblGrid>
                <a:gridCol w="1128850"/>
                <a:gridCol w="4646575"/>
                <a:gridCol w="2475175"/>
              </a:tblGrid>
              <a:tr h="46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Padrão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Match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colou</a:t>
                      </a:r>
                      <a:r>
                        <a:rPr b="1"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ou 1 caracter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color, colour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511200" y="1116950"/>
            <a:ext cx="74265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?  -&gt; 0 ou 1 ocorrência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500" y="3099475"/>
            <a:ext cx="26670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ER: Outros Padrões</a:t>
            </a:r>
            <a:endParaRPr/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" name="Google Shape;177;p27"/>
          <p:cNvGraphicFramePr/>
          <p:nvPr/>
        </p:nvGraphicFramePr>
        <p:xfrm>
          <a:off x="446690" y="18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{CB89F61E-C9F0-4FED-A71F-7756BC6160CE}</a:tableStyleId>
              </a:tblPr>
              <a:tblGrid>
                <a:gridCol w="1128850"/>
                <a:gridCol w="4646575"/>
                <a:gridCol w="2475175"/>
              </a:tblGrid>
              <a:tr h="46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Padrão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Match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colou</a:t>
                      </a:r>
                      <a:r>
                        <a:rPr b="1"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ou mais caracteres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color, colour, colouuuuuuur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511200" y="1116950"/>
            <a:ext cx="74265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* -&gt; 0 ou mais ocorrências do </a:t>
            </a:r>
            <a:r>
              <a:rPr b="1" lang="en">
                <a:solidFill>
                  <a:schemeClr val="dk2"/>
                </a:solidFill>
              </a:rPr>
              <a:t>carácter</a:t>
            </a:r>
            <a:r>
              <a:rPr b="1" lang="en">
                <a:solidFill>
                  <a:schemeClr val="dk2"/>
                </a:solidFill>
              </a:rPr>
              <a:t> anterior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21079" l="0" r="0" t="0"/>
          <a:stretch/>
        </p:blipFill>
        <p:spPr>
          <a:xfrm>
            <a:off x="2793125" y="3197275"/>
            <a:ext cx="2636975" cy="12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ER: Outros Padrões</a:t>
            </a:r>
            <a:endParaRPr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6" name="Google Shape;186;p28"/>
          <p:cNvGraphicFramePr/>
          <p:nvPr/>
        </p:nvGraphicFramePr>
        <p:xfrm>
          <a:off x="446690" y="178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{CB89F61E-C9F0-4FED-A71F-7756BC6160CE}</a:tableStyleId>
              </a:tblPr>
              <a:tblGrid>
                <a:gridCol w="1128850"/>
                <a:gridCol w="4646575"/>
                <a:gridCol w="2475175"/>
              </a:tblGrid>
              <a:tr h="46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Padrão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Match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oi+</a:t>
                      </a:r>
                      <a:endParaRPr b="1"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ou mais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i, oii, oiiiiiiii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511200" y="1116950"/>
            <a:ext cx="74265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+"/>
            </a:pPr>
            <a:r>
              <a:rPr b="1" lang="en">
                <a:solidFill>
                  <a:schemeClr val="dk2"/>
                </a:solidFill>
              </a:rPr>
              <a:t>-&gt; 1 ou mais ocorrências do carácter anterior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375" y="2976925"/>
            <a:ext cx="204787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ER: Outros Padrões</a:t>
            </a:r>
            <a:endParaRPr/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5" name="Google Shape;195;p29"/>
          <p:cNvGraphicFramePr/>
          <p:nvPr/>
        </p:nvGraphicFramePr>
        <p:xfrm>
          <a:off x="446690" y="165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{CB89F61E-C9F0-4FED-A71F-7756BC6160CE}</a:tableStyleId>
              </a:tblPr>
              <a:tblGrid>
                <a:gridCol w="1128850"/>
                <a:gridCol w="4646575"/>
                <a:gridCol w="2475175"/>
              </a:tblGrid>
              <a:tr h="46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Padrão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Match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via</a:t>
                      </a:r>
                      <a:r>
                        <a:rPr b="1"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qualquer caractere, exceto a quebra de linha \n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viagem  viajem viahem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511200" y="1116950"/>
            <a:ext cx="74265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. 	</a:t>
            </a:r>
            <a:r>
              <a:rPr b="1" lang="en">
                <a:solidFill>
                  <a:schemeClr val="dk2"/>
                </a:solidFill>
              </a:rPr>
              <a:t>-&gt; coringa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175" y="2965425"/>
            <a:ext cx="25908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ER: Âncoras</a:t>
            </a:r>
            <a:endParaRPr/>
          </a:p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4" name="Google Shape;204;p30"/>
          <p:cNvGraphicFramePr/>
          <p:nvPr/>
        </p:nvGraphicFramePr>
        <p:xfrm>
          <a:off x="1090425" y="25419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{D80312D8-0083-4325-AA20-29660866A1B5}</a:tableStyleId>
              </a:tblPr>
              <a:tblGrid>
                <a:gridCol w="834850"/>
                <a:gridCol w="56209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Padrão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Significado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^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início do texto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\A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início do texto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fim do texto; não captura o \n no fim do texto ou da linha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\Z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fim do texto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" name="Google Shape;205;p30"/>
          <p:cNvSpPr txBox="1"/>
          <p:nvPr/>
        </p:nvSpPr>
        <p:spPr>
          <a:xfrm>
            <a:off x="196625" y="1272950"/>
            <a:ext cx="75345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Estabelecem posições de referência para o casamento do restante da regex</a:t>
            </a:r>
            <a:r>
              <a:rPr lang="en" sz="210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</a:t>
            </a:r>
            <a:endParaRPr sz="2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^ Início de texto</a:t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5" y="1633538"/>
            <a:ext cx="61912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^ Final de texto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5" y="1628775"/>
            <a:ext cx="61912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ER: Especificadores</a:t>
            </a:r>
            <a:endParaRPr/>
          </a:p>
        </p:txBody>
      </p:sp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457200" y="1246900"/>
            <a:ext cx="7994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Especificam o conjunto de caracteres a casar em uma posição.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9" name="Google Shape;229;p33"/>
          <p:cNvGraphicFramePr/>
          <p:nvPr/>
        </p:nvGraphicFramePr>
        <p:xfrm>
          <a:off x="1102925" y="21276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{D80312D8-0083-4325-AA20-29660866A1B5}</a:tableStyleId>
              </a:tblPr>
              <a:tblGrid>
                <a:gridCol w="1099150"/>
                <a:gridCol w="5603800"/>
              </a:tblGrid>
              <a:tr h="5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Padrão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Significado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\d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mesmo que [0-9]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\D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mesmo que [^0-9]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\s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espaço, quebra de linha, tabs etc.; o mesmo que [ \t\n\r\f\v]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\S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mesmo que [^ \t\n\r\f\v]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\w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mesmo que [a-zA-Z0-9_]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\W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complemento de \w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\d</a:t>
            </a:r>
            <a:endParaRPr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075" y="1997738"/>
            <a:ext cx="62007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3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\s</a:t>
            </a:r>
            <a:endParaRPr/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625" y="1530625"/>
            <a:ext cx="62007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Tópicos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➤"/>
            </a:pPr>
            <a:r>
              <a:rPr lang="en" sz="2700"/>
              <a:t>Expressões Regulares</a:t>
            </a:r>
            <a:endParaRPr sz="27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⊳"/>
            </a:pPr>
            <a:r>
              <a:rPr lang="en" sz="2300"/>
              <a:t>Definição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⊳"/>
            </a:pPr>
            <a:r>
              <a:rPr lang="en" sz="2300"/>
              <a:t>Aplicação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⊳"/>
            </a:pPr>
            <a:r>
              <a:rPr lang="en" sz="2300"/>
              <a:t>Regras</a:t>
            </a:r>
            <a:br>
              <a:rPr lang="en" sz="2300"/>
            </a:br>
            <a:r>
              <a:rPr lang="en" sz="2300"/>
              <a:t>			</a:t>
            </a:r>
            <a:endParaRPr sz="2300"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ER: Quantificadores</a:t>
            </a:r>
            <a:endParaRPr/>
          </a:p>
        </p:txBody>
      </p:sp>
      <p:sp>
        <p:nvSpPr>
          <p:cNvPr id="249" name="Google Shape;2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0" name="Google Shape;250;p36"/>
          <p:cNvGraphicFramePr/>
          <p:nvPr/>
        </p:nvGraphicFramePr>
        <p:xfrm>
          <a:off x="1560050" y="19743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{D80312D8-0083-4325-AA20-29660866A1B5}</a:tableStyleId>
              </a:tblPr>
              <a:tblGrid>
                <a:gridCol w="915950"/>
                <a:gridCol w="466985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Padrão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Significado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{n}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exatamente n ocorrências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{n,m}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mínimo n ocorrências e no máximo m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{n,}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mínimo n ocorrências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{,n}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máximo n ocorrências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ou 1 ocorrência; o mesmo que {,1}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ou mais ocorrência; o mesmo que {1,}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ou mais ocorrência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76200" marL="47625" anchor="ctr">
                    <a:lnT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1" name="Google Shape;251;p36"/>
          <p:cNvSpPr txBox="1"/>
          <p:nvPr/>
        </p:nvSpPr>
        <p:spPr>
          <a:xfrm>
            <a:off x="457200" y="1246900"/>
            <a:ext cx="7994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Definem o número permitido repetições da expressão regular precedente.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{n,m}</a:t>
            </a:r>
            <a:endParaRPr/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1747825"/>
            <a:ext cx="62103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{n,m}</a:t>
            </a:r>
            <a:endParaRPr/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1747825"/>
            <a:ext cx="62103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{n,}</a:t>
            </a:r>
            <a:endParaRPr/>
          </a:p>
        </p:txBody>
      </p:sp>
      <p:pic>
        <p:nvPicPr>
          <p:cNvPr id="272" name="Google Shape;2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13" y="1776413"/>
            <a:ext cx="620077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Dica: Regex101</a:t>
            </a:r>
            <a:endParaRPr/>
          </a:p>
        </p:txBody>
      </p:sp>
      <p:sp>
        <p:nvSpPr>
          <p:cNvPr id="278" name="Google Shape;27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00" y="1196675"/>
            <a:ext cx="7030049" cy="319945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0"/>
          <p:cNvSpPr txBox="1"/>
          <p:nvPr/>
        </p:nvSpPr>
        <p:spPr>
          <a:xfrm>
            <a:off x="542050" y="4604725"/>
            <a:ext cx="44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: https://regex101.com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Erros</a:t>
            </a:r>
            <a:endParaRPr/>
          </a:p>
        </p:txBody>
      </p:sp>
      <p:sp>
        <p:nvSpPr>
          <p:cNvPr id="286" name="Google Shape;286;p41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➤"/>
            </a:pPr>
            <a:r>
              <a:rPr lang="en" sz="2200"/>
              <a:t>Falso Positivo (Erro tipo 1)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⊳"/>
            </a:pPr>
            <a:r>
              <a:rPr lang="en" sz="1800"/>
              <a:t>Sequências de caracteres correspondentes que não deveríamos corresponder (</a:t>
            </a:r>
            <a:r>
              <a:rPr b="1" lang="en" sz="1800"/>
              <a:t>the</a:t>
            </a:r>
            <a:r>
              <a:rPr lang="en" sz="1800"/>
              <a:t>re, </a:t>
            </a:r>
            <a:r>
              <a:rPr b="1" lang="en" sz="1800"/>
              <a:t>the</a:t>
            </a:r>
            <a:r>
              <a:rPr lang="en" sz="1800"/>
              <a:t>n, o</a:t>
            </a:r>
            <a:r>
              <a:rPr b="1" lang="en" sz="1800"/>
              <a:t>the</a:t>
            </a:r>
            <a:r>
              <a:rPr lang="en" sz="1800"/>
              <a:t>r)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➤"/>
            </a:pPr>
            <a:r>
              <a:rPr lang="en" sz="2200"/>
              <a:t>Verdadeiro Negativo </a:t>
            </a:r>
            <a:r>
              <a:rPr lang="en" sz="2200"/>
              <a:t>(Erro tipo 2)</a:t>
            </a:r>
            <a:endParaRPr sz="2200"/>
          </a:p>
          <a:p>
            <a:pPr indent="-3429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⊳"/>
            </a:pPr>
            <a:r>
              <a:rPr lang="en" sz="1800"/>
              <a:t>Não corresponde às coisas que deveríamos ter retornado (The)</a:t>
            </a:r>
            <a:endParaRPr sz="1800"/>
          </a:p>
          <a:p>
            <a:pPr indent="0" lvl="0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Precisamos ficar atentos a esses problemas a fim de evitá-los. </a:t>
            </a:r>
            <a:endParaRPr sz="2200"/>
          </a:p>
        </p:txBody>
      </p:sp>
      <p:sp>
        <p:nvSpPr>
          <p:cNvPr id="287" name="Google Shape;28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311700" y="1152475"/>
            <a:ext cx="85206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Queremos construir um </a:t>
            </a:r>
            <a:r>
              <a:rPr b="1" lang="en" sz="2300"/>
              <a:t>aplicativo</a:t>
            </a:r>
            <a:r>
              <a:rPr lang="en" sz="2300"/>
              <a:t> para </a:t>
            </a:r>
            <a:r>
              <a:rPr b="1" lang="en" sz="2300"/>
              <a:t>ajudar</a:t>
            </a:r>
            <a:r>
              <a:rPr lang="en" sz="2300"/>
              <a:t> um usuário a </a:t>
            </a:r>
            <a:r>
              <a:rPr b="1" lang="en" sz="2300"/>
              <a:t>comprar</a:t>
            </a:r>
            <a:r>
              <a:rPr lang="en" sz="2300"/>
              <a:t> um </a:t>
            </a:r>
            <a:r>
              <a:rPr b="1" lang="en" sz="2300"/>
              <a:t>computador</a:t>
            </a:r>
            <a:r>
              <a:rPr lang="en" sz="2300"/>
              <a:t> na web. </a:t>
            </a:r>
            <a:endParaRPr sz="2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O </a:t>
            </a:r>
            <a:r>
              <a:rPr b="1" lang="en" sz="2300"/>
              <a:t>usuário</a:t>
            </a:r>
            <a:r>
              <a:rPr lang="en" sz="2300"/>
              <a:t> quer “qualquer máquina com pelo menos 6 GHz e 500 GB de HD por menos de R$ 1000”.</a:t>
            </a:r>
            <a:endParaRPr sz="2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94" name="Google Shape;294;p4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exemplo prático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311700" y="1152475"/>
            <a:ext cx="8520600" cy="3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Q</a:t>
            </a:r>
            <a:r>
              <a:rPr lang="en" sz="2200"/>
              <a:t>ueremos construir um </a:t>
            </a:r>
            <a:r>
              <a:rPr b="1" lang="en" sz="2200"/>
              <a:t>aplicativo</a:t>
            </a:r>
            <a:r>
              <a:rPr lang="en" sz="2200"/>
              <a:t> para </a:t>
            </a:r>
            <a:r>
              <a:rPr b="1" lang="en" sz="2200"/>
              <a:t>ajudar</a:t>
            </a:r>
            <a:r>
              <a:rPr lang="en" sz="2200"/>
              <a:t> um usuário a </a:t>
            </a:r>
            <a:r>
              <a:rPr b="1" lang="en" sz="2200"/>
              <a:t>comprar</a:t>
            </a:r>
            <a:r>
              <a:rPr lang="en" sz="2200"/>
              <a:t> um </a:t>
            </a:r>
            <a:r>
              <a:rPr b="1" lang="en" sz="2200"/>
              <a:t>computador</a:t>
            </a:r>
            <a:r>
              <a:rPr lang="en" sz="2200"/>
              <a:t> na web.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O </a:t>
            </a:r>
            <a:r>
              <a:rPr b="1" lang="en" sz="2200"/>
              <a:t>usuário</a:t>
            </a:r>
            <a:r>
              <a:rPr lang="en" sz="2200"/>
              <a:t> quer “qualquer máquina com pelo menos 6 GHz e 500 GB de HD por menos de R$ 1000”.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17BEBB"/>
                </a:solidFill>
              </a:rPr>
              <a:t>O que precisamos procurar?</a:t>
            </a:r>
            <a:endParaRPr b="1" sz="2400">
              <a:solidFill>
                <a:srgbClr val="17BEB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3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exemplo prático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Precisamos </a:t>
            </a:r>
            <a:r>
              <a:rPr lang="en" sz="2400"/>
              <a:t>procurar expressões como:</a:t>
            </a:r>
            <a:endParaRPr sz="24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R$ 999,99</a:t>
            </a:r>
            <a:endParaRPr sz="24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500 GB </a:t>
            </a:r>
            <a:endParaRPr sz="2400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6 GHz  </a:t>
            </a:r>
            <a:endParaRPr sz="2400"/>
          </a:p>
        </p:txBody>
      </p:sp>
      <p:sp>
        <p:nvSpPr>
          <p:cNvPr id="307" name="Google Shape;30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4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Expressão regular para preços</a:t>
            </a:r>
            <a:endParaRPr sz="2400"/>
          </a:p>
        </p:txBody>
      </p:sp>
      <p:sp>
        <p:nvSpPr>
          <p:cNvPr id="314" name="Google Shape;31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parte 1</a:t>
            </a:r>
            <a:endParaRPr/>
          </a:p>
        </p:txBody>
      </p:sp>
      <p:pic>
        <p:nvPicPr>
          <p:cNvPr id="316" name="Google Shape;3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325" y="1865950"/>
            <a:ext cx="62484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57200" y="1462025"/>
            <a:ext cx="7646400" cy="31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➤"/>
            </a:pPr>
            <a:r>
              <a:rPr lang="en"/>
              <a:t>Também conhecida como Regex</a:t>
            </a:r>
            <a:endParaRPr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➤"/>
            </a:pPr>
            <a:r>
              <a:rPr lang="en"/>
              <a:t>U</a:t>
            </a:r>
            <a:r>
              <a:rPr lang="en"/>
              <a:t>ma expressão regular é uma </a:t>
            </a:r>
            <a:r>
              <a:rPr b="1" lang="en"/>
              <a:t>notação algébrica</a:t>
            </a:r>
            <a:r>
              <a:rPr lang="en"/>
              <a:t> para caracterizar um conjunto de strings </a:t>
            </a:r>
            <a:endParaRPr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➤"/>
            </a:pPr>
            <a:r>
              <a:rPr lang="en"/>
              <a:t>Linguagem para buscar padrões</a:t>
            </a:r>
            <a:endParaRPr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➤"/>
            </a:pPr>
            <a:r>
              <a:rPr lang="en"/>
              <a:t>Exemplo:</a:t>
            </a:r>
            <a:endParaRPr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⊳"/>
            </a:pPr>
            <a:r>
              <a:rPr lang="en"/>
              <a:t>Encontrar em um documento “Eu preciso de”  </a:t>
            </a:r>
            <a:endParaRPr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⊳"/>
            </a:pPr>
            <a:r>
              <a:rPr lang="en"/>
              <a:t>Encontrar valores em específico R$ 199 ou R$ 24,99</a:t>
            </a:r>
            <a:endParaRPr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Barlow"/>
              <a:buChar char="➤"/>
            </a:pPr>
            <a:r>
              <a:rPr b="1" lang="en"/>
              <a:t>Importante:</a:t>
            </a:r>
            <a:r>
              <a:rPr lang="en"/>
              <a:t> Expressões Regulares são </a:t>
            </a:r>
            <a:r>
              <a:rPr i="1" lang="en"/>
              <a:t>Case-Sensitive</a:t>
            </a:r>
            <a:endParaRPr i="1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⊳"/>
            </a:pPr>
            <a:r>
              <a:rPr lang="en"/>
              <a:t>NLP != nlp</a:t>
            </a:r>
            <a:endParaRPr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⊳"/>
            </a:pPr>
            <a:r>
              <a:rPr lang="en"/>
              <a:t>mas podem ser facilmente configuradas para não serem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17BEBB"/>
                </a:solidFill>
              </a:rPr>
              <a:t>1.1)</a:t>
            </a:r>
            <a:r>
              <a:rPr lang="en" sz="2400"/>
              <a:t>	</a:t>
            </a:r>
            <a:r>
              <a:rPr lang="en" sz="2400"/>
              <a:t>Expressão regular para preços com decimal</a:t>
            </a:r>
            <a:endParaRPr sz="2400"/>
          </a:p>
        </p:txBody>
      </p:sp>
      <p:sp>
        <p:nvSpPr>
          <p:cNvPr id="322" name="Google Shape;32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4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parte 1.1</a:t>
            </a:r>
            <a:endParaRPr/>
          </a:p>
        </p:txBody>
      </p:sp>
      <p:pic>
        <p:nvPicPr>
          <p:cNvPr id="324" name="Google Shape;3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25" y="1804125"/>
            <a:ext cx="62674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17BEBB"/>
                </a:solidFill>
              </a:rPr>
              <a:t>2</a:t>
            </a:r>
            <a:r>
              <a:rPr lang="en" sz="2400">
                <a:solidFill>
                  <a:srgbClr val="17BEBB"/>
                </a:solidFill>
              </a:rPr>
              <a:t>)</a:t>
            </a:r>
            <a:r>
              <a:rPr lang="en" sz="2400"/>
              <a:t>	Expressão regular para o HD</a:t>
            </a:r>
            <a:endParaRPr sz="2400"/>
          </a:p>
        </p:txBody>
      </p:sp>
      <p:sp>
        <p:nvSpPr>
          <p:cNvPr id="330" name="Google Shape;33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4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Exemplo parte 2</a:t>
            </a:r>
            <a:endParaRPr/>
          </a:p>
        </p:txBody>
      </p:sp>
      <p:pic>
        <p:nvPicPr>
          <p:cNvPr id="332" name="Google Shape;3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731175"/>
            <a:ext cx="61722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17BEBB"/>
                </a:solidFill>
              </a:rPr>
              <a:t>3</a:t>
            </a:r>
            <a:r>
              <a:rPr lang="en" sz="2400">
                <a:solidFill>
                  <a:srgbClr val="17BEBB"/>
                </a:solidFill>
              </a:rPr>
              <a:t>)</a:t>
            </a:r>
            <a:r>
              <a:rPr lang="en" sz="2400"/>
              <a:t>	</a:t>
            </a:r>
            <a:r>
              <a:rPr lang="en" sz="2400"/>
              <a:t>Expressão regular para o processador</a:t>
            </a:r>
            <a:endParaRPr sz="2400"/>
          </a:p>
        </p:txBody>
      </p:sp>
      <p:sp>
        <p:nvSpPr>
          <p:cNvPr id="338" name="Google Shape;33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4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Exemplo parte 3</a:t>
            </a:r>
            <a:endParaRPr/>
          </a:p>
        </p:txBody>
      </p:sp>
      <p:pic>
        <p:nvPicPr>
          <p:cNvPr id="340" name="Google Shape;3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765313"/>
            <a:ext cx="62865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17BEBB"/>
                </a:solidFill>
              </a:rPr>
              <a:t>4</a:t>
            </a:r>
            <a:r>
              <a:rPr lang="en" sz="2400">
                <a:solidFill>
                  <a:srgbClr val="17BEBB"/>
                </a:solidFill>
              </a:rPr>
              <a:t>)</a:t>
            </a:r>
            <a:r>
              <a:rPr lang="en" sz="2400"/>
              <a:t>	Todas expressões</a:t>
            </a:r>
            <a:endParaRPr sz="2400"/>
          </a:p>
        </p:txBody>
      </p:sp>
      <p:sp>
        <p:nvSpPr>
          <p:cNvPr id="346" name="Google Shape;34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4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parte 4</a:t>
            </a:r>
            <a:endParaRPr/>
          </a:p>
        </p:txBody>
      </p:sp>
      <p:pic>
        <p:nvPicPr>
          <p:cNvPr id="348" name="Google Shape;34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50" y="1695700"/>
            <a:ext cx="62103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50"/>
          <p:cNvSpPr txBox="1"/>
          <p:nvPr>
            <p:ph idx="1" type="body"/>
          </p:nvPr>
        </p:nvSpPr>
        <p:spPr>
          <a:xfrm>
            <a:off x="311700" y="1232888"/>
            <a:ext cx="8520600" cy="3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➤"/>
            </a:pPr>
            <a:r>
              <a:rPr lang="en" sz="2400"/>
              <a:t>Biblioteca: 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➤"/>
            </a:pPr>
            <a:r>
              <a:rPr lang="en" sz="2400"/>
              <a:t>Principais operações:</a:t>
            </a:r>
            <a:endParaRPr sz="2400"/>
          </a:p>
          <a:p>
            <a:pPr indent="-345979" lvl="1" marL="914400" rtl="0" algn="l">
              <a:spcBef>
                <a:spcPts val="0"/>
              </a:spcBef>
              <a:spcAft>
                <a:spcPts val="0"/>
              </a:spcAft>
              <a:buSzPts val="1848"/>
              <a:buChar char="⊳"/>
            </a:pPr>
            <a:r>
              <a:rPr lang="en" sz="1848"/>
              <a:t>s</a:t>
            </a:r>
            <a:r>
              <a:rPr lang="en" sz="1848"/>
              <a:t>plit: divide a string em uma lista</a:t>
            </a:r>
            <a:endParaRPr sz="1848"/>
          </a:p>
          <a:p>
            <a:pPr indent="-345979" lvl="1" marL="914400" rtl="0" algn="l">
              <a:spcBef>
                <a:spcPts val="0"/>
              </a:spcBef>
              <a:spcAft>
                <a:spcPts val="0"/>
              </a:spcAft>
              <a:buSzPts val="1848"/>
              <a:buChar char="⊳"/>
            </a:pPr>
            <a:r>
              <a:rPr lang="en" sz="1848"/>
              <a:t>findall: lista todas as substrings onde a RE corresponde</a:t>
            </a:r>
            <a:endParaRPr sz="1848"/>
          </a:p>
          <a:p>
            <a:pPr indent="-345979" lvl="1" marL="914400" rtl="0" algn="l">
              <a:spcBef>
                <a:spcPts val="0"/>
              </a:spcBef>
              <a:spcAft>
                <a:spcPts val="0"/>
              </a:spcAft>
              <a:buSzPts val="1848"/>
              <a:buChar char="⊳"/>
            </a:pPr>
            <a:r>
              <a:rPr lang="en" sz="1848"/>
              <a:t>s</a:t>
            </a:r>
            <a:r>
              <a:rPr lang="en" sz="1848"/>
              <a:t>earch: varre toda a string, procurando qualquer local onde está RE tem correspondência</a:t>
            </a:r>
            <a:endParaRPr sz="1848"/>
          </a:p>
          <a:p>
            <a:pPr indent="-345979" lvl="1" marL="914400" rtl="0" algn="l">
              <a:spcBef>
                <a:spcPts val="0"/>
              </a:spcBef>
              <a:spcAft>
                <a:spcPts val="0"/>
              </a:spcAft>
              <a:buSzPts val="1848"/>
              <a:buChar char="⊳"/>
            </a:pPr>
            <a:r>
              <a:rPr lang="en" sz="1848"/>
              <a:t>Sub: encontra todas as substrings que correspondem com a RE e faz a substituição por uma string diferente</a:t>
            </a:r>
            <a:endParaRPr sz="1848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➤"/>
            </a:pPr>
            <a:r>
              <a:rPr lang="en" sz="2400"/>
              <a:t>Documentação: https://docs.python.org/3/library/re.html</a:t>
            </a:r>
            <a:endParaRPr sz="2400"/>
          </a:p>
        </p:txBody>
      </p:sp>
      <p:sp>
        <p:nvSpPr>
          <p:cNvPr id="355" name="Google Shape;355;p5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Expressões Regulares em Python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Aplicação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57200" y="1385825"/>
            <a:ext cx="7426500" cy="31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b="1" lang="en"/>
              <a:t>Identificar </a:t>
            </a:r>
            <a:r>
              <a:rPr b="1" lang="en"/>
              <a:t>textos</a:t>
            </a:r>
            <a:r>
              <a:rPr lang="en"/>
              <a:t>, quando temos um </a:t>
            </a:r>
            <a:r>
              <a:rPr b="1" lang="en"/>
              <a:t>padrão</a:t>
            </a:r>
            <a:r>
              <a:rPr lang="en"/>
              <a:t> para pesquisar e um </a:t>
            </a:r>
            <a:r>
              <a:rPr i="1" lang="en"/>
              <a:t>corpus</a:t>
            </a:r>
            <a:r>
              <a:rPr lang="en"/>
              <a:t>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b="1" lang="en"/>
              <a:t>Validar</a:t>
            </a:r>
            <a:r>
              <a:rPr lang="en"/>
              <a:t> a conformidade de uma string com um formato desejado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b="1" lang="en"/>
              <a:t>Substituir</a:t>
            </a:r>
            <a:r>
              <a:rPr lang="en"/>
              <a:t> ou </a:t>
            </a:r>
            <a:r>
              <a:rPr b="1" lang="en"/>
              <a:t>Inserir</a:t>
            </a:r>
            <a:r>
              <a:rPr lang="en"/>
              <a:t> texto em posições demarcadas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b="1" lang="en"/>
              <a:t>Quebrar strings</a:t>
            </a:r>
            <a:endParaRPr b="1"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Principais Aplicações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457200" y="1462025"/>
            <a:ext cx="8046300" cy="31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464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43"/>
              <a:buChar char="➤"/>
            </a:pPr>
            <a:r>
              <a:rPr lang="en" sz="2142"/>
              <a:t>Encontrar todos os links em um documento</a:t>
            </a:r>
            <a:endParaRPr sz="2142"/>
          </a:p>
          <a:p>
            <a:pPr indent="-36464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43"/>
              <a:buChar char="➤"/>
            </a:pPr>
            <a:r>
              <a:rPr lang="en" sz="2142"/>
              <a:t>Buscar emails, telefones</a:t>
            </a:r>
            <a:endParaRPr sz="2142"/>
          </a:p>
          <a:p>
            <a:pPr indent="-36464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43"/>
              <a:buChar char="➤"/>
            </a:pPr>
            <a:r>
              <a:rPr lang="en" sz="2142"/>
              <a:t>Remover/substituir caracteres indesejados</a:t>
            </a:r>
            <a:endParaRPr sz="2142"/>
          </a:p>
          <a:p>
            <a:pPr indent="-36464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43"/>
              <a:buChar char="➤"/>
            </a:pPr>
            <a:r>
              <a:rPr lang="en" sz="2142"/>
              <a:t>Normalização </a:t>
            </a:r>
            <a:r>
              <a:rPr lang="en" sz="2142"/>
              <a:t>de texto (e.g., padronizar o texto convenientemente) </a:t>
            </a:r>
            <a:endParaRPr sz="2142"/>
          </a:p>
          <a:p>
            <a:pPr indent="-36464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43"/>
              <a:buChar char="➤"/>
            </a:pPr>
            <a:r>
              <a:rPr lang="en" sz="2142"/>
              <a:t>Divisão em tokens (e.g., divisão em palavras </a:t>
            </a:r>
            <a:r>
              <a:rPr lang="en" sz="2142"/>
              <a:t>usando os espaços</a:t>
            </a:r>
            <a:r>
              <a:rPr lang="en" sz="2142"/>
              <a:t>) </a:t>
            </a:r>
            <a:endParaRPr sz="2142"/>
          </a:p>
          <a:p>
            <a:pPr indent="-36464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43"/>
              <a:buChar char="➤"/>
            </a:pPr>
            <a:r>
              <a:rPr lang="en" sz="2142"/>
              <a:t>Radicalização (e.g., lemmatization, stemming) </a:t>
            </a:r>
            <a:endParaRPr sz="2142"/>
          </a:p>
          <a:p>
            <a:pPr indent="-36464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43"/>
              <a:buChar char="➤"/>
            </a:pPr>
            <a:r>
              <a:rPr lang="en" sz="2142"/>
              <a:t>Segmentação de frases (e.g., divisão em frases usando a pontuação)</a:t>
            </a:r>
            <a:endParaRPr sz="214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14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142"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de regex</a:t>
            </a:r>
            <a:endParaRPr/>
          </a:p>
        </p:txBody>
      </p:sp>
      <p:graphicFrame>
        <p:nvGraphicFramePr>
          <p:cNvPr id="137" name="Google Shape;137;p22"/>
          <p:cNvGraphicFramePr/>
          <p:nvPr/>
        </p:nvGraphicFramePr>
        <p:xfrm>
          <a:off x="1439725" y="127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{CB89F61E-C9F0-4FED-A71F-7756BC6160CE}</a:tableStyleId>
              </a:tblPr>
              <a:tblGrid>
                <a:gridCol w="1457375"/>
                <a:gridCol w="4807150"/>
              </a:tblGrid>
              <a:tr h="47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Padrão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viajei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 </a:t>
                      </a:r>
                      <a:r>
                        <a:rPr b="1" lang="en" sz="1900">
                          <a:solidFill>
                            <a:srgbClr val="17BEB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viajei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para Gramado em 2019!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 vi</a:t>
                      </a:r>
                      <a:r>
                        <a:rPr b="1" lang="en" sz="1900">
                          <a:solidFill>
                            <a:srgbClr val="17BEB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jei para Gramado em 2019!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 viajei para Gramado em 2019</a:t>
                      </a:r>
                      <a:r>
                        <a:rPr b="1" lang="en" sz="1900">
                          <a:solidFill>
                            <a:srgbClr val="17BEB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</a:t>
                      </a:r>
                      <a:endParaRPr b="1" sz="1900">
                        <a:solidFill>
                          <a:srgbClr val="17BEB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 viajei para Gramado em 20</a:t>
                      </a:r>
                      <a:r>
                        <a:rPr b="1" lang="en" sz="1900">
                          <a:solidFill>
                            <a:srgbClr val="17BEB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r>
                        <a:rPr b="1"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ER: Disjunções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628451" y="1134775"/>
            <a:ext cx="7752000" cy="1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>
                <a:solidFill>
                  <a:schemeClr val="dk2"/>
                </a:solidFill>
              </a:rPr>
              <a:t>A cadeia de caracteres entre colchetes  (i.e, '[' e ']') especifica </a:t>
            </a:r>
            <a:r>
              <a:rPr b="1" lang="en" sz="8400">
                <a:solidFill>
                  <a:schemeClr val="dk2"/>
                </a:solidFill>
              </a:rPr>
              <a:t>uma disjunção</a:t>
            </a:r>
            <a:r>
              <a:rPr lang="en" sz="8400">
                <a:solidFill>
                  <a:schemeClr val="dk2"/>
                </a:solidFill>
              </a:rPr>
              <a:t> de caracteres para a busca.</a:t>
            </a:r>
            <a:endParaRPr b="1" sz="8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Google Shape;145;p23"/>
          <p:cNvGraphicFramePr/>
          <p:nvPr/>
        </p:nvGraphicFramePr>
        <p:xfrm>
          <a:off x="541425" y="193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{CB89F61E-C9F0-4FED-A71F-7756BC6160CE}</a:tableStyleId>
              </a:tblPr>
              <a:tblGrid>
                <a:gridCol w="1567625"/>
                <a:gridCol w="2776500"/>
                <a:gridCol w="3717025"/>
              </a:tblGrid>
              <a:tr h="47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Padrão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Match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[Gg]ramado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Gramado ou gramado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 viajei para </a:t>
                      </a:r>
                      <a:r>
                        <a:rPr b="1" lang="en" sz="1900">
                          <a:solidFill>
                            <a:srgbClr val="17BEB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Gramado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em 2019!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[abc]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ou b ou c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 vi</a:t>
                      </a:r>
                      <a:r>
                        <a:rPr b="1" lang="en" sz="1900">
                          <a:solidFill>
                            <a:srgbClr val="17BEB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jei para Gramado em 2019!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[0123456789]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qualquer número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 viajei para Gramado em </a:t>
                      </a:r>
                      <a:r>
                        <a:rPr b="1" lang="en" sz="1900">
                          <a:solidFill>
                            <a:srgbClr val="17BEB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019!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ER: Disjunções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511188" y="1269300"/>
            <a:ext cx="74265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Faixas[]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3" name="Google Shape;153;p24"/>
          <p:cNvGraphicFramePr/>
          <p:nvPr/>
        </p:nvGraphicFramePr>
        <p:xfrm>
          <a:off x="698725" y="182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{CB89F61E-C9F0-4FED-A71F-7756BC6160CE}</a:tableStyleId>
              </a:tblPr>
              <a:tblGrid>
                <a:gridCol w="1103050"/>
                <a:gridCol w="3207175"/>
                <a:gridCol w="3638425"/>
              </a:tblGrid>
              <a:tr h="42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Padrão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Match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[A-Z]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um 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caractere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maiúsculo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 viajei para </a:t>
                      </a:r>
                      <a:r>
                        <a:rPr b="1" lang="en" sz="1900">
                          <a:solidFill>
                            <a:srgbClr val="17BEB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ramado em 2019!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[a-z]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um caractere minúsculo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b="1" lang="en" sz="1900">
                          <a:solidFill>
                            <a:srgbClr val="17BEB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viajei para Gramado em 2019!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[0-9]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Um único dígito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 viajei para Gramado em </a:t>
                      </a:r>
                      <a:r>
                        <a:rPr b="1" i="1" lang="en" sz="1900">
                          <a:solidFill>
                            <a:srgbClr val="17BEB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i="1"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019!</a:t>
                      </a:r>
                      <a:endParaRPr i="1"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ER: Negação em Disjunções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99350" y="1252625"/>
            <a:ext cx="74265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Negação [^]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604950" y="19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{CB89F61E-C9F0-4FED-A71F-7756BC6160CE}</a:tableStyleId>
              </a:tblPr>
              <a:tblGrid>
                <a:gridCol w="1004575"/>
                <a:gridCol w="2920825"/>
                <a:gridCol w="3942100"/>
              </a:tblGrid>
              <a:tr h="35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Padrão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Match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[^A-Z]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caractere maiúsculo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b="1" lang="en" sz="1900">
                          <a:solidFill>
                            <a:srgbClr val="17BEB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viajei para Gramado em 2019!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[^Ee]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Nem e nem E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b="1" lang="en" sz="1900">
                          <a:solidFill>
                            <a:srgbClr val="17BEB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viajei para Gramado em 2019!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