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Barlow"/>
      <p:regular r:id="rId32"/>
      <p:bold r:id="rId33"/>
      <p:italic r:id="rId34"/>
      <p:boldItalic r:id="rId35"/>
    </p:embeddedFont>
    <p:embeddedFont>
      <p:font typeface="Barlow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27E1C6-2C51-4FF4-B15D-D3EBDF672E2E}">
  <a:tblStyle styleId="{3D27E1C6-2C51-4FF4-B15D-D3EBDF672E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arlow-bold.fntdata"/><Relationship Id="rId10" Type="http://schemas.openxmlformats.org/officeDocument/2006/relationships/slide" Target="slides/slide5.xml"/><Relationship Id="rId32" Type="http://schemas.openxmlformats.org/officeDocument/2006/relationships/font" Target="fonts/Barlow-regular.fntdata"/><Relationship Id="rId13" Type="http://schemas.openxmlformats.org/officeDocument/2006/relationships/slide" Target="slides/slide8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-italic.fntdata"/><Relationship Id="rId15" Type="http://schemas.openxmlformats.org/officeDocument/2006/relationships/slide" Target="slides/slide10.xml"/><Relationship Id="rId37" Type="http://schemas.openxmlformats.org/officeDocument/2006/relationships/font" Target="fonts/BarlowLight-bold.fntdata"/><Relationship Id="rId14" Type="http://schemas.openxmlformats.org/officeDocument/2006/relationships/slide" Target="slides/slide9.xml"/><Relationship Id="rId36" Type="http://schemas.openxmlformats.org/officeDocument/2006/relationships/font" Target="fonts/BarlowLight-regular.fntdata"/><Relationship Id="rId17" Type="http://schemas.openxmlformats.org/officeDocument/2006/relationships/slide" Target="slides/slide12.xml"/><Relationship Id="rId39" Type="http://schemas.openxmlformats.org/officeDocument/2006/relationships/font" Target="fonts/Barlow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c2992e40d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c2992e4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6678fd97_0_6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6678fd97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e6678fd97_0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e6678fd97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Verde sempre faz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Amarelo - depende do seu contexto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6678fd97_0_6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6678fd97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c5b9a3849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c5b9a38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e6678fd97_0_7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e6678fd97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6678fd97_0_6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6678fd97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e6678fd97_0_7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e6678fd9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e6678fd97_0_7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e6678fd97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e6678fd97_0_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e6678fd97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e6678fd97_0_7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e6678fd97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c2992e40d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c2992e40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e6678fd97_0_7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e6678fd97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Lematização é geralmente um processo mais sofisticado que o stemming. Stemmer trabalha de forma individual nas palavras sem conhecimento do contexto.</a:t>
            </a:r>
            <a:endParaRPr sz="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c5b9a3849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c5b9a384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6678fd97_0_7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e6678fd97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e6678fd97_0_7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6e6678fd97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def9e366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def9e36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c2992e40d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c2992e40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c2992e40d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c2992e40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c2992e40d_0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c2992e40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2992e40d_0_2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2992e40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2992e40d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2992e40d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2992e40d_0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2992e40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2992e40d_0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c2992e40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2992e40d_0_3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c2992e40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5b9a3849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5b9a38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7BEB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5738" y="1586205"/>
            <a:ext cx="7464491" cy="1309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53" y="2796988"/>
            <a:ext cx="7467600" cy="80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37275" y="10238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4748"/>
              </a:buClr>
              <a:buSzPts val="5200"/>
              <a:buFont typeface="Calibri"/>
              <a:buNone/>
              <a:defRPr b="1" sz="5200">
                <a:solidFill>
                  <a:srgbClr val="47474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type="title"/>
          </p:nvPr>
        </p:nvSpPr>
        <p:spPr>
          <a:xfrm>
            <a:off x="171075" y="46675"/>
            <a:ext cx="87870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3500"/>
              <a:buNone/>
              <a:defRPr b="1" sz="3500">
                <a:solidFill>
                  <a:srgbClr val="17BEB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4800"/>
              <a:buNone/>
              <a:defRPr sz="4800">
                <a:solidFill>
                  <a:srgbClr val="17BEB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7BEB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614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2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">
  <p:cSld name="TITLE_1">
    <p:bg>
      <p:bgPr>
        <a:solidFill>
          <a:srgbClr val="17BEB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502675" y="2301575"/>
            <a:ext cx="8362200" cy="10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sz="5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463" y="176462"/>
            <a:ext cx="8799095" cy="44035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99450" y="518650"/>
            <a:ext cx="8520600" cy="3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2">
  <p:cSld name="TITLE_AND_BODY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025"/>
            <a:ext cx="9144000" cy="4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646300"/>
            <a:ext cx="85206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spcBef>
                <a:spcPts val="0"/>
              </a:spcBef>
              <a:spcAft>
                <a:spcPts val="0"/>
              </a:spcAft>
              <a:buSzPts val="2100"/>
              <a:buChar char="➤"/>
              <a:defRPr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⊳"/>
              <a:defRPr/>
            </a:lvl2pPr>
            <a:lvl3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3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34716"/>
            <a:ext cx="4812632" cy="36014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uas colunas 1 1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764505" cy="47484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1700" y="510650"/>
            <a:ext cx="3999900" cy="4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➤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⊳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311950" y="101873"/>
            <a:ext cx="85806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Títu</a:t>
            </a:r>
            <a:endParaRPr b="1"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60" y="4604268"/>
            <a:ext cx="2037349" cy="36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Calibri"/>
              <a:buNone/>
              <a:defRPr sz="3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Font typeface="Calibri"/>
              <a:buChar char="➤"/>
              <a:defRPr sz="21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⊳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●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○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700"/>
              <a:buFont typeface="Calibri"/>
              <a:buChar char="■"/>
              <a:defRPr sz="1700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eb.stanford.edu/~jurafsky/slp3/ed3book.pdf" TargetMode="External"/><Relationship Id="rId4" Type="http://schemas.openxmlformats.org/officeDocument/2006/relationships/hyperlink" Target="https://web.stanford.edu/~jurafsky/slp3/ed3book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github.com/niderhoff/nlp-datase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965550" y="709250"/>
            <a:ext cx="7212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</a:t>
            </a:r>
            <a:endParaRPr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1236750" y="2834125"/>
            <a:ext cx="687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</a:t>
            </a:r>
            <a:r>
              <a:rPr lang="en"/>
              <a:t>pré-processamento</a:t>
            </a:r>
            <a:r>
              <a:rPr lang="en"/>
              <a:t>?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Também conhecida como Normalização de Texto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Antes de aplicar técnicas de NLP é preciso realizar tratamentos nos dados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Objetivo</a:t>
            </a:r>
            <a:r>
              <a:rPr lang="en"/>
              <a:t>:aumentar a qualidade inicial dos dados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Diversas técnicas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Tod</a:t>
            </a:r>
            <a:r>
              <a:rPr lang="en"/>
              <a:t>a tarefa de NLP precisa: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Tokenização de palavras</a:t>
            </a:r>
            <a:r>
              <a:rPr lang="en"/>
              <a:t>, sentenças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Normalizando formatos de palavras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Segmentando frases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07850" y="4600675"/>
            <a:ext cx="569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Jurafsky, Dan, and James H. Martin. "Speech and Language Processing (3rd draft ed.)." (2019).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de pré-processamento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808425" y="1402900"/>
            <a:ext cx="1168500" cy="641400"/>
          </a:xfrm>
          <a:prstGeom prst="rect">
            <a:avLst/>
          </a:prstGeom>
          <a:solidFill>
            <a:srgbClr val="E694DC"/>
          </a:solidFill>
          <a:ln cap="flat" cmpd="sng" w="19050">
            <a:solidFill>
              <a:srgbClr val="E69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Tokenização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338550" y="1402900"/>
            <a:ext cx="1168500" cy="64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Remoção StopWords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868675" y="1402900"/>
            <a:ext cx="1280400" cy="641400"/>
          </a:xfrm>
          <a:prstGeom prst="rect">
            <a:avLst/>
          </a:prstGeom>
          <a:solidFill>
            <a:srgbClr val="E694DC"/>
          </a:solidFill>
          <a:ln cap="flat" cmpd="sng" w="19050">
            <a:solidFill>
              <a:srgbClr val="E69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Capitalização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5454750" y="1402900"/>
            <a:ext cx="1168500" cy="64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Remoção Pontuações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08425" y="2846275"/>
            <a:ext cx="1168500" cy="641400"/>
          </a:xfrm>
          <a:prstGeom prst="rect">
            <a:avLst/>
          </a:prstGeom>
          <a:solidFill>
            <a:srgbClr val="E694DC"/>
          </a:solidFill>
          <a:ln cap="flat" cmpd="sng" w="19050">
            <a:solidFill>
              <a:srgbClr val="E69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Remoção Espaço em Branco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6928925" y="1402900"/>
            <a:ext cx="1168500" cy="64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Remoção Números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468075" y="2822863"/>
            <a:ext cx="1280400" cy="6414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Stemmer/ 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Lemmatizers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6923400" y="3403875"/>
            <a:ext cx="907200" cy="320100"/>
          </a:xfrm>
          <a:prstGeom prst="rect">
            <a:avLst/>
          </a:prstGeom>
          <a:solidFill>
            <a:srgbClr val="E694DC"/>
          </a:solidFill>
          <a:ln cap="flat" cmpd="sng" w="19050">
            <a:solidFill>
              <a:srgbClr val="E694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‘Sempre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6923400" y="3828579"/>
            <a:ext cx="907200" cy="320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Depende do Contexto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6854250" y="3035575"/>
            <a:ext cx="1045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LEGENDA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187" name="Google Shape;187;p27"/>
          <p:cNvCxnSpPr>
            <a:stCxn id="177" idx="3"/>
            <a:endCxn id="178" idx="1"/>
          </p:cNvCxnSpPr>
          <p:nvPr/>
        </p:nvCxnSpPr>
        <p:spPr>
          <a:xfrm>
            <a:off x="1976925" y="1723600"/>
            <a:ext cx="36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7"/>
          <p:cNvCxnSpPr>
            <a:stCxn id="178" idx="3"/>
            <a:endCxn id="179" idx="1"/>
          </p:cNvCxnSpPr>
          <p:nvPr/>
        </p:nvCxnSpPr>
        <p:spPr>
          <a:xfrm>
            <a:off x="3507050" y="1723600"/>
            <a:ext cx="36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7"/>
          <p:cNvCxnSpPr>
            <a:endCxn id="180" idx="1"/>
          </p:cNvCxnSpPr>
          <p:nvPr/>
        </p:nvCxnSpPr>
        <p:spPr>
          <a:xfrm>
            <a:off x="5149050" y="1723600"/>
            <a:ext cx="30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0" idx="3"/>
            <a:endCxn id="182" idx="1"/>
          </p:cNvCxnSpPr>
          <p:nvPr/>
        </p:nvCxnSpPr>
        <p:spPr>
          <a:xfrm>
            <a:off x="6623250" y="1723600"/>
            <a:ext cx="30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>
            <a:stCxn id="182" idx="3"/>
            <a:endCxn id="181" idx="0"/>
          </p:cNvCxnSpPr>
          <p:nvPr/>
        </p:nvCxnSpPr>
        <p:spPr>
          <a:xfrm flipH="1">
            <a:off x="1392725" y="1723600"/>
            <a:ext cx="6704700" cy="1122600"/>
          </a:xfrm>
          <a:prstGeom prst="bentConnector4">
            <a:avLst>
              <a:gd fmla="val -3552" name="adj1"/>
              <a:gd fmla="val 6428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27"/>
          <p:cNvCxnSpPr>
            <a:stCxn id="181" idx="3"/>
            <a:endCxn id="193" idx="1"/>
          </p:cNvCxnSpPr>
          <p:nvPr/>
        </p:nvCxnSpPr>
        <p:spPr>
          <a:xfrm>
            <a:off x="1976925" y="3166975"/>
            <a:ext cx="361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269125" y="4563525"/>
            <a:ext cx="5454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“Why you should avoid removing STOPWORDS” por Gagandeep Singh https://link.medium.com/LyuFdOJqU3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Tokenização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530725" y="1198225"/>
            <a:ext cx="77565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➤"/>
            </a:pPr>
            <a:r>
              <a:rPr lang="en" sz="2000"/>
              <a:t>Primeiro </a:t>
            </a:r>
            <a:r>
              <a:rPr lang="en" sz="2000"/>
              <a:t>passo</a:t>
            </a:r>
            <a:r>
              <a:rPr lang="en" sz="2000"/>
              <a:t> da etapa de pré-processamento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➤"/>
            </a:pPr>
            <a:r>
              <a:rPr b="1" lang="en" sz="2000"/>
              <a:t>Objetivo</a:t>
            </a:r>
            <a:r>
              <a:rPr lang="en" sz="2000"/>
              <a:t>: extrair unidades mínimas de texto</a:t>
            </a:r>
            <a:r>
              <a:rPr lang="en" sz="2000"/>
              <a:t>, como palavras ou termos individuais  (unidade = token)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➤"/>
            </a:pPr>
            <a:r>
              <a:rPr lang="en" sz="2000"/>
              <a:t>Os tokens podem ser palavras, números ou sinais de pontuação</a:t>
            </a:r>
            <a:endParaRPr sz="2000"/>
          </a:p>
          <a:p>
            <a:pPr indent="-355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➤"/>
            </a:pPr>
            <a:r>
              <a:rPr lang="en" sz="2000"/>
              <a:t>Antes de processar uma LN, precisamos </a:t>
            </a:r>
            <a:r>
              <a:rPr b="1" lang="en" sz="2000"/>
              <a:t>identificar as palavras</a:t>
            </a:r>
            <a:r>
              <a:rPr lang="en" sz="2000"/>
              <a:t> que constituem uma </a:t>
            </a:r>
            <a:r>
              <a:rPr b="1" lang="en" sz="2000"/>
              <a:t>sequência de caracteres</a:t>
            </a:r>
            <a:r>
              <a:rPr lang="en" sz="2000"/>
              <a:t>. </a:t>
            </a:r>
            <a:endParaRPr sz="2000"/>
          </a:p>
          <a:p>
            <a:pPr indent="-3302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⊳"/>
            </a:pPr>
            <a:r>
              <a:rPr lang="en" sz="1600"/>
              <a:t>É por isso que a tokenização é a etapa mais básica para prosseguir com a PNL (dados de texto)</a:t>
            </a:r>
            <a:endParaRPr sz="1600"/>
          </a:p>
          <a:p>
            <a:pPr indent="-3302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⊳"/>
            </a:pPr>
            <a:r>
              <a:rPr lang="en" sz="1600"/>
              <a:t>O </a:t>
            </a:r>
            <a:r>
              <a:rPr b="1" lang="en" sz="1600"/>
              <a:t>significado</a:t>
            </a:r>
            <a:r>
              <a:rPr lang="en" sz="1600"/>
              <a:t> do texto pode ser </a:t>
            </a:r>
            <a:r>
              <a:rPr b="1" lang="en" sz="1600"/>
              <a:t>interpretado</a:t>
            </a:r>
            <a:r>
              <a:rPr lang="en" sz="1600"/>
              <a:t> através da </a:t>
            </a:r>
            <a:r>
              <a:rPr b="1" lang="en" sz="1600"/>
              <a:t>análise das palavras</a:t>
            </a:r>
            <a:r>
              <a:rPr lang="en" sz="1600"/>
              <a:t> presentes no texto</a:t>
            </a:r>
            <a:endParaRPr sz="1600"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433400" y="101400"/>
            <a:ext cx="75345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Tokenização</a:t>
            </a:r>
            <a:endParaRPr/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44525" y="1536800"/>
            <a:ext cx="7534500" cy="63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processamento de linguagem natural é importante no desenvolvimento de Chatbots. O NLP pode ser usado em diversas áreas.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230075" y="2636600"/>
            <a:ext cx="2363400" cy="344700"/>
          </a:xfrm>
          <a:prstGeom prst="rect">
            <a:avLst/>
          </a:prstGeom>
          <a:solidFill>
            <a:srgbClr val="17BEBB"/>
          </a:solidFill>
          <a:ln cap="flat" cmpd="sng" w="9525">
            <a:solidFill>
              <a:srgbClr val="17B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Tokenização de Sentença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9"/>
          <p:cNvCxnSpPr>
            <a:stCxn id="208" idx="2"/>
            <a:endCxn id="209" idx="0"/>
          </p:cNvCxnSpPr>
          <p:nvPr/>
        </p:nvCxnSpPr>
        <p:spPr>
          <a:xfrm>
            <a:off x="4411775" y="2169500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9"/>
          <p:cNvSpPr/>
          <p:nvPr/>
        </p:nvSpPr>
        <p:spPr>
          <a:xfrm>
            <a:off x="531300" y="3560750"/>
            <a:ext cx="3700800" cy="63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processamento de linguagem natural é importante no desenvolvimento de Chatbots.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4685125" y="3560750"/>
            <a:ext cx="3700800" cy="63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NLP pode ser usado em diversas áreas.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9"/>
          <p:cNvCxnSpPr>
            <a:stCxn id="209" idx="2"/>
            <a:endCxn id="211" idx="0"/>
          </p:cNvCxnSpPr>
          <p:nvPr/>
        </p:nvCxnSpPr>
        <p:spPr>
          <a:xfrm rot="5400000">
            <a:off x="3106925" y="2256050"/>
            <a:ext cx="579600" cy="20301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9"/>
          <p:cNvCxnSpPr>
            <a:stCxn id="209" idx="2"/>
            <a:endCxn id="212" idx="0"/>
          </p:cNvCxnSpPr>
          <p:nvPr/>
        </p:nvCxnSpPr>
        <p:spPr>
          <a:xfrm flipH="1" rot="-5400000">
            <a:off x="5183825" y="2209250"/>
            <a:ext cx="579600" cy="21237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433400" y="101400"/>
            <a:ext cx="75345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Tokenização</a:t>
            </a:r>
            <a:endParaRPr/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644525" y="1536800"/>
            <a:ext cx="7534500" cy="63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processamento de linguagem natural é importante no desenvolvimento de Chatbots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30"/>
          <p:cNvGraphicFramePr/>
          <p:nvPr/>
        </p:nvGraphicFramePr>
        <p:xfrm>
          <a:off x="321199" y="334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{3D27E1C6-2C51-4FF4-B15D-D3EBDF672E2E}</a:tableStyleId>
              </a:tblPr>
              <a:tblGrid>
                <a:gridCol w="406475"/>
                <a:gridCol w="1353025"/>
                <a:gridCol w="489475"/>
                <a:gridCol w="980925"/>
                <a:gridCol w="730700"/>
                <a:gridCol w="382850"/>
                <a:gridCol w="1016275"/>
                <a:gridCol w="383925"/>
                <a:gridCol w="1461400"/>
                <a:gridCol w="382850"/>
                <a:gridCol w="931125"/>
              </a:tblGrid>
              <a:tr h="86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processamento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linguagem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natural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importante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desenvolvimento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Chatobots</a:t>
                      </a:r>
                      <a:endParaRPr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0"/>
          <p:cNvSpPr/>
          <p:nvPr/>
        </p:nvSpPr>
        <p:spPr>
          <a:xfrm>
            <a:off x="3769750" y="2636475"/>
            <a:ext cx="1299900" cy="344700"/>
          </a:xfrm>
          <a:prstGeom prst="rect">
            <a:avLst/>
          </a:prstGeom>
          <a:solidFill>
            <a:srgbClr val="17BEBB"/>
          </a:solidFill>
          <a:ln cap="flat" cmpd="sng" w="9525">
            <a:solidFill>
              <a:srgbClr val="17B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Tokenização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30"/>
          <p:cNvCxnSpPr>
            <a:stCxn id="223" idx="2"/>
          </p:cNvCxnSpPr>
          <p:nvPr/>
        </p:nvCxnSpPr>
        <p:spPr>
          <a:xfrm flipH="1">
            <a:off x="4418200" y="2981175"/>
            <a:ext cx="1500" cy="3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0"/>
          <p:cNvCxnSpPr>
            <a:stCxn id="221" idx="2"/>
            <a:endCxn id="223" idx="0"/>
          </p:cNvCxnSpPr>
          <p:nvPr/>
        </p:nvCxnSpPr>
        <p:spPr>
          <a:xfrm>
            <a:off x="4411775" y="2169500"/>
            <a:ext cx="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tokenizar?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lang="en">
                <a:solidFill>
                  <a:schemeClr val="dk2"/>
                </a:solidFill>
              </a:rPr>
              <a:t>Várias formas de realizar tokenização:</a:t>
            </a:r>
            <a:endParaRPr>
              <a:solidFill>
                <a:schemeClr val="dk2"/>
              </a:solidFill>
            </a:endParaRPr>
          </a:p>
          <a:p>
            <a:pPr indent="-3619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⊳"/>
            </a:pPr>
            <a:r>
              <a:rPr lang="en" sz="2100">
                <a:solidFill>
                  <a:schemeClr val="dk2"/>
                </a:solidFill>
              </a:rPr>
              <a:t>Split(), Regex, NLTK, spaCy, Keras, Gensim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BEBB"/>
              </a:buClr>
              <a:buSzPts val="2100"/>
              <a:buChar char="➤"/>
            </a:pPr>
            <a:r>
              <a:rPr b="1" lang="en">
                <a:solidFill>
                  <a:schemeClr val="dk2"/>
                </a:solidFill>
              </a:rPr>
              <a:t>Dica: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https://www.analyticsvidhya.com/blog/2019/07/how-get-started-nlp-6-unique-ways-perform-tokenization/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StopWords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Palavras comuns em um idioma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Palavras que podem ser consideradas irrelevantes em uma busca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Palavras que conectam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Cada idioma tem seu conjunto de stopwords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Exemplos</a:t>
            </a:r>
            <a:r>
              <a:rPr lang="en"/>
              <a:t>: as, e, os, de, para, com, sem, foi.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Capitalização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Texto varia entre letras maiúsculas </a:t>
            </a:r>
            <a:r>
              <a:rPr lang="en"/>
              <a:t>e</a:t>
            </a:r>
            <a:r>
              <a:rPr lang="en"/>
              <a:t> minúsculas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Prática comum: reduzir tudo para minúsculo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Vocabulário é reduzido, mas alguns significados podem ser perdidos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USA ≠ usa, Apple ≠ apple, siglas, nomes próprios</a:t>
            </a:r>
            <a:endParaRPr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Remoções que podem ser úteis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</a:t>
            </a:r>
            <a:r>
              <a:rPr lang="en"/>
              <a:t>úmeros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</a:t>
            </a:r>
            <a:r>
              <a:rPr lang="en"/>
              <a:t>ontuação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Caracteres especiais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Excesso de espaço em branco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temming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Redução de cada palavra do léxico até a raiz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Eliminação de sufixos (plural, tempos verbais)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Stemming é um corte bruto de afixos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automate(s), automatic, automation→automat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Estou estudando muito -&gt; estou estud muit</a:t>
            </a:r>
            <a:endParaRPr/>
          </a:p>
        </p:txBody>
      </p:sp>
      <p:sp>
        <p:nvSpPr>
          <p:cNvPr id="260" name="Google Shape;26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➤"/>
            </a:pPr>
            <a:r>
              <a:rPr lang="en" sz="2700"/>
              <a:t>Pipeline de NLP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➤"/>
            </a:pPr>
            <a:r>
              <a:rPr lang="en" sz="2700"/>
              <a:t>Pré-processamento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⊳"/>
            </a:pPr>
            <a:r>
              <a:rPr lang="en" sz="2500"/>
              <a:t>Tokenização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⊳"/>
            </a:pPr>
            <a:r>
              <a:rPr lang="en" sz="2500"/>
              <a:t>Lemmatização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⊳"/>
            </a:pPr>
            <a:r>
              <a:rPr lang="en" sz="2500"/>
              <a:t>Stemming</a:t>
            </a:r>
            <a:endParaRPr sz="2100"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457200" y="1358325"/>
            <a:ext cx="80982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 lematização reduz as palavras para sua forma básica, que é o seu lemma linguisticamente correto. 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Transforma a palavra raiz com o uso de um dicionário e análise morfológica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Exemplo: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am,	are, is→ be</a:t>
            </a:r>
            <a:endParaRPr/>
          </a:p>
          <a:p>
            <a:pPr indent="-3365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car,	cars, car's, cars' → car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Estou estudando muito -&gt; Estar estudar muito</a:t>
            </a:r>
            <a:endParaRPr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Stemmers x Lemmatizers</a:t>
            </a:r>
            <a:endParaRPr/>
          </a:p>
        </p:txBody>
      </p:sp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25" y="1457313"/>
            <a:ext cx="55721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585125" y="4559875"/>
            <a:ext cx="48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Fonte: Vajjala, Sowmya, et al. Practical Natural Language Processing: A Comprehensive Guide to Building Real-World NLP Systems. O'Reilly Media, 2020.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Stemmers x Lemmatizers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Ambos tiram as palavras de suas formas derivadas para uma mesma forma base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Stemmers usam uma abordagem algorítmica para remover os prefixos e sufixos. O resultado pode não ser uma palavra real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Stemmers são mais rápidos do que lemmatizers.</a:t>
            </a:r>
            <a:endParaRPr/>
          </a:p>
        </p:txBody>
      </p:sp>
      <p:sp>
        <p:nvSpPr>
          <p:cNvPr id="282" name="Google Shape;28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384400" y="3593850"/>
            <a:ext cx="73215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Dica:</a:t>
            </a:r>
            <a:r>
              <a:rPr lang="en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3A3F50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https://towardsdatascience.com/state-of-the-art-multilingual-lemmatization-f303e8ff1a8</a:t>
            </a:r>
            <a:endParaRPr>
              <a:solidFill>
                <a:srgbClr val="3A3F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171075" y="46675"/>
            <a:ext cx="81756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Quando usar Stemmer ou Lemmatizer?</a:t>
            </a:r>
            <a:endParaRPr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40000" y="1379075"/>
            <a:ext cx="7849200" cy="26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Quando velocidade for importante, use </a:t>
            </a:r>
            <a:r>
              <a:rPr lang="en">
                <a:solidFill>
                  <a:srgbClr val="17BEBB"/>
                </a:solidFill>
              </a:rPr>
              <a:t>Stemmers</a:t>
            </a:r>
            <a:r>
              <a:rPr lang="en"/>
              <a:t> - Lemmatizers fazem uma busca em todo o seu grupo de palavras, enquanto os stemmers realizam simples operações de texto.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 você só quer garantir que o seu sistema é tolerante a variações de palavras, use </a:t>
            </a:r>
            <a:r>
              <a:rPr lang="en">
                <a:solidFill>
                  <a:srgbClr val="17BEBB"/>
                </a:solidFill>
              </a:rPr>
              <a:t>Stemmers</a:t>
            </a:r>
            <a:r>
              <a:rPr lang="en"/>
              <a:t>.</a:t>
            </a:r>
            <a:endParaRPr/>
          </a:p>
          <a:p>
            <a:pPr indent="-36195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Se você precisa de palavras existentes num dicionário, use um </a:t>
            </a:r>
            <a:r>
              <a:rPr lang="en">
                <a:solidFill>
                  <a:srgbClr val="17BEBB"/>
                </a:solidFill>
              </a:rPr>
              <a:t>Lemmatizer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Pré-processamento em Python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Algumas Bibliotecas:</a:t>
            </a:r>
            <a:endParaRPr/>
          </a:p>
          <a:p>
            <a:pPr indent="-361950" lvl="0" marL="9144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Spacy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https://spacy.io/api/doc</a:t>
            </a:r>
            <a:endParaRPr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NLTK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https://www.nltk.org/</a:t>
            </a:r>
            <a:endParaRPr/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TextHero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https://texthero.org/</a:t>
            </a:r>
            <a:endParaRPr/>
          </a:p>
        </p:txBody>
      </p:sp>
      <p:sp>
        <p:nvSpPr>
          <p:cNvPr id="297" name="Google Shape;29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1152475"/>
            <a:ext cx="8256600" cy="30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Vajjala, Sowmya, et al. Practical Natural Language Processing: A Comprehensive Guide to Building Real-World NLP Systems. O'Reilly Media, 2020.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Speech and Language Processing - An Introduction to Natural Language Processing, Computational Linguistics, and Speech Recognition (Daniel Jurafsky e James H. Martin)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https://web.stanford.edu/~jurafsky/slp3/ed3book.pd</a:t>
            </a:r>
            <a:r>
              <a:rPr lang="en" u="sng">
                <a:solidFill>
                  <a:schemeClr val="hlink"/>
                </a:solidFill>
                <a:hlinkClick r:id="rId4"/>
              </a:rPr>
              <a:t>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585125" y="4559875"/>
            <a:ext cx="487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NLP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75" y="1218600"/>
            <a:ext cx="4813299" cy="31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585125" y="4559875"/>
            <a:ext cx="48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Fonte: Vajjala, Sowmya, et al. Practical Natural Language Processing: A Comprehensive Guide to Building Real-World NLP Systems. O'Reilly Media, 2020.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4466375" y="1276100"/>
            <a:ext cx="1185000" cy="963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No mundo real o processo nem sempre será linear como mostrado anteriormente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M</a:t>
            </a:r>
            <a:r>
              <a:rPr lang="en"/>
              <a:t>uitas vezes você precisa ir e voltar entre as etapas individuais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As </a:t>
            </a:r>
            <a:r>
              <a:rPr lang="en"/>
              <a:t>etapas</a:t>
            </a:r>
            <a:r>
              <a:rPr lang="en"/>
              <a:t> do pipeline dependem da tarefa de NLP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Um sistema de classificação de texto pode exigir uma etapa de extração de features diferente em comparação a um sistema de resumo de texto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NLP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Os dados são o coração de qualquer sistema de ML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No mundo real, geralmente são os dados que se tornam o gargalo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Tenho um problema: “Quero construir um sistema de NLP para classificar se as conversas no meu chat são para vendas ou para atendimento”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Problemas: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Posso te poucos dados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Posso não ter dados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b="1" lang="en"/>
              <a:t>Como resolver??</a:t>
            </a:r>
            <a:endParaRPr b="1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Aquisição de Dados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Usar dados públicos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https://datasetsearch.research.google.com/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https://github.com/niderhoff/nlp-datasets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Scrape</a:t>
            </a:r>
            <a:r>
              <a:rPr lang="en"/>
              <a:t> Dados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Bibliotecas</a:t>
            </a:r>
            <a:r>
              <a:rPr lang="en"/>
              <a:t>: requests, Selenium, Scrapy, Beautiful Soup 4, Urllib2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ter dados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096150"/>
            <a:ext cx="85950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Renomear Sinônimos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Escolha aleatoriamente "k" palavras em uma frase. Substitua essas</a:t>
            </a:r>
            <a:r>
              <a:rPr lang="en"/>
              <a:t> </a:t>
            </a:r>
            <a:r>
              <a:rPr lang="en"/>
              <a:t>palavras por seus sinônimos. Para sinônimos, podemos usar Synsets em Wordnet (https://www.nltk.org/howto/wordnet.html)</a:t>
            </a:r>
            <a:endParaRPr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Retrotradução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Temos uma sentença S1 em inglês, usamos o Google Tradutor para traduzir em outro idioma, por exemplo, alemão, S2. Agora, vamos usar a biblioteca de tradução automática novamente para traduzir de volta para o inglês, teremos a sentença S3</a:t>
            </a:r>
            <a:endParaRPr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➤"/>
            </a:pPr>
            <a:r>
              <a:rPr lang="en"/>
              <a:t>Biblioteca: https://github.com/makcedward/nlpaug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 poucos dados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P</a:t>
            </a:r>
            <a:r>
              <a:rPr lang="en"/>
              <a:t>rocesso de extração de texto bruto dos dados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Removemos todas as outras informações não textuais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Depende do tipo de arquivo (PDF, HTML, stream, texto, etc.)	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 Como tag’s, metadados,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Correção ortográfica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https://docs.microsoft.com/en-us/azure/cognitive-services/bing-spell-check/quickstarts/python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Bibliotecas: </a:t>
            </a:r>
            <a:r>
              <a:rPr lang="en"/>
              <a:t>Spellchecker, autocorrect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➤"/>
            </a:pPr>
            <a:r>
              <a:rPr lang="en"/>
              <a:t>Normalização Unicode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Exemplo: Transformação de emojis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⊳"/>
            </a:pPr>
            <a:r>
              <a:rPr lang="en"/>
              <a:t>Bibliotecas: </a:t>
            </a:r>
            <a:r>
              <a:rPr lang="en"/>
              <a:t>emoticons_list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171075" y="46663"/>
            <a:ext cx="63678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 de dados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4650" y="239650"/>
            <a:ext cx="2833761" cy="38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585125" y="4559875"/>
            <a:ext cx="487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Fonte: Vajjala, Sowmya, et al. Practical Natural Language Processing: A Comprehensive Guide to Building Real-World NLP Systems. O'Reilly Media, 2020.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25" y="104200"/>
            <a:ext cx="2524125" cy="427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811" y="152400"/>
            <a:ext cx="3060789" cy="394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