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67" r:id="rId2"/>
    <p:sldId id="266" r:id="rId3"/>
    <p:sldId id="257" r:id="rId4"/>
    <p:sldId id="263" r:id="rId5"/>
    <p:sldId id="269" r:id="rId6"/>
    <p:sldId id="291" r:id="rId7"/>
    <p:sldId id="294" r:id="rId8"/>
    <p:sldId id="296" r:id="rId9"/>
    <p:sldId id="299" r:id="rId10"/>
    <p:sldId id="301" r:id="rId11"/>
    <p:sldId id="283" r:id="rId12"/>
    <p:sldId id="258" r:id="rId13"/>
    <p:sldId id="259" r:id="rId14"/>
    <p:sldId id="289" r:id="rId15"/>
    <p:sldId id="304" r:id="rId16"/>
    <p:sldId id="306" r:id="rId17"/>
    <p:sldId id="309" r:id="rId18"/>
    <p:sldId id="311" r:id="rId19"/>
    <p:sldId id="312" r:id="rId20"/>
    <p:sldId id="313" r:id="rId21"/>
    <p:sldId id="315" r:id="rId22"/>
    <p:sldId id="320" r:id="rId23"/>
    <p:sldId id="322" r:id="rId24"/>
    <p:sldId id="325" r:id="rId25"/>
    <p:sldId id="326" r:id="rId26"/>
    <p:sldId id="327" r:id="rId27"/>
    <p:sldId id="260" r:id="rId28"/>
    <p:sldId id="262" r:id="rId29"/>
    <p:sldId id="329" r:id="rId30"/>
    <p:sldId id="288" r:id="rId31"/>
  </p:sldIdLst>
  <p:sldSz cx="12192000" cy="6858000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21" autoAdjust="0"/>
    <p:restoredTop sz="94660"/>
  </p:normalViewPr>
  <p:slideViewPr>
    <p:cSldViewPr snapToGrid="0">
      <p:cViewPr varScale="1">
        <p:scale>
          <a:sx n="79" d="100"/>
          <a:sy n="79" d="100"/>
        </p:scale>
        <p:origin x="96" y="4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08F370C-6CDF-4A2E-8F1E-C0733352C6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1CA12FD-B6D1-4B3F-A4C9-DE5651C81A6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00D8D336-D416-4114-A124-23C8DBEBCE1C}" type="datetimeFigureOut">
              <a:rPr lang="pt-BR"/>
              <a:pPr>
                <a:defRPr/>
              </a:pPr>
              <a:t>17/06/2018</a:t>
            </a:fld>
            <a:endParaRPr lang="pt-BR" dirty="0"/>
          </a:p>
        </p:txBody>
      </p:sp>
      <p:sp>
        <p:nvSpPr>
          <p:cNvPr id="4" name="Espaço Reservado para Imagem de Slide 3">
            <a:extLst>
              <a:ext uri="{FF2B5EF4-FFF2-40B4-BE49-F238E27FC236}">
                <a16:creationId xmlns:a16="http://schemas.microsoft.com/office/drawing/2014/main" id="{516466D2-5BD9-4CE0-AF65-DCD212E035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dirty="0"/>
          </a:p>
        </p:txBody>
      </p:sp>
      <p:sp>
        <p:nvSpPr>
          <p:cNvPr id="5" name="Espaço Reservado para Anotações 4">
            <a:extLst>
              <a:ext uri="{FF2B5EF4-FFF2-40B4-BE49-F238E27FC236}">
                <a16:creationId xmlns:a16="http://schemas.microsoft.com/office/drawing/2014/main" id="{794775A5-C79F-482B-AB80-934B5860E5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32E973-C3DE-4AF6-86E3-0BDA3DEF15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84726D-ADDA-4FE0-B1DA-84E9DF77F0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D3F09342-0B54-4372-B098-271231529CD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9CD23C-A095-42B5-AC93-49561C005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716DC-B094-410D-8B64-8BBC2841CAB3}" type="datetime1">
              <a:rPr lang="pt-BR"/>
              <a:pPr>
                <a:defRPr/>
              </a:pPr>
              <a:t>17/06/2018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2DA733-BFF8-4C65-90F8-91EB97D23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02A33D-9489-405A-BD5C-3CB66B56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88B282-1BAB-40BC-A8B4-9338067BC913}" type="slidenum">
              <a:rPr lang="pt-BR" altLang="pt-BR"/>
              <a:pPr>
                <a:defRPr/>
              </a:pPr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504683856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36F6A7-76C0-4331-ADBD-4D111701B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5EAC5-11E4-4F9D-833A-D1CD16840B23}" type="datetime1">
              <a:rPr lang="pt-BR"/>
              <a:pPr>
                <a:defRPr/>
              </a:pPr>
              <a:t>17/06/2018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1FED6E-ED72-49C5-BDC1-61A3A890A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136E7A-4066-401F-A142-1BDB78F36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58F628-66F4-4B28-87C3-6CE08EFFD0DC}" type="slidenum">
              <a:rPr lang="pt-BR" altLang="pt-BR"/>
              <a:pPr>
                <a:defRPr/>
              </a:pPr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29050757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5924D2-67CB-4429-ABB8-78C868C1E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3290D-58A1-44F7-863F-3AF8C3EB1133}" type="datetime1">
              <a:rPr lang="pt-BR"/>
              <a:pPr>
                <a:defRPr/>
              </a:pPr>
              <a:t>17/06/2018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03DC4F-A095-4B98-B9D6-EA972C9E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50ED89-3828-4DF3-8742-196480F78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B3B04B-9F23-4C8B-8C5B-CE58FD6AE44E}" type="slidenum">
              <a:rPr lang="pt-BR" altLang="pt-BR"/>
              <a:pPr>
                <a:defRPr/>
              </a:pPr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230766864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a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8813637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0A28BB9-0D51-4592-A1CB-54B489F95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763" y="6386513"/>
            <a:ext cx="141922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m 7">
            <a:extLst>
              <a:ext uri="{FF2B5EF4-FFF2-40B4-BE49-F238E27FC236}">
                <a16:creationId xmlns:a16="http://schemas.microsoft.com/office/drawing/2014/main" id="{7574C576-2A3C-4972-B9CE-FF49988EE41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6763" y="6386513"/>
            <a:ext cx="952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0242583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2541551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9B1D6DE-BDAC-446C-B9CC-8CD018925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763" y="6386513"/>
            <a:ext cx="141922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m 7">
            <a:extLst>
              <a:ext uri="{FF2B5EF4-FFF2-40B4-BE49-F238E27FC236}">
                <a16:creationId xmlns:a16="http://schemas.microsoft.com/office/drawing/2014/main" id="{FF1E9964-BC4E-4EC2-A574-52E069AFBB15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6763" y="6386513"/>
            <a:ext cx="952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1428589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údo com nume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5611629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609B888-ECF8-4723-A2D6-A5DFD52E7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763" y="6386513"/>
            <a:ext cx="141922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m 7">
            <a:extLst>
              <a:ext uri="{FF2B5EF4-FFF2-40B4-BE49-F238E27FC236}">
                <a16:creationId xmlns:a16="http://schemas.microsoft.com/office/drawing/2014/main" id="{FAEFACA4-82C5-4C8F-85FD-6414398F4B65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6763" y="6386513"/>
            <a:ext cx="952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10282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D7F1E6-A671-4B10-9A61-F3B4DEBDD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80D42-AE18-4DE8-B1BE-5B851BC00097}" type="datetime1">
              <a:rPr lang="pt-BR"/>
              <a:pPr>
                <a:defRPr/>
              </a:pPr>
              <a:t>17/06/2018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047E8C-DCC0-4BDC-9CB4-801370EE3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7C70D4-A183-4CE3-953F-07A44FCB4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F9A5C4-FDFD-4B4F-9ADE-EEC301718458}" type="slidenum">
              <a:rPr lang="pt-BR" altLang="pt-BR"/>
              <a:pPr>
                <a:defRPr/>
              </a:pPr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11491238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458947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124EF4-C5C0-4441-8B24-FFFAFBD21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671A60-B660-4B2E-8C82-35FF62CD32C1}" type="datetime1">
              <a:rPr lang="pt-BR"/>
              <a:pPr>
                <a:defRPr/>
              </a:pPr>
              <a:t>17/06/2018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7D463D-84B4-4122-B581-D3D8E92A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86B652-F2C7-466B-B598-63F5F267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07F688-1182-4798-A0E0-DDEEFA2A6388}" type="slidenum">
              <a:rPr lang="pt-BR" altLang="pt-BR"/>
              <a:pPr>
                <a:defRPr/>
              </a:pPr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847405134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4ED94012-FDAD-4914-AE00-CEF82616B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D10E0C-1132-4082-8E6C-8C3FB9E1ADB0}" type="datetime1">
              <a:rPr lang="pt-BR"/>
              <a:pPr>
                <a:defRPr/>
              </a:pPr>
              <a:t>17/06/2018</a:t>
            </a:fld>
            <a:endParaRPr lang="pt-BR" dirty="0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7A2ADA11-495F-4F1B-9002-E7CF3FEA2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F970FF5F-E747-4DB2-865E-59218903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1AD5E1-95B3-431E-866A-2086BA09EEE4}" type="slidenum">
              <a:rPr lang="pt-BR" altLang="pt-BR"/>
              <a:pPr>
                <a:defRPr/>
              </a:pPr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708048609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>
            <a:extLst>
              <a:ext uri="{FF2B5EF4-FFF2-40B4-BE49-F238E27FC236}">
                <a16:creationId xmlns:a16="http://schemas.microsoft.com/office/drawing/2014/main" id="{5EAD654E-50CA-4970-AB20-521ED8DC6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D7568-9633-4B3B-B883-4B16C4E8CBB8}" type="datetime1">
              <a:rPr lang="pt-BR"/>
              <a:pPr>
                <a:defRPr/>
              </a:pPr>
              <a:t>17/06/2018</a:t>
            </a:fld>
            <a:endParaRPr lang="pt-BR" dirty="0"/>
          </a:p>
        </p:txBody>
      </p:sp>
      <p:sp>
        <p:nvSpPr>
          <p:cNvPr id="8" name="Espaço Reservado para Rodapé 4">
            <a:extLst>
              <a:ext uri="{FF2B5EF4-FFF2-40B4-BE49-F238E27FC236}">
                <a16:creationId xmlns:a16="http://schemas.microsoft.com/office/drawing/2014/main" id="{BDB27309-6330-4EB8-ACA7-F9C6F10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>
            <a:extLst>
              <a:ext uri="{FF2B5EF4-FFF2-40B4-BE49-F238E27FC236}">
                <a16:creationId xmlns:a16="http://schemas.microsoft.com/office/drawing/2014/main" id="{9CA26E5A-8FF9-49CB-A582-472DC73C8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5BC10E-90F2-4857-9640-7A24CBD8AAF2}" type="slidenum">
              <a:rPr lang="pt-BR" altLang="pt-BR"/>
              <a:pPr>
                <a:defRPr/>
              </a:pPr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497531990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3">
            <a:extLst>
              <a:ext uri="{FF2B5EF4-FFF2-40B4-BE49-F238E27FC236}">
                <a16:creationId xmlns:a16="http://schemas.microsoft.com/office/drawing/2014/main" id="{3D12C562-D0BF-4118-90CB-408C1108B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E6A8AB-7A89-49CF-963F-E36FA1E73EE9}" type="datetime1">
              <a:rPr lang="pt-BR"/>
              <a:pPr>
                <a:defRPr/>
              </a:pPr>
              <a:t>17/06/2018</a:t>
            </a:fld>
            <a:endParaRPr lang="pt-BR" dirty="0"/>
          </a:p>
        </p:txBody>
      </p: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542EA564-EE82-4267-B239-B15769B47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FD3D4B36-7E1E-466F-8003-BEC24A25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E2008-8D4B-4EA3-AAC9-857243703B6A}" type="slidenum">
              <a:rPr lang="pt-BR" altLang="pt-BR"/>
              <a:pPr>
                <a:defRPr/>
              </a:pPr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63953371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>
            <a:extLst>
              <a:ext uri="{FF2B5EF4-FFF2-40B4-BE49-F238E27FC236}">
                <a16:creationId xmlns:a16="http://schemas.microsoft.com/office/drawing/2014/main" id="{1ED56986-6FAB-41F1-940E-E8A4D3592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C7594-4D11-4235-929A-52A8E6C9A29F}" type="datetime1">
              <a:rPr lang="pt-BR"/>
              <a:pPr>
                <a:defRPr/>
              </a:pPr>
              <a:t>17/06/2018</a:t>
            </a:fld>
            <a:endParaRPr lang="pt-BR" dirty="0"/>
          </a:p>
        </p:txBody>
      </p:sp>
      <p:sp>
        <p:nvSpPr>
          <p:cNvPr id="3" name="Espaço Reservado para Rodapé 4">
            <a:extLst>
              <a:ext uri="{FF2B5EF4-FFF2-40B4-BE49-F238E27FC236}">
                <a16:creationId xmlns:a16="http://schemas.microsoft.com/office/drawing/2014/main" id="{FCEB1A35-35C8-494B-98F0-7035837F8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1791BF0A-45E0-4011-8D10-49CCF7E95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FADDD-AB4D-49B6-A2ED-08A9913AD012}" type="slidenum">
              <a:rPr lang="pt-BR" altLang="pt-BR"/>
              <a:pPr>
                <a:defRPr/>
              </a:pPr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130649468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3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53EE529C-862C-4D4B-9D42-ED1DF67EE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6DCB1-7F2F-4384-B535-C721177427F6}" type="datetime1">
              <a:rPr lang="pt-BR"/>
              <a:pPr>
                <a:defRPr/>
              </a:pPr>
              <a:t>17/06/2018</a:t>
            </a:fld>
            <a:endParaRPr lang="pt-BR" dirty="0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BB0D3536-DA83-4268-A578-D385FE652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0C4CFBE8-34D3-4DA8-9437-03AE191FA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6ECD7B-8995-4E77-AE4D-CFFB6F1653E9}" type="slidenum">
              <a:rPr lang="pt-BR" altLang="pt-BR"/>
              <a:pPr>
                <a:defRPr/>
              </a:pPr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474271820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3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pt-BR" noProof="0" dirty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35EDEB97-C418-44D0-9875-8030F7F21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21264-360E-4916-8A39-F00D77F33441}" type="datetime1">
              <a:rPr lang="pt-BR"/>
              <a:pPr>
                <a:defRPr/>
              </a:pPr>
              <a:t>17/06/2018</a:t>
            </a:fld>
            <a:endParaRPr lang="pt-BR" dirty="0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C1D2B8BD-4FB7-470C-8A16-D48E460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79E3FE3C-CDAC-4498-85E2-589289DA3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FAB85-F021-42ED-8364-5CE93CE41DB0}" type="slidenum">
              <a:rPr lang="pt-BR" altLang="pt-BR"/>
              <a:pPr>
                <a:defRPr/>
              </a:pPr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735732589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>
            <a:extLst>
              <a:ext uri="{FF2B5EF4-FFF2-40B4-BE49-F238E27FC236}">
                <a16:creationId xmlns:a16="http://schemas.microsoft.com/office/drawing/2014/main" id="{72E67F6D-5CDD-4C09-9DFC-9BB39DE19D9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</a:p>
        </p:txBody>
      </p:sp>
      <p:sp>
        <p:nvSpPr>
          <p:cNvPr id="1027" name="Espaço Reservado para Texto 2">
            <a:extLst>
              <a:ext uri="{FF2B5EF4-FFF2-40B4-BE49-F238E27FC236}">
                <a16:creationId xmlns:a16="http://schemas.microsoft.com/office/drawing/2014/main" id="{19D64E5C-3B32-46A4-BF30-7C2269E692E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4BD246-ACDF-4E9C-BFCF-476A761F52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3488FB9-3DFD-45B6-BC4D-E2F438E2BE6C}" type="datetime1">
              <a:rPr lang="pt-BR"/>
              <a:pPr>
                <a:defRPr/>
              </a:pPr>
              <a:t>17/06/2018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6AD49E-5CD8-4C74-9D41-5558C728E1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65B49B-1278-4653-B9EF-53AA9AA65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C9D"/>
                </a:solidFill>
              </a:defRPr>
            </a:lvl1pPr>
          </a:lstStyle>
          <a:p>
            <a:pPr>
              <a:defRPr/>
            </a:pPr>
            <a:fld id="{5B07BC1C-DE79-4FC7-9468-9F787CD75944}" type="slidenum">
              <a:rPr lang="pt-BR" altLang="pt-BR"/>
              <a:pPr>
                <a:defRPr/>
              </a:pPr>
              <a:t>‹nº›</a:t>
            </a:fld>
            <a:endParaRPr lang="pt-BR" alt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  <p:sldLayoutId id="2147483869" r:id="rId14"/>
    <p:sldLayoutId id="2147483870" r:id="rId15"/>
    <p:sldLayoutId id="2147483871" r:id="rId16"/>
    <p:sldLayoutId id="2147483872" r:id="rId17"/>
  </p:sldLayoutIdLst>
  <p:transition spd="med">
    <p:fade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178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354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532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709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7013" indent="-227013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upo 8">
            <a:extLst>
              <a:ext uri="{FF2B5EF4-FFF2-40B4-BE49-F238E27FC236}">
                <a16:creationId xmlns:a16="http://schemas.microsoft.com/office/drawing/2014/main" id="{2635E25F-BA3F-4B9F-80AE-04697569696F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7034213"/>
            <a:chOff x="0" y="-1"/>
            <a:chExt cx="9144000" cy="6862515"/>
          </a:xfrm>
        </p:grpSpPr>
        <p:pic>
          <p:nvPicPr>
            <p:cNvPr id="9224" name="Espaço Reservado para Conteúdo 5">
              <a:extLst>
                <a:ext uri="{FF2B5EF4-FFF2-40B4-BE49-F238E27FC236}">
                  <a16:creationId xmlns:a16="http://schemas.microsoft.com/office/drawing/2014/main" id="{677E459D-7579-411B-A6C7-963B97CDC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9144000" cy="6862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5" name="Imagem 6">
              <a:extLst>
                <a:ext uri="{FF2B5EF4-FFF2-40B4-BE49-F238E27FC236}">
                  <a16:creationId xmlns:a16="http://schemas.microsoft.com/office/drawing/2014/main" id="{8EBA6554-9327-4FE2-9238-4A8E3098A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466" y="344462"/>
              <a:ext cx="1390829" cy="712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6" name="Imagem 7">
              <a:extLst>
                <a:ext uri="{FF2B5EF4-FFF2-40B4-BE49-F238E27FC236}">
                  <a16:creationId xmlns:a16="http://schemas.microsoft.com/office/drawing/2014/main" id="{82394BF8-16EF-419A-AAF2-0AAB057AD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8803" y="403149"/>
              <a:ext cx="1628954" cy="518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95" name="CaixaDeTexto 9">
            <a:extLst>
              <a:ext uri="{FF2B5EF4-FFF2-40B4-BE49-F238E27FC236}">
                <a16:creationId xmlns:a16="http://schemas.microsoft.com/office/drawing/2014/main" id="{212E864C-9CB1-4795-93BC-D9CC95FB8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412750"/>
            <a:ext cx="7172325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Font typeface="Wingdings 3" panose="05040102010807070707" pitchFamily="18" charset="2"/>
              <a:buNone/>
              <a:defRPr/>
            </a:pPr>
            <a:r>
              <a:rPr lang="en-US" altLang="pt-BR" sz="2000" dirty="0">
                <a:latin typeface="+mn-lt"/>
                <a:cs typeface="Arial" panose="020B0604020202020204" pitchFamily="34" charset="0"/>
              </a:rPr>
              <a:t>Fundação Educacional Montes Claros - FEMC  </a:t>
            </a:r>
          </a:p>
          <a:p>
            <a:pPr algn="ctr">
              <a:defRPr/>
            </a:pPr>
            <a:r>
              <a:rPr lang="pt-BR" altLang="pt-BR" sz="2000" dirty="0">
                <a:latin typeface="+mn-lt"/>
                <a:cs typeface="Arial" panose="020B0604020202020204" pitchFamily="34" charset="0"/>
              </a:rPr>
              <a:t>Faculdade de Ciência e Tecnologia de Montes Claros - FACIT</a:t>
            </a:r>
          </a:p>
          <a:p>
            <a:pPr>
              <a:defRPr/>
            </a:pPr>
            <a:endParaRPr lang="pt-BR" altLang="pt-BR" dirty="0"/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BC831F5F-615A-4EC0-99AC-96F2D53B6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8050" y="1433766"/>
            <a:ext cx="8101012" cy="2811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/>
          <a:lstStyle/>
          <a:p>
            <a:pPr algn="ctr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pt-BR" sz="4000" b="1" dirty="0">
                <a:latin typeface="+mn-lt"/>
              </a:rPr>
              <a:t>SISTEMA AGREGADOR PARA ANÁLISE DE CARACTERÍSTICAS DE IMÓVEIS COM RASTREAMENTO WEB E APRENDIZADO DE MÁQUINA</a:t>
            </a:r>
          </a:p>
          <a:p>
            <a:pPr algn="ctr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defRPr/>
            </a:pPr>
            <a:endParaRPr lang="pt-BR" sz="4000" kern="0" dirty="0">
              <a:solidFill>
                <a:srgbClr val="002060"/>
              </a:solidFill>
              <a:latin typeface="+mn-lt"/>
              <a:ea typeface="Verdana" panose="020B0604030504040204" pitchFamily="34" charset="0"/>
              <a:cs typeface="Arial" pitchFamily="34" charset="0"/>
            </a:endParaRPr>
          </a:p>
        </p:txBody>
      </p:sp>
      <p:sp>
        <p:nvSpPr>
          <p:cNvPr id="8197" name="CaixaDeTexto 24">
            <a:extLst>
              <a:ext uri="{FF2B5EF4-FFF2-40B4-BE49-F238E27FC236}">
                <a16:creationId xmlns:a16="http://schemas.microsoft.com/office/drawing/2014/main" id="{E8325692-922B-4C7E-8BF5-0882F57AA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863" y="4658025"/>
            <a:ext cx="7754937" cy="153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defRPr/>
            </a:pPr>
            <a:r>
              <a:rPr lang="pt-BR" altLang="pt-BR" sz="2400" dirty="0">
                <a:latin typeface="+mn-lt"/>
                <a:cs typeface="Arial" panose="020B0604020202020204" pitchFamily="34" charset="0"/>
              </a:rPr>
              <a:t>Felipe Israel Corrêa</a:t>
            </a:r>
          </a:p>
          <a:p>
            <a:pPr algn="r">
              <a:defRPr/>
            </a:pPr>
            <a:r>
              <a:rPr lang="pt-BR" altLang="pt-BR" sz="2000" dirty="0">
                <a:latin typeface="+mn-lt"/>
                <a:cs typeface="Arial" panose="020B0604020202020204" pitchFamily="34" charset="0"/>
              </a:rPr>
              <a:t>Trabalho de Conclusão do Curso de Engenharia da Computação</a:t>
            </a:r>
          </a:p>
          <a:p>
            <a:pPr algn="r">
              <a:defRPr/>
            </a:pPr>
            <a:r>
              <a:rPr lang="pt-BR" altLang="pt-BR" sz="2000" dirty="0">
                <a:latin typeface="+mn-lt"/>
                <a:cs typeface="Arial" panose="020B0604020202020204" pitchFamily="34" charset="0"/>
              </a:rPr>
              <a:t>Orientador: </a:t>
            </a:r>
            <a:r>
              <a:rPr lang="pt-BR" altLang="pt-BR" sz="2000" b="1" dirty="0">
                <a:latin typeface="+mn-lt"/>
                <a:cs typeface="Arial" panose="020B0604020202020204" pitchFamily="34" charset="0"/>
              </a:rPr>
              <a:t>PROF. Dr. Renato Dourado Maia</a:t>
            </a:r>
          </a:p>
          <a:p>
            <a:pPr algn="r">
              <a:lnSpc>
                <a:spcPct val="150000"/>
              </a:lnSpc>
              <a:defRPr/>
            </a:pP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8199" name="CustomShape 3">
            <a:extLst>
              <a:ext uri="{FF2B5EF4-FFF2-40B4-BE49-F238E27FC236}">
                <a16:creationId xmlns:a16="http://schemas.microsoft.com/office/drawing/2014/main" id="{3677ADFA-65A2-4511-9218-12600760B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700" y="6116417"/>
            <a:ext cx="6589713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defRPr/>
            </a:pPr>
            <a:r>
              <a:rPr lang="pt-BR" altLang="pt-BR" sz="1600" dirty="0">
                <a:latin typeface="+mn-lt"/>
                <a:cs typeface="Arial" panose="020B0604020202020204" pitchFamily="34" charset="0"/>
              </a:rPr>
              <a:t>Montes Claros - MG</a:t>
            </a:r>
          </a:p>
          <a:p>
            <a:pPr algn="ctr">
              <a:defRPr/>
            </a:pPr>
            <a:r>
              <a:rPr lang="pt-BR" altLang="pt-BR" sz="1600" dirty="0">
                <a:latin typeface="+mn-lt"/>
                <a:cs typeface="Arial" panose="020B0604020202020204" pitchFamily="34" charset="0"/>
              </a:rPr>
              <a:t>Junho de 2018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CF3072-A04B-4C69-943C-E72B6ABBC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000" dirty="0"/>
              <a:t>K pontos vizinhos mais próximos em relação a x;</a:t>
            </a:r>
          </a:p>
          <a:p>
            <a:r>
              <a:rPr lang="pt-BR" sz="3000" dirty="0"/>
              <a:t>Aprendizagem preguiçosa (</a:t>
            </a:r>
            <a:r>
              <a:rPr lang="pt-BR" sz="3000" i="1" dirty="0"/>
              <a:t>lazy learning algorithm</a:t>
            </a:r>
            <a:r>
              <a:rPr lang="pt-BR" sz="3000" dirty="0"/>
              <a:t>);</a:t>
            </a:r>
          </a:p>
          <a:p>
            <a:r>
              <a:rPr lang="pt-BR" sz="3000"/>
              <a:t>Funcionamento:</a:t>
            </a:r>
            <a:endParaRPr lang="pt-BR" sz="3000" dirty="0"/>
          </a:p>
          <a:p>
            <a:pPr lvl="1"/>
            <a:r>
              <a:rPr lang="pt-BR" sz="3000" dirty="0"/>
              <a:t>Define-se k vizinhos;</a:t>
            </a:r>
          </a:p>
          <a:p>
            <a:pPr lvl="1"/>
            <a:r>
              <a:rPr lang="pt-BR" sz="3000" dirty="0"/>
              <a:t>Cálculo de dissimilaridade;</a:t>
            </a:r>
          </a:p>
          <a:p>
            <a:pPr lvl="1"/>
            <a:r>
              <a:rPr lang="pt-BR" sz="3000" dirty="0"/>
              <a:t>Identificação dos vizinhos;</a:t>
            </a:r>
          </a:p>
          <a:p>
            <a:pPr marL="0" indent="0">
              <a:buNone/>
            </a:pPr>
            <a:r>
              <a:rPr lang="pt-BR" dirty="0"/>
              <a:t>	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D922EF2-0FF4-4662-AD6C-62E9D9037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6357303"/>
            <a:ext cx="2743200" cy="365125"/>
          </a:xfrm>
        </p:spPr>
        <p:txBody>
          <a:bodyPr/>
          <a:lstStyle/>
          <a:p>
            <a:pPr algn="l">
              <a:defRPr/>
            </a:pPr>
            <a:fld id="{E5F9A5C4-FDFD-4B4F-9ADE-EEC301718458}" type="slidenum">
              <a:rPr lang="pt-BR" altLang="pt-BR" sz="1400" smtClean="0">
                <a:solidFill>
                  <a:schemeClr val="tx1"/>
                </a:solidFill>
              </a:rPr>
              <a:pPr algn="l">
                <a:defRPr/>
              </a:pPr>
              <a:t>10</a:t>
            </a:fld>
            <a:endParaRPr lang="pt-BR" altLang="pt-BR" sz="1400" dirty="0">
              <a:solidFill>
                <a:schemeClr val="tx1"/>
              </a:solidFill>
            </a:endParaRPr>
          </a:p>
        </p:txBody>
      </p:sp>
      <p:sp>
        <p:nvSpPr>
          <p:cNvPr id="5" name="CaixaDeTexto 3">
            <a:extLst>
              <a:ext uri="{FF2B5EF4-FFF2-40B4-BE49-F238E27FC236}">
                <a16:creationId xmlns:a16="http://schemas.microsoft.com/office/drawing/2014/main" id="{C023B6E2-C21A-4B19-A331-DB9D9B46B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3631" y="-3017"/>
            <a:ext cx="2497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Revisão Literária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965DAC1-63E2-4C84-A0B6-3ECDF9A7E6F1}"/>
              </a:ext>
            </a:extLst>
          </p:cNvPr>
          <p:cNvSpPr txBox="1">
            <a:spLocks/>
          </p:cNvSpPr>
          <p:nvPr/>
        </p:nvSpPr>
        <p:spPr bwMode="auto">
          <a:xfrm>
            <a:off x="838200" y="548640"/>
            <a:ext cx="105156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178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354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532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709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>
              <a:defRPr/>
            </a:pPr>
            <a:r>
              <a:rPr lang="pt-BR" altLang="pt-BR" sz="4000" b="1" dirty="0">
                <a:latin typeface="+mn-lt"/>
                <a:cs typeface="Arial" panose="020B0604020202020204" pitchFamily="34" charset="0"/>
              </a:rPr>
              <a:t>K-vizinhos Mais Próximos</a:t>
            </a:r>
          </a:p>
        </p:txBody>
      </p:sp>
    </p:spTree>
    <p:extLst>
      <p:ext uri="{BB962C8B-B14F-4D97-AF65-F5344CB8AC3E}">
        <p14:creationId xmlns:p14="http://schemas.microsoft.com/office/powerpoint/2010/main" val="2996105927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Espaço Reservado para Conteúdo 2">
            <a:extLst>
              <a:ext uri="{FF2B5EF4-FFF2-40B4-BE49-F238E27FC236}">
                <a16:creationId xmlns:a16="http://schemas.microsoft.com/office/drawing/2014/main" id="{63BE5AB7-AD93-4211-A279-AD85BE94A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844542"/>
          </a:xfrm>
        </p:spPr>
        <p:txBody>
          <a:bodyPr/>
          <a:lstStyle/>
          <a:p>
            <a:pPr marL="0" indent="0">
              <a:buNone/>
            </a:pPr>
            <a:r>
              <a:rPr lang="pt-BR" altLang="pt-BR" sz="3600" dirty="0"/>
              <a:t>Métodos</a:t>
            </a:r>
            <a:r>
              <a:rPr lang="pt-BR" altLang="pt-BR" sz="3000" dirty="0"/>
              <a:t> </a:t>
            </a:r>
          </a:p>
          <a:p>
            <a:r>
              <a:rPr lang="pt-BR" altLang="pt-BR" sz="3000" dirty="0"/>
              <a:t>Etapas:</a:t>
            </a:r>
          </a:p>
          <a:p>
            <a:pPr lvl="1"/>
            <a:r>
              <a:rPr lang="pt-BR" altLang="pt-BR" sz="3000" dirty="0"/>
              <a:t>Linguagem de programação e bibliotecas;</a:t>
            </a:r>
          </a:p>
          <a:p>
            <a:pPr lvl="1"/>
            <a:r>
              <a:rPr lang="pt-BR" altLang="pt-BR" sz="3000" dirty="0"/>
              <a:t>Rastreador </a:t>
            </a:r>
            <a:r>
              <a:rPr lang="pt-BR" altLang="pt-BR" sz="3000" i="1" dirty="0"/>
              <a:t>Web</a:t>
            </a:r>
            <a:r>
              <a:rPr lang="pt-BR" altLang="pt-BR" sz="3000" dirty="0"/>
              <a:t> e obtenção dos dados;</a:t>
            </a:r>
          </a:p>
          <a:p>
            <a:pPr lvl="1"/>
            <a:r>
              <a:rPr lang="pt-BR" altLang="pt-BR" sz="3000" dirty="0"/>
              <a:t>Armazenamento dos dados obtidos;</a:t>
            </a:r>
          </a:p>
          <a:p>
            <a:pPr lvl="1"/>
            <a:r>
              <a:rPr lang="pt-BR" altLang="pt-BR" sz="3000" dirty="0"/>
              <a:t>Criação dos modelos de aprendizado de máquina;</a:t>
            </a:r>
          </a:p>
          <a:p>
            <a:pPr lvl="1"/>
            <a:r>
              <a:rPr lang="pt-BR" altLang="pt-BR" sz="3000" dirty="0"/>
              <a:t>Análise exploratória dos dados;</a:t>
            </a:r>
          </a:p>
          <a:p>
            <a:pPr marL="0" indent="0">
              <a:buNone/>
            </a:pPr>
            <a:endParaRPr lang="pt-BR" altLang="pt-BR" sz="3400" dirty="0"/>
          </a:p>
          <a:p>
            <a:pPr lvl="1"/>
            <a:endParaRPr lang="pt-BR" altLang="pt-BR" sz="3000" dirty="0"/>
          </a:p>
        </p:txBody>
      </p:sp>
      <p:sp>
        <p:nvSpPr>
          <p:cNvPr id="23557" name="Espaço Reservado para Número de Slide 1">
            <a:extLst>
              <a:ext uri="{FF2B5EF4-FFF2-40B4-BE49-F238E27FC236}">
                <a16:creationId xmlns:a16="http://schemas.microsoft.com/office/drawing/2014/main" id="{A935232A-18DD-46CF-8FBF-5943CA2D23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81000" y="6368542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/>
            <a:fld id="{41CAB608-D8F0-4EF8-8DAB-D7F180BD8E88}" type="slidenum">
              <a:rPr lang="pt-BR" altLang="pt-BR" sz="1400"/>
              <a:pPr algn="l"/>
              <a:t>11</a:t>
            </a:fld>
            <a:endParaRPr lang="pt-BR" altLang="pt-BR" sz="14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662E70C-D73B-4E9C-B1A4-F7DBA513B502}"/>
              </a:ext>
            </a:extLst>
          </p:cNvPr>
          <p:cNvSpPr txBox="1">
            <a:spLocks/>
          </p:cNvSpPr>
          <p:nvPr/>
        </p:nvSpPr>
        <p:spPr bwMode="auto">
          <a:xfrm>
            <a:off x="935736" y="568453"/>
            <a:ext cx="10515600" cy="675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178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354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532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709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4000" b="1" dirty="0">
                <a:latin typeface="+mn-lt"/>
                <a:cs typeface="Arial" panose="020B0604020202020204" pitchFamily="34" charset="0"/>
              </a:rPr>
              <a:t>3 - Materiais e Métodos</a:t>
            </a: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>
            <a:extLst>
              <a:ext uri="{FF2B5EF4-FFF2-40B4-BE49-F238E27FC236}">
                <a16:creationId xmlns:a16="http://schemas.microsoft.com/office/drawing/2014/main" id="{767059E1-D550-4D47-ABF5-57A33399A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808" y="560832"/>
            <a:ext cx="10515600" cy="731520"/>
          </a:xfrm>
        </p:spPr>
        <p:txBody>
          <a:bodyPr/>
          <a:lstStyle/>
          <a:p>
            <a:pPr eaLnBrk="1" hangingPunct="1">
              <a:defRPr/>
            </a:pPr>
            <a:r>
              <a:rPr lang="pt-BR" altLang="pt-BR" sz="3600" dirty="0">
                <a:latin typeface="+mn-lt"/>
                <a:cs typeface="Arial" panose="020B0604020202020204" pitchFamily="34" charset="0"/>
              </a:rPr>
              <a:t>Materiais</a:t>
            </a:r>
            <a:r>
              <a:rPr lang="pt-BR" altLang="pt-BR" sz="4000" b="1" dirty="0">
                <a:latin typeface="+mn-lt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8437" name="Espaço Reservado para Número de Slide 4">
            <a:extLst>
              <a:ext uri="{FF2B5EF4-FFF2-40B4-BE49-F238E27FC236}">
                <a16:creationId xmlns:a16="http://schemas.microsoft.com/office/drawing/2014/main" id="{E04F8067-1352-487D-AAA9-6EE83CA98E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68808" y="6368542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/>
            <a:fld id="{B48F3265-8C08-4D0D-90B1-CD9628568A28}" type="slidenum">
              <a:rPr lang="pt-BR" altLang="pt-BR" sz="1400"/>
              <a:pPr algn="l"/>
              <a:t>12</a:t>
            </a:fld>
            <a:endParaRPr lang="pt-BR" altLang="pt-BR" sz="14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F44F83-2E0A-44A6-9D8B-AE4F438EA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08" y="1292352"/>
            <a:ext cx="11652504" cy="5076190"/>
          </a:xfrm>
        </p:spPr>
        <p:txBody>
          <a:bodyPr numCol="2"/>
          <a:lstStyle/>
          <a:p>
            <a:r>
              <a:rPr lang="pt-BR" sz="3000" dirty="0"/>
              <a:t>Ambiente de desenvolvimento:</a:t>
            </a:r>
          </a:p>
          <a:p>
            <a:pPr lvl="1"/>
            <a:r>
              <a:rPr lang="pt-BR" sz="3000" i="1" dirty="0"/>
              <a:t>Visual Studio </a:t>
            </a:r>
            <a:r>
              <a:rPr lang="pt-BR" sz="3000" i="1" dirty="0" err="1"/>
              <a:t>Code</a:t>
            </a:r>
            <a:r>
              <a:rPr lang="pt-BR" sz="3000" i="1" dirty="0"/>
              <a:t>;</a:t>
            </a:r>
          </a:p>
          <a:p>
            <a:pPr lvl="1"/>
            <a:endParaRPr lang="pt-BR" sz="3000" dirty="0"/>
          </a:p>
          <a:p>
            <a:r>
              <a:rPr lang="pt-BR" sz="3000" dirty="0"/>
              <a:t>Linguagem:</a:t>
            </a:r>
          </a:p>
          <a:p>
            <a:pPr lvl="1"/>
            <a:r>
              <a:rPr lang="pt-BR" sz="3000" i="1" dirty="0"/>
              <a:t>Python</a:t>
            </a:r>
            <a:r>
              <a:rPr lang="pt-BR" sz="3000" dirty="0"/>
              <a:t>;</a:t>
            </a:r>
          </a:p>
          <a:p>
            <a:pPr lvl="1"/>
            <a:endParaRPr lang="pt-BR" sz="3000" dirty="0"/>
          </a:p>
          <a:p>
            <a:r>
              <a:rPr lang="pt-BR" sz="3000" dirty="0"/>
              <a:t>Bibliotecas</a:t>
            </a:r>
            <a:r>
              <a:rPr lang="pt-BR" sz="3400" dirty="0"/>
              <a:t>:</a:t>
            </a:r>
          </a:p>
          <a:p>
            <a:pPr lvl="1"/>
            <a:r>
              <a:rPr lang="pt-BR" sz="3000" i="1" dirty="0" err="1"/>
              <a:t>Requests</a:t>
            </a:r>
            <a:endParaRPr lang="pt-BR" sz="3000" i="1" dirty="0"/>
          </a:p>
          <a:p>
            <a:pPr lvl="1"/>
            <a:r>
              <a:rPr lang="pt-BR" sz="3000" i="1" dirty="0" err="1"/>
              <a:t>BeautifulSoup</a:t>
            </a:r>
            <a:r>
              <a:rPr lang="pt-BR" sz="3000" i="1" dirty="0"/>
              <a:t>;</a:t>
            </a:r>
          </a:p>
          <a:p>
            <a:pPr lvl="1"/>
            <a:r>
              <a:rPr lang="pt-BR" sz="3000" i="1" dirty="0" err="1"/>
              <a:t>Googlemaps</a:t>
            </a:r>
            <a:r>
              <a:rPr lang="pt-BR" sz="3000" i="1" dirty="0"/>
              <a:t> </a:t>
            </a:r>
            <a:r>
              <a:rPr lang="pt-BR" sz="3000" i="1" dirty="0" err="1"/>
              <a:t>Geocoding</a:t>
            </a:r>
            <a:r>
              <a:rPr lang="pt-BR" sz="3000" i="1" dirty="0"/>
              <a:t>;</a:t>
            </a:r>
          </a:p>
          <a:p>
            <a:pPr lvl="1"/>
            <a:endParaRPr lang="pt-BR" sz="3000" i="1" dirty="0"/>
          </a:p>
          <a:p>
            <a:pPr lvl="1"/>
            <a:r>
              <a:rPr lang="pt-BR" sz="3000" i="1" dirty="0" err="1"/>
              <a:t>Mysql.conector</a:t>
            </a:r>
            <a:r>
              <a:rPr lang="pt-BR" sz="3000" i="1" dirty="0"/>
              <a:t>;</a:t>
            </a:r>
          </a:p>
          <a:p>
            <a:pPr lvl="1"/>
            <a:r>
              <a:rPr lang="pt-BR" sz="3000" i="1" dirty="0" err="1"/>
              <a:t>Scikit-learn</a:t>
            </a:r>
            <a:r>
              <a:rPr lang="pt-BR" sz="3000" i="1" dirty="0"/>
              <a:t>;</a:t>
            </a:r>
          </a:p>
          <a:p>
            <a:pPr lvl="1"/>
            <a:r>
              <a:rPr lang="pt-BR" sz="3000" i="1" dirty="0" err="1"/>
              <a:t>Numpy</a:t>
            </a:r>
            <a:r>
              <a:rPr lang="pt-BR" sz="3000" i="1" dirty="0"/>
              <a:t>;</a:t>
            </a:r>
          </a:p>
          <a:p>
            <a:pPr lvl="1"/>
            <a:r>
              <a:rPr lang="pt-BR" sz="3000" i="1" dirty="0"/>
              <a:t>Pandas;</a:t>
            </a:r>
          </a:p>
          <a:p>
            <a:pPr lvl="1"/>
            <a:r>
              <a:rPr lang="pt-BR" sz="3000" i="1" dirty="0" err="1"/>
              <a:t>Matplotlib</a:t>
            </a:r>
            <a:r>
              <a:rPr lang="pt-BR" sz="3000" i="1" dirty="0"/>
              <a:t>;</a:t>
            </a:r>
          </a:p>
          <a:p>
            <a:pPr lvl="1"/>
            <a:r>
              <a:rPr lang="pt-BR" sz="3000" i="1" dirty="0" err="1"/>
              <a:t>Bokeh</a:t>
            </a:r>
            <a:r>
              <a:rPr lang="pt-BR" sz="3000" i="1" dirty="0"/>
              <a:t>;</a:t>
            </a:r>
          </a:p>
          <a:p>
            <a:pPr marL="0" indent="0">
              <a:buNone/>
            </a:pPr>
            <a:endParaRPr lang="pt-BR" sz="3400" i="1" dirty="0"/>
          </a:p>
          <a:p>
            <a:r>
              <a:rPr lang="pt-BR" sz="3000" dirty="0"/>
              <a:t>Questionário:</a:t>
            </a:r>
          </a:p>
          <a:p>
            <a:pPr lvl="1"/>
            <a:r>
              <a:rPr lang="pt-BR" sz="3000" i="1" dirty="0"/>
              <a:t>Google </a:t>
            </a:r>
            <a:r>
              <a:rPr lang="pt-BR" sz="3000" i="1" dirty="0" err="1"/>
              <a:t>Forms</a:t>
            </a:r>
            <a:r>
              <a:rPr lang="pt-BR" sz="3000" i="1" dirty="0"/>
              <a:t>;</a:t>
            </a:r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6" name="CaixaDeTexto 3">
            <a:extLst>
              <a:ext uri="{FF2B5EF4-FFF2-40B4-BE49-F238E27FC236}">
                <a16:creationId xmlns:a16="http://schemas.microsoft.com/office/drawing/2014/main" id="{EFD78234-5B8D-46F3-BC0F-03F8821A5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9976" y="36576"/>
            <a:ext cx="29578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Materiais e Métodos</a:t>
            </a: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>
            <a:extLst>
              <a:ext uri="{FF2B5EF4-FFF2-40B4-BE49-F238E27FC236}">
                <a16:creationId xmlns:a16="http://schemas.microsoft.com/office/drawing/2014/main" id="{AFC4D9B3-095B-4164-9E3B-419C43957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 b="1" dirty="0">
                <a:latin typeface="+mn-lt"/>
                <a:cs typeface="Arial" panose="020B0604020202020204" pitchFamily="34" charset="0"/>
              </a:rPr>
              <a:t>4 - </a:t>
            </a:r>
            <a:r>
              <a:rPr lang="pt-BR" altLang="pt-BR" sz="4000" b="1" dirty="0">
                <a:latin typeface="+mn-lt"/>
                <a:cs typeface="Arial" panose="020B0604020202020204" pitchFamily="34" charset="0"/>
              </a:rPr>
              <a:t>Resultados</a:t>
            </a:r>
            <a:r>
              <a:rPr lang="pt-BR" altLang="pt-BR" b="1" dirty="0">
                <a:latin typeface="+mn-lt"/>
                <a:cs typeface="Arial" panose="020B0604020202020204" pitchFamily="34" charset="0"/>
              </a:rPr>
              <a:t> e </a:t>
            </a:r>
            <a:r>
              <a:rPr lang="pt-BR" altLang="pt-BR" sz="4000" b="1" dirty="0">
                <a:latin typeface="+mn-lt"/>
                <a:cs typeface="Arial" panose="020B0604020202020204" pitchFamily="34" charset="0"/>
              </a:rPr>
              <a:t>Discussão</a:t>
            </a:r>
          </a:p>
        </p:txBody>
      </p:sp>
      <p:sp>
        <p:nvSpPr>
          <p:cNvPr id="26628" name="Espaço Reservado para Número de Slide 1">
            <a:extLst>
              <a:ext uri="{FF2B5EF4-FFF2-40B4-BE49-F238E27FC236}">
                <a16:creationId xmlns:a16="http://schemas.microsoft.com/office/drawing/2014/main" id="{32E4A41D-47B6-4BF7-AE94-1D35F37D39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44424" y="6319774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/>
            <a:fld id="{6C8DE457-EF6C-4F6E-B60E-3A813D0417BA}" type="slidenum">
              <a:rPr lang="pt-BR" altLang="pt-BR" sz="1400"/>
              <a:pPr algn="l"/>
              <a:t>13</a:t>
            </a:fld>
            <a:endParaRPr lang="pt-BR" altLang="pt-BR" sz="1400" dirty="0"/>
          </a:p>
        </p:txBody>
      </p:sp>
      <p:pic>
        <p:nvPicPr>
          <p:cNvPr id="5" name="image110.png">
            <a:extLst>
              <a:ext uri="{FF2B5EF4-FFF2-40B4-BE49-F238E27FC236}">
                <a16:creationId xmlns:a16="http://schemas.microsoft.com/office/drawing/2014/main" id="{04D33A45-AFD9-4270-8C85-B5970970C45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463040" y="1690688"/>
            <a:ext cx="7656576" cy="4149280"/>
          </a:xfrm>
          <a:prstGeom prst="rect">
            <a:avLst/>
          </a:prstGeom>
          <a:ln/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E8C8CF1A-ED31-4E68-9E79-302AB1DB1A65}"/>
              </a:ext>
            </a:extLst>
          </p:cNvPr>
          <p:cNvSpPr/>
          <p:nvPr/>
        </p:nvSpPr>
        <p:spPr>
          <a:xfrm>
            <a:off x="603504" y="5856005"/>
            <a:ext cx="63581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FIGURA 5: Fluxograma das aplicações.</a:t>
            </a:r>
          </a:p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Fonte: O Autor</a:t>
            </a:r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>
            <a:extLst>
              <a:ext uri="{FF2B5EF4-FFF2-40B4-BE49-F238E27FC236}">
                <a16:creationId xmlns:a16="http://schemas.microsoft.com/office/drawing/2014/main" id="{AFC4D9B3-095B-4164-9E3B-419C43957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640"/>
            <a:ext cx="10515600" cy="731520"/>
          </a:xfrm>
        </p:spPr>
        <p:txBody>
          <a:bodyPr/>
          <a:lstStyle/>
          <a:p>
            <a:pPr eaLnBrk="1" hangingPunct="1">
              <a:defRPr/>
            </a:pPr>
            <a:r>
              <a:rPr lang="pt-BR" altLang="pt-BR" sz="4000" b="1" dirty="0">
                <a:latin typeface="+mn-lt"/>
                <a:cs typeface="Arial" panose="020B0604020202020204" pitchFamily="34" charset="0"/>
              </a:rPr>
              <a:t>Rastreador Web</a:t>
            </a:r>
          </a:p>
        </p:txBody>
      </p:sp>
      <p:sp>
        <p:nvSpPr>
          <p:cNvPr id="27652" name="Espaço Reservado para Número de Slide 1">
            <a:extLst>
              <a:ext uri="{FF2B5EF4-FFF2-40B4-BE49-F238E27FC236}">
                <a16:creationId xmlns:a16="http://schemas.microsoft.com/office/drawing/2014/main" id="{0A750A19-97E8-4382-8B6B-9FB09EDD95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37217" y="6300838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/>
            <a:fld id="{1DB2B537-2F4E-43A5-B078-6D333FAF2896}" type="slidenum">
              <a:rPr lang="pt-BR" altLang="pt-BR" sz="1400"/>
              <a:pPr algn="l"/>
              <a:t>14</a:t>
            </a:fld>
            <a:endParaRPr lang="pt-BR" altLang="pt-BR" sz="1400" dirty="0"/>
          </a:p>
        </p:txBody>
      </p:sp>
      <p:sp>
        <p:nvSpPr>
          <p:cNvPr id="5" name="CaixaDeTexto 3">
            <a:extLst>
              <a:ext uri="{FF2B5EF4-FFF2-40B4-BE49-F238E27FC236}">
                <a16:creationId xmlns:a16="http://schemas.microsoft.com/office/drawing/2014/main" id="{D46416AE-C663-42B8-A7EF-C3E58AF15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4488" y="0"/>
            <a:ext cx="34900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Resultados e Discussão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BDF0E01-61CA-4750-87D0-AE17A9B87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050" y="1513439"/>
            <a:ext cx="8699781" cy="4204609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5B80DB-FDEF-4BDD-BC54-E9B452F2C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058" y="1257581"/>
            <a:ext cx="10515600" cy="619988"/>
          </a:xfrm>
        </p:spPr>
        <p:txBody>
          <a:bodyPr/>
          <a:lstStyle/>
          <a:p>
            <a:r>
              <a:rPr lang="pt-BR" sz="3000" dirty="0"/>
              <a:t>Pré-processamento;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E49F1DB-54E4-441E-B015-D6B36C84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2335" y="6200326"/>
            <a:ext cx="2743200" cy="365125"/>
          </a:xfrm>
        </p:spPr>
        <p:txBody>
          <a:bodyPr/>
          <a:lstStyle/>
          <a:p>
            <a:pPr algn="l">
              <a:defRPr/>
            </a:pPr>
            <a:fld id="{E5F9A5C4-FDFD-4B4F-9ADE-EEC301718458}" type="slidenum">
              <a:rPr lang="pt-BR" altLang="pt-BR" sz="1400" smtClean="0">
                <a:solidFill>
                  <a:schemeClr val="tx1"/>
                </a:solidFill>
              </a:rPr>
              <a:pPr algn="l">
                <a:defRPr/>
              </a:pPr>
              <a:t>15</a:t>
            </a:fld>
            <a:endParaRPr lang="pt-BR" altLang="pt-BR" sz="1400" dirty="0">
              <a:solidFill>
                <a:schemeClr val="tx1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81CECEF-1B9F-4D24-87C5-62A65F7B2263}"/>
              </a:ext>
            </a:extLst>
          </p:cNvPr>
          <p:cNvSpPr txBox="1">
            <a:spLocks/>
          </p:cNvSpPr>
          <p:nvPr/>
        </p:nvSpPr>
        <p:spPr bwMode="auto">
          <a:xfrm>
            <a:off x="838200" y="548640"/>
            <a:ext cx="105156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178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354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532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709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4000" b="1" dirty="0">
                <a:latin typeface="+mn-lt"/>
                <a:cs typeface="Arial" panose="020B0604020202020204" pitchFamily="34" charset="0"/>
              </a:rPr>
              <a:t>Regressor</a:t>
            </a:r>
          </a:p>
        </p:txBody>
      </p:sp>
      <p:sp>
        <p:nvSpPr>
          <p:cNvPr id="6" name="CaixaDeTexto 3">
            <a:extLst>
              <a:ext uri="{FF2B5EF4-FFF2-40B4-BE49-F238E27FC236}">
                <a16:creationId xmlns:a16="http://schemas.microsoft.com/office/drawing/2014/main" id="{0BAABEC7-AAD9-4236-8190-C9C03EF19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2599" y="3983"/>
            <a:ext cx="34900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Resultados e Discussão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9359DC1A-4671-4EE4-A3FD-F3F959AD5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021" y="1877569"/>
            <a:ext cx="6316627" cy="410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749007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26D9168-0BAB-4BC0-BF66-3741A4080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0520" y="6298828"/>
            <a:ext cx="2743200" cy="365125"/>
          </a:xfrm>
        </p:spPr>
        <p:txBody>
          <a:bodyPr/>
          <a:lstStyle/>
          <a:p>
            <a:pPr algn="l">
              <a:defRPr/>
            </a:pPr>
            <a:fld id="{E5F9A5C4-FDFD-4B4F-9ADE-EEC301718458}" type="slidenum">
              <a:rPr lang="pt-BR" altLang="pt-BR" sz="1400" smtClean="0">
                <a:solidFill>
                  <a:schemeClr val="tx1"/>
                </a:solidFill>
              </a:rPr>
              <a:pPr algn="l">
                <a:defRPr/>
              </a:pPr>
              <a:t>16</a:t>
            </a:fld>
            <a:endParaRPr lang="pt-BR" altLang="pt-BR" sz="1400" dirty="0">
              <a:solidFill>
                <a:schemeClr val="tx1"/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3DEDF13-7E9E-498C-A50A-EDEFFD338E17}"/>
              </a:ext>
            </a:extLst>
          </p:cNvPr>
          <p:cNvSpPr txBox="1">
            <a:spLocks/>
          </p:cNvSpPr>
          <p:nvPr/>
        </p:nvSpPr>
        <p:spPr bwMode="auto">
          <a:xfrm>
            <a:off x="838200" y="548640"/>
            <a:ext cx="105156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178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354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532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709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4000" b="1" dirty="0">
                <a:latin typeface="+mn-lt"/>
                <a:cs typeface="Arial" panose="020B0604020202020204" pitchFamily="34" charset="0"/>
              </a:rPr>
              <a:t>Regressor</a:t>
            </a:r>
          </a:p>
        </p:txBody>
      </p:sp>
      <p:pic>
        <p:nvPicPr>
          <p:cNvPr id="7" name="image89.png">
            <a:extLst>
              <a:ext uri="{FF2B5EF4-FFF2-40B4-BE49-F238E27FC236}">
                <a16:creationId xmlns:a16="http://schemas.microsoft.com/office/drawing/2014/main" id="{8749A4A8-CDB6-45D9-AFC9-5BBB0299D84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38200" y="1471295"/>
            <a:ext cx="6196584" cy="4588129"/>
          </a:xfrm>
          <a:prstGeom prst="rect">
            <a:avLst/>
          </a:prstGeom>
          <a:ln/>
        </p:spPr>
      </p:pic>
      <p:pic>
        <p:nvPicPr>
          <p:cNvPr id="8" name="image100.png">
            <a:extLst>
              <a:ext uri="{FF2B5EF4-FFF2-40B4-BE49-F238E27FC236}">
                <a16:creationId xmlns:a16="http://schemas.microsoft.com/office/drawing/2014/main" id="{E9D290EE-DE18-4A20-BF87-DC9CA6D50068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522464" y="1471295"/>
            <a:ext cx="4108703" cy="3364992"/>
          </a:xfrm>
          <a:prstGeom prst="rect">
            <a:avLst/>
          </a:prstGeom>
          <a:ln/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48AEE6B5-CCDA-4CE3-AA38-6F283C4E28F8}"/>
              </a:ext>
            </a:extLst>
          </p:cNvPr>
          <p:cNvSpPr/>
          <p:nvPr/>
        </p:nvSpPr>
        <p:spPr>
          <a:xfrm>
            <a:off x="350520" y="6019726"/>
            <a:ext cx="4687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FIGURA 6: Variáveis independentes no hiperplano.</a:t>
            </a:r>
          </a:p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Fonte: O Autor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B1A32CD-2FFF-4DAD-9437-E009668F2038}"/>
              </a:ext>
            </a:extLst>
          </p:cNvPr>
          <p:cNvSpPr/>
          <p:nvPr/>
        </p:nvSpPr>
        <p:spPr>
          <a:xfrm>
            <a:off x="7232903" y="4820158"/>
            <a:ext cx="4687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FIGURA 7: Matriz de correlação.</a:t>
            </a:r>
          </a:p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Fonte: O Autor</a:t>
            </a:r>
          </a:p>
        </p:txBody>
      </p:sp>
      <p:sp>
        <p:nvSpPr>
          <p:cNvPr id="11" name="CaixaDeTexto 3">
            <a:extLst>
              <a:ext uri="{FF2B5EF4-FFF2-40B4-BE49-F238E27FC236}">
                <a16:creationId xmlns:a16="http://schemas.microsoft.com/office/drawing/2014/main" id="{855F7FEC-A1A6-4CD0-ADD1-EE3695A2A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2599" y="3983"/>
            <a:ext cx="34900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Resultados e Discussão</a:t>
            </a:r>
          </a:p>
        </p:txBody>
      </p:sp>
    </p:spTree>
    <p:extLst>
      <p:ext uri="{BB962C8B-B14F-4D97-AF65-F5344CB8AC3E}">
        <p14:creationId xmlns:p14="http://schemas.microsoft.com/office/powerpoint/2010/main" val="132600746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5E4D67D-77FA-48DC-AEC3-900741420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293" y="6356349"/>
            <a:ext cx="2743200" cy="365125"/>
          </a:xfrm>
        </p:spPr>
        <p:txBody>
          <a:bodyPr/>
          <a:lstStyle/>
          <a:p>
            <a:pPr algn="l">
              <a:defRPr/>
            </a:pPr>
            <a:fld id="{E5F9A5C4-FDFD-4B4F-9ADE-EEC301718458}" type="slidenum">
              <a:rPr lang="pt-BR" altLang="pt-BR" sz="1400" smtClean="0">
                <a:solidFill>
                  <a:schemeClr val="tx1"/>
                </a:solidFill>
              </a:rPr>
              <a:pPr algn="l">
                <a:defRPr/>
              </a:pPr>
              <a:t>17</a:t>
            </a:fld>
            <a:endParaRPr lang="pt-BR" altLang="pt-BR" sz="1400" dirty="0">
              <a:solidFill>
                <a:schemeClr val="tx1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250AF19-F2CA-4233-928A-CC747F66974F}"/>
              </a:ext>
            </a:extLst>
          </p:cNvPr>
          <p:cNvSpPr txBox="1">
            <a:spLocks/>
          </p:cNvSpPr>
          <p:nvPr/>
        </p:nvSpPr>
        <p:spPr bwMode="auto">
          <a:xfrm>
            <a:off x="838200" y="548640"/>
            <a:ext cx="105156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178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354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532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709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4000" b="1" dirty="0">
                <a:latin typeface="+mn-lt"/>
                <a:cs typeface="Arial" panose="020B0604020202020204" pitchFamily="34" charset="0"/>
              </a:rPr>
              <a:t>Regressor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D2186CA-5396-4203-92E1-2ED38B455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83" y="3186429"/>
            <a:ext cx="5775017" cy="3169920"/>
          </a:xfrm>
          <a:prstGeom prst="rect">
            <a:avLst/>
          </a:prstGeom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1E22C52A-4268-4C42-A970-A8357B524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2599" y="3983"/>
            <a:ext cx="34900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Resultados e Discussão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7B45532-537E-4F3D-835B-8DA44B654E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319" y="1280160"/>
            <a:ext cx="5497388" cy="251155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91C77B1-C5DD-45C5-8122-FF8D9760CE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319" y="3717520"/>
            <a:ext cx="5428446" cy="263882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8895E211-BBC3-489C-BC69-AE5EA40288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5" y="1280160"/>
            <a:ext cx="5893435" cy="160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134560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CE92640-7768-4213-8205-FF95DAFC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" y="6307582"/>
            <a:ext cx="2743200" cy="365125"/>
          </a:xfrm>
        </p:spPr>
        <p:txBody>
          <a:bodyPr/>
          <a:lstStyle/>
          <a:p>
            <a:pPr algn="l">
              <a:defRPr/>
            </a:pPr>
            <a:fld id="{E5F9A5C4-FDFD-4B4F-9ADE-EEC301718458}" type="slidenum">
              <a:rPr lang="pt-BR" altLang="pt-BR" sz="1400" smtClean="0">
                <a:solidFill>
                  <a:schemeClr val="tx1"/>
                </a:solidFill>
              </a:rPr>
              <a:pPr algn="l">
                <a:defRPr/>
              </a:pPr>
              <a:t>18</a:t>
            </a:fld>
            <a:endParaRPr lang="pt-BR" altLang="pt-BR" sz="1400" dirty="0">
              <a:solidFill>
                <a:schemeClr val="tx1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6D08CA5-CB7A-4176-B6DE-125F2F36A817}"/>
              </a:ext>
            </a:extLst>
          </p:cNvPr>
          <p:cNvSpPr txBox="1">
            <a:spLocks/>
          </p:cNvSpPr>
          <p:nvPr/>
        </p:nvSpPr>
        <p:spPr bwMode="auto">
          <a:xfrm>
            <a:off x="838200" y="548640"/>
            <a:ext cx="105156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178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354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532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709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4000" b="1" dirty="0">
                <a:latin typeface="+mn-lt"/>
                <a:cs typeface="Arial" panose="020B0604020202020204" pitchFamily="34" charset="0"/>
              </a:rPr>
              <a:t>Regressor</a:t>
            </a:r>
          </a:p>
        </p:txBody>
      </p:sp>
      <p:pic>
        <p:nvPicPr>
          <p:cNvPr id="6" name="image102.png">
            <a:extLst>
              <a:ext uri="{FF2B5EF4-FFF2-40B4-BE49-F238E27FC236}">
                <a16:creationId xmlns:a16="http://schemas.microsoft.com/office/drawing/2014/main" id="{630DDA41-A3C3-4261-A7A4-BDE8926C5C5F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38200" y="1563687"/>
            <a:ext cx="3636264" cy="3556953"/>
          </a:xfrm>
          <a:prstGeom prst="rect">
            <a:avLst/>
          </a:prstGeom>
          <a:ln/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265256E-6EFC-4DCC-8A38-F07E7B352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480" y="1563686"/>
            <a:ext cx="6415536" cy="3093657"/>
          </a:xfrm>
          <a:prstGeom prst="rect">
            <a:avLst/>
          </a:prstGeom>
        </p:spPr>
      </p:pic>
      <p:sp>
        <p:nvSpPr>
          <p:cNvPr id="8" name="CaixaDeTexto 3">
            <a:extLst>
              <a:ext uri="{FF2B5EF4-FFF2-40B4-BE49-F238E27FC236}">
                <a16:creationId xmlns:a16="http://schemas.microsoft.com/office/drawing/2014/main" id="{64B25875-1E41-43A0-A81C-83D0C3AED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2599" y="3983"/>
            <a:ext cx="34900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Resultados e Discussão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DE90426-50C8-42CB-A2E8-CD6DA2D6ED76}"/>
              </a:ext>
            </a:extLst>
          </p:cNvPr>
          <p:cNvSpPr/>
          <p:nvPr/>
        </p:nvSpPr>
        <p:spPr>
          <a:xfrm>
            <a:off x="312420" y="5173334"/>
            <a:ext cx="4687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FIGURA </a:t>
            </a:r>
            <a:r>
              <a:rPr lang="pt-BR" sz="1200" dirty="0">
                <a:latin typeface="Arial" panose="020B0604020202020204" pitchFamily="34" charset="0"/>
                <a:ea typeface="Arial" panose="020B0604020202020204" pitchFamily="34" charset="0"/>
              </a:rPr>
              <a:t>8</a:t>
            </a: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Erro global.</a:t>
            </a:r>
          </a:p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Fonte: O Autor</a:t>
            </a:r>
          </a:p>
        </p:txBody>
      </p:sp>
    </p:spTree>
    <p:extLst>
      <p:ext uri="{BB962C8B-B14F-4D97-AF65-F5344CB8AC3E}">
        <p14:creationId xmlns:p14="http://schemas.microsoft.com/office/powerpoint/2010/main" val="2280692695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A449165-6928-4CA2-BB50-3C3A68256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8236" y="6331966"/>
            <a:ext cx="2743200" cy="365125"/>
          </a:xfrm>
        </p:spPr>
        <p:txBody>
          <a:bodyPr/>
          <a:lstStyle/>
          <a:p>
            <a:pPr algn="l">
              <a:defRPr/>
            </a:pPr>
            <a:fld id="{E5F9A5C4-FDFD-4B4F-9ADE-EEC301718458}" type="slidenum">
              <a:rPr lang="pt-BR" altLang="pt-BR" sz="1400" smtClean="0">
                <a:solidFill>
                  <a:schemeClr val="tx1"/>
                </a:solidFill>
              </a:rPr>
              <a:pPr algn="l">
                <a:defRPr/>
              </a:pPr>
              <a:t>19</a:t>
            </a:fld>
            <a:endParaRPr lang="pt-BR" altLang="pt-BR" sz="1400" dirty="0">
              <a:solidFill>
                <a:schemeClr val="tx1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CFDECB3-23B0-4295-A3A2-E6B8DB679B56}"/>
              </a:ext>
            </a:extLst>
          </p:cNvPr>
          <p:cNvSpPr txBox="1">
            <a:spLocks/>
          </p:cNvSpPr>
          <p:nvPr/>
        </p:nvSpPr>
        <p:spPr bwMode="auto">
          <a:xfrm>
            <a:off x="838200" y="548640"/>
            <a:ext cx="105156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178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354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532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709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4000" b="1" dirty="0">
                <a:latin typeface="+mn-lt"/>
                <a:cs typeface="Arial" panose="020B0604020202020204" pitchFamily="34" charset="0"/>
              </a:rPr>
              <a:t>Regressor</a:t>
            </a:r>
          </a:p>
        </p:txBody>
      </p:sp>
      <p:pic>
        <p:nvPicPr>
          <p:cNvPr id="7" name="image62.png">
            <a:extLst>
              <a:ext uri="{FF2B5EF4-FFF2-40B4-BE49-F238E27FC236}">
                <a16:creationId xmlns:a16="http://schemas.microsoft.com/office/drawing/2014/main" id="{67EEC67E-9B01-414C-B9B6-6BD2BEA2A390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68236" y="1280160"/>
            <a:ext cx="3606356" cy="3584448"/>
          </a:xfrm>
          <a:prstGeom prst="rect">
            <a:avLst/>
          </a:prstGeom>
          <a:ln/>
        </p:spPr>
      </p:pic>
      <p:pic>
        <p:nvPicPr>
          <p:cNvPr id="8" name="image109.png">
            <a:extLst>
              <a:ext uri="{FF2B5EF4-FFF2-40B4-BE49-F238E27FC236}">
                <a16:creationId xmlns:a16="http://schemas.microsoft.com/office/drawing/2014/main" id="{D515FCA2-D9C1-423D-98B9-4F94759D436A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974592" y="1280160"/>
            <a:ext cx="3621024" cy="3584448"/>
          </a:xfrm>
          <a:prstGeom prst="rect">
            <a:avLst/>
          </a:prstGeom>
          <a:ln/>
        </p:spPr>
      </p:pic>
      <p:sp>
        <p:nvSpPr>
          <p:cNvPr id="6" name="CaixaDeTexto 3">
            <a:extLst>
              <a:ext uri="{FF2B5EF4-FFF2-40B4-BE49-F238E27FC236}">
                <a16:creationId xmlns:a16="http://schemas.microsoft.com/office/drawing/2014/main" id="{B10ADAFE-235F-4FA6-A2F6-7D35105A8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2599" y="3983"/>
            <a:ext cx="34900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Resultados e Discussão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ADBCFFD-A96B-4534-B4D2-A82480EF3F88}"/>
              </a:ext>
            </a:extLst>
          </p:cNvPr>
          <p:cNvSpPr/>
          <p:nvPr/>
        </p:nvSpPr>
        <p:spPr>
          <a:xfrm>
            <a:off x="-242317" y="4905789"/>
            <a:ext cx="84338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FIGURA </a:t>
            </a:r>
            <a:r>
              <a:rPr lang="pt-BR" sz="1200" dirty="0">
                <a:latin typeface="Arial" panose="020B0604020202020204" pitchFamily="34" charset="0"/>
                <a:ea typeface="Arial" panose="020B0604020202020204" pitchFamily="34" charset="0"/>
              </a:rPr>
              <a:t>9</a:t>
            </a: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Estimativas de preços para apartamentos de 1 a </a:t>
            </a:r>
            <a:r>
              <a:rPr lang="pt-BR" sz="1200" dirty="0">
                <a:latin typeface="Arial" panose="020B0604020202020204" pitchFamily="34" charset="0"/>
                <a:ea typeface="Arial" panose="020B0604020202020204" pitchFamily="34" charset="0"/>
              </a:rPr>
              <a:t>3</a:t>
            </a: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quartos.</a:t>
            </a:r>
          </a:p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Fonte: O Autor</a:t>
            </a:r>
          </a:p>
        </p:txBody>
      </p:sp>
      <p:pic>
        <p:nvPicPr>
          <p:cNvPr id="10" name="image94.png">
            <a:extLst>
              <a:ext uri="{FF2B5EF4-FFF2-40B4-BE49-F238E27FC236}">
                <a16:creationId xmlns:a16="http://schemas.microsoft.com/office/drawing/2014/main" id="{DC813E51-9427-4947-8C50-2072518055E8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7595616" y="1280160"/>
            <a:ext cx="4228148" cy="358444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993885860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>
            <a:extLst>
              <a:ext uri="{FF2B5EF4-FFF2-40B4-BE49-F238E27FC236}">
                <a16:creationId xmlns:a16="http://schemas.microsoft.com/office/drawing/2014/main" id="{C2C752EE-7CC7-44F1-A96D-15AC2AD1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563"/>
            <a:ext cx="10515600" cy="1325562"/>
          </a:xfrm>
        </p:spPr>
        <p:txBody>
          <a:bodyPr/>
          <a:lstStyle/>
          <a:p>
            <a:r>
              <a:rPr lang="pt-BR" alt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Organização</a:t>
            </a:r>
          </a:p>
        </p:txBody>
      </p:sp>
      <p:sp>
        <p:nvSpPr>
          <p:cNvPr id="10243" name="Espaço Reservado para Conteúdo 2">
            <a:extLst>
              <a:ext uri="{FF2B5EF4-FFF2-40B4-BE49-F238E27FC236}">
                <a16:creationId xmlns:a16="http://schemas.microsoft.com/office/drawing/2014/main" id="{D55E8F3E-42EE-4E6A-B268-E3763ED2A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625" y="1847850"/>
            <a:ext cx="10515600" cy="4351338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pt-BR" altLang="pt-BR" sz="3600" dirty="0">
                <a:cs typeface="Arial" panose="020B0604020202020204" pitchFamily="34" charset="0"/>
              </a:rPr>
              <a:t>1 - Introdução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pt-BR" sz="3600" dirty="0">
                <a:cs typeface="Arial" panose="020B0604020202020204" pitchFamily="34" charset="0"/>
              </a:rPr>
              <a:t>2 - Revisão Literária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pt-BR" sz="3600" dirty="0">
                <a:cs typeface="Arial" panose="020B0604020202020204" pitchFamily="34" charset="0"/>
              </a:rPr>
              <a:t>3 - Materiais e Métodos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pt-BR" sz="3600" dirty="0">
                <a:cs typeface="Arial" panose="020B0604020202020204" pitchFamily="34" charset="0"/>
              </a:rPr>
              <a:t>4 - Resultados e Discussão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pt-BR" sz="3600" dirty="0">
                <a:cs typeface="Arial" panose="020B0604020202020204" pitchFamily="34" charset="0"/>
              </a:rPr>
              <a:t>5 - Considerações Finais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pt-BR" sz="3600" dirty="0">
                <a:cs typeface="Arial" panose="020B0604020202020204" pitchFamily="34" charset="0"/>
              </a:rPr>
              <a:t>6 - Referências</a:t>
            </a:r>
          </a:p>
        </p:txBody>
      </p:sp>
      <p:sp>
        <p:nvSpPr>
          <p:cNvPr id="10244" name="Espaço Reservado para Número de Slide 1">
            <a:extLst>
              <a:ext uri="{FF2B5EF4-FFF2-40B4-BE49-F238E27FC236}">
                <a16:creationId xmlns:a16="http://schemas.microsoft.com/office/drawing/2014/main" id="{95981C9C-5C5E-428C-8D23-603ECE9905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56616" y="6320029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/>
            <a:fld id="{8E8CEF64-98CA-427C-B7F3-EDB6682B8343}" type="slidenum">
              <a:rPr lang="pt-BR" altLang="pt-BR" sz="1400"/>
              <a:pPr algn="l"/>
              <a:t>2</a:t>
            </a:fld>
            <a:endParaRPr lang="pt-BR" altLang="pt-BR" sz="1400" dirty="0"/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4E3AD2-455A-4840-8146-A47B1AD46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6319774"/>
            <a:ext cx="2743200" cy="365125"/>
          </a:xfrm>
        </p:spPr>
        <p:txBody>
          <a:bodyPr/>
          <a:lstStyle/>
          <a:p>
            <a:pPr algn="l">
              <a:defRPr/>
            </a:pPr>
            <a:fld id="{E5F9A5C4-FDFD-4B4F-9ADE-EEC301718458}" type="slidenum">
              <a:rPr lang="pt-BR" altLang="pt-BR" sz="1400" smtClean="0">
                <a:solidFill>
                  <a:schemeClr val="tx1"/>
                </a:solidFill>
              </a:rPr>
              <a:pPr algn="l">
                <a:defRPr/>
              </a:pPr>
              <a:t>20</a:t>
            </a:fld>
            <a:endParaRPr lang="pt-BR" altLang="pt-BR" sz="1400" dirty="0">
              <a:solidFill>
                <a:schemeClr val="tx1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46A84B2-AA0F-4E10-A51D-F866228A16FC}"/>
              </a:ext>
            </a:extLst>
          </p:cNvPr>
          <p:cNvSpPr txBox="1">
            <a:spLocks/>
          </p:cNvSpPr>
          <p:nvPr/>
        </p:nvSpPr>
        <p:spPr bwMode="auto">
          <a:xfrm>
            <a:off x="838200" y="548640"/>
            <a:ext cx="105156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178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354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532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709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4000" b="1" dirty="0">
                <a:latin typeface="+mn-lt"/>
                <a:cs typeface="Arial" panose="020B0604020202020204" pitchFamily="34" charset="0"/>
              </a:rPr>
              <a:t>Regressor</a:t>
            </a:r>
          </a:p>
        </p:txBody>
      </p:sp>
      <p:pic>
        <p:nvPicPr>
          <p:cNvPr id="7" name="image107.png">
            <a:extLst>
              <a:ext uri="{FF2B5EF4-FFF2-40B4-BE49-F238E27FC236}">
                <a16:creationId xmlns:a16="http://schemas.microsoft.com/office/drawing/2014/main" id="{F7B6B917-03F5-4121-8562-118778B5EF4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88136" y="1280160"/>
            <a:ext cx="4971288" cy="3608833"/>
          </a:xfrm>
          <a:prstGeom prst="rect">
            <a:avLst/>
          </a:prstGeom>
          <a:ln/>
        </p:spPr>
      </p:pic>
      <p:sp>
        <p:nvSpPr>
          <p:cNvPr id="8" name="CaixaDeTexto 3">
            <a:extLst>
              <a:ext uri="{FF2B5EF4-FFF2-40B4-BE49-F238E27FC236}">
                <a16:creationId xmlns:a16="http://schemas.microsoft.com/office/drawing/2014/main" id="{C564034F-7D07-4C2F-B22D-629CC22E3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2599" y="3983"/>
            <a:ext cx="34900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Resultados e Discussão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811F737-D863-49CA-A4FB-A181E023F35B}"/>
              </a:ext>
            </a:extLst>
          </p:cNvPr>
          <p:cNvSpPr/>
          <p:nvPr/>
        </p:nvSpPr>
        <p:spPr>
          <a:xfrm>
            <a:off x="588264" y="4911886"/>
            <a:ext cx="84338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FIGURA </a:t>
            </a:r>
            <a:r>
              <a:rPr lang="pt-BR" sz="1200" dirty="0">
                <a:latin typeface="Arial" panose="020B0604020202020204" pitchFamily="34" charset="0"/>
                <a:ea typeface="Arial" panose="020B0604020202020204" pitchFamily="34" charset="0"/>
              </a:rPr>
              <a:t>10</a:t>
            </a: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Estimativas de preços para apartamentos de 4 e 5 quartos.</a:t>
            </a:r>
          </a:p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Fonte: O Autor</a:t>
            </a:r>
          </a:p>
        </p:txBody>
      </p:sp>
      <p:pic>
        <p:nvPicPr>
          <p:cNvPr id="10" name="image133.png">
            <a:extLst>
              <a:ext uri="{FF2B5EF4-FFF2-40B4-BE49-F238E27FC236}">
                <a16:creationId xmlns:a16="http://schemas.microsoft.com/office/drawing/2014/main" id="{C07A1A1F-3181-4583-96AC-8B9483479B88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59424" y="1280160"/>
            <a:ext cx="4279392" cy="360883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664023978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E63D05-AD80-4F45-9564-817942FD9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615331"/>
            <a:ext cx="10515600" cy="588391"/>
          </a:xfrm>
        </p:spPr>
        <p:txBody>
          <a:bodyPr/>
          <a:lstStyle/>
          <a:p>
            <a:r>
              <a:rPr lang="pt-BR" sz="3000" dirty="0"/>
              <a:t>Pré-processamento.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102BF27-CF3C-4372-9D92-829593630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2044" y="6343205"/>
            <a:ext cx="2743200" cy="365125"/>
          </a:xfrm>
        </p:spPr>
        <p:txBody>
          <a:bodyPr/>
          <a:lstStyle/>
          <a:p>
            <a:pPr algn="l">
              <a:defRPr/>
            </a:pPr>
            <a:fld id="{E5F9A5C4-FDFD-4B4F-9ADE-EEC301718458}" type="slidenum">
              <a:rPr lang="pt-BR" altLang="pt-BR" sz="1400" smtClean="0">
                <a:solidFill>
                  <a:schemeClr val="tx1"/>
                </a:solidFill>
              </a:rPr>
              <a:pPr algn="l">
                <a:defRPr/>
              </a:pPr>
              <a:t>21</a:t>
            </a:fld>
            <a:endParaRPr lang="pt-BR" altLang="pt-BR" sz="1400" dirty="0">
              <a:solidFill>
                <a:schemeClr val="tx1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118FD00-7768-4EEC-943C-E680A91DF9FF}"/>
              </a:ext>
            </a:extLst>
          </p:cNvPr>
          <p:cNvSpPr txBox="1">
            <a:spLocks/>
          </p:cNvSpPr>
          <p:nvPr/>
        </p:nvSpPr>
        <p:spPr bwMode="auto">
          <a:xfrm>
            <a:off x="838200" y="-48225"/>
            <a:ext cx="5916168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178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354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532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709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3000" b="1" dirty="0">
                <a:latin typeface="+mn-lt"/>
                <a:cs typeface="Arial" panose="020B0604020202020204" pitchFamily="34" charset="0"/>
              </a:rPr>
              <a:t>Sistema de Recomendação e Busca</a:t>
            </a:r>
          </a:p>
        </p:txBody>
      </p:sp>
      <p:sp>
        <p:nvSpPr>
          <p:cNvPr id="10" name="CaixaDeTexto 3">
            <a:extLst>
              <a:ext uri="{FF2B5EF4-FFF2-40B4-BE49-F238E27FC236}">
                <a16:creationId xmlns:a16="http://schemas.microsoft.com/office/drawing/2014/main" id="{CE6DB010-7A53-4532-AF04-D65A9ED26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2599" y="3983"/>
            <a:ext cx="34900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Resultados e Discussão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ACDE052-4BCB-4138-AE9E-0EA52AED3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3" y="1248540"/>
            <a:ext cx="5817108" cy="244318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41FFC57F-8799-4355-9248-7976CF9EA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6" y="3624270"/>
            <a:ext cx="5871865" cy="2542088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98ED12AC-1483-4610-BBFA-F09A80284F09}"/>
              </a:ext>
            </a:extLst>
          </p:cNvPr>
          <p:cNvSpPr/>
          <p:nvPr/>
        </p:nvSpPr>
        <p:spPr>
          <a:xfrm>
            <a:off x="230524" y="6198282"/>
            <a:ext cx="59142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FIGURA 11: Busca e recomendação métricas euclidiana e do cosseno..</a:t>
            </a:r>
          </a:p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Fonte: O Autor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5B777C3A-EFF1-4DA2-8A27-25BBC88717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880" y="1248540"/>
            <a:ext cx="5410608" cy="1639253"/>
          </a:xfrm>
          <a:prstGeom prst="rect">
            <a:avLst/>
          </a:prstGeom>
        </p:spPr>
      </p:pic>
      <p:pic>
        <p:nvPicPr>
          <p:cNvPr id="19" name="image68.png">
            <a:extLst>
              <a:ext uri="{FF2B5EF4-FFF2-40B4-BE49-F238E27FC236}">
                <a16:creationId xmlns:a16="http://schemas.microsoft.com/office/drawing/2014/main" id="{00A2D1D2-5999-4330-A729-24208DBE7311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6144768" y="3345026"/>
            <a:ext cx="2734358" cy="2263293"/>
          </a:xfrm>
          <a:prstGeom prst="rect">
            <a:avLst/>
          </a:prstGeom>
          <a:ln/>
        </p:spPr>
      </p:pic>
      <p:pic>
        <p:nvPicPr>
          <p:cNvPr id="20" name="image104.png">
            <a:extLst>
              <a:ext uri="{FF2B5EF4-FFF2-40B4-BE49-F238E27FC236}">
                <a16:creationId xmlns:a16="http://schemas.microsoft.com/office/drawing/2014/main" id="{CA7A2241-F293-44D2-8DF8-EDD6EB9DB3A6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8879126" y="3345027"/>
            <a:ext cx="2910537" cy="2263293"/>
          </a:xfrm>
          <a:prstGeom prst="rect">
            <a:avLst/>
          </a:prstGeom>
          <a:ln/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84222B80-B243-49BB-A850-844612754217}"/>
              </a:ext>
            </a:extLst>
          </p:cNvPr>
          <p:cNvSpPr/>
          <p:nvPr/>
        </p:nvSpPr>
        <p:spPr>
          <a:xfrm>
            <a:off x="5667853" y="5564527"/>
            <a:ext cx="61218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FIGURA 1</a:t>
            </a:r>
            <a:r>
              <a:rPr lang="pt-BR" sz="1200" dirty="0"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Imóveis apresentados aos usuários calculados por métricas</a:t>
            </a:r>
          </a:p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diferentes.</a:t>
            </a:r>
          </a:p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Fonte: O Autor</a:t>
            </a:r>
          </a:p>
        </p:txBody>
      </p:sp>
    </p:spTree>
    <p:extLst>
      <p:ext uri="{BB962C8B-B14F-4D97-AF65-F5344CB8AC3E}">
        <p14:creationId xmlns:p14="http://schemas.microsoft.com/office/powerpoint/2010/main" val="3191413676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347120D-85CA-4F18-AC3B-04A4507E0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2232" y="6376733"/>
            <a:ext cx="2743200" cy="365125"/>
          </a:xfrm>
        </p:spPr>
        <p:txBody>
          <a:bodyPr/>
          <a:lstStyle/>
          <a:p>
            <a:pPr algn="l">
              <a:defRPr/>
            </a:pPr>
            <a:fld id="{E5F9A5C4-FDFD-4B4F-9ADE-EEC301718458}" type="slidenum">
              <a:rPr lang="pt-BR" altLang="pt-BR" sz="1400" smtClean="0">
                <a:solidFill>
                  <a:schemeClr val="tx2"/>
                </a:solidFill>
              </a:rPr>
              <a:pPr algn="l">
                <a:defRPr/>
              </a:pPr>
              <a:t>22</a:t>
            </a:fld>
            <a:endParaRPr lang="pt-BR" altLang="pt-BR" sz="1400" dirty="0">
              <a:solidFill>
                <a:schemeClr val="tx2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B990F87-BBCB-4D69-A582-E23DE1CE8197}"/>
              </a:ext>
            </a:extLst>
          </p:cNvPr>
          <p:cNvSpPr txBox="1">
            <a:spLocks/>
          </p:cNvSpPr>
          <p:nvPr/>
        </p:nvSpPr>
        <p:spPr bwMode="auto">
          <a:xfrm>
            <a:off x="838200" y="548640"/>
            <a:ext cx="105156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178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354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532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709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4000" b="1" dirty="0">
                <a:latin typeface="+mn-lt"/>
                <a:cs typeface="Arial" panose="020B0604020202020204" pitchFamily="34" charset="0"/>
              </a:rPr>
              <a:t>Análise Exploratória dos Dados</a:t>
            </a:r>
          </a:p>
        </p:txBody>
      </p:sp>
      <p:pic>
        <p:nvPicPr>
          <p:cNvPr id="6" name="image91.png">
            <a:extLst>
              <a:ext uri="{FF2B5EF4-FFF2-40B4-BE49-F238E27FC236}">
                <a16:creationId xmlns:a16="http://schemas.microsoft.com/office/drawing/2014/main" id="{72954C7A-5671-46FB-AFD6-4309DF73754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8474" y="1280160"/>
            <a:ext cx="4228719" cy="4620768"/>
          </a:xfrm>
          <a:prstGeom prst="rect">
            <a:avLst/>
          </a:prstGeom>
          <a:ln/>
        </p:spPr>
      </p:pic>
      <p:sp>
        <p:nvSpPr>
          <p:cNvPr id="7" name="CaixaDeTexto 3">
            <a:extLst>
              <a:ext uri="{FF2B5EF4-FFF2-40B4-BE49-F238E27FC236}">
                <a16:creationId xmlns:a16="http://schemas.microsoft.com/office/drawing/2014/main" id="{8BE84B6A-866C-4051-AED4-5E06058BA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2599" y="3983"/>
            <a:ext cx="34900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Resultados e Discussão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F32C91B-F264-4191-96EE-D1547E7C7367}"/>
              </a:ext>
            </a:extLst>
          </p:cNvPr>
          <p:cNvSpPr/>
          <p:nvPr/>
        </p:nvSpPr>
        <p:spPr>
          <a:xfrm>
            <a:off x="-208789" y="5907998"/>
            <a:ext cx="4451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FIGURA 1</a:t>
            </a:r>
            <a:r>
              <a:rPr lang="pt-BR" sz="1200" dirty="0">
                <a:latin typeface="Arial" panose="020B0604020202020204" pitchFamily="34" charset="0"/>
                <a:ea typeface="Arial" panose="020B0604020202020204" pitchFamily="34" charset="0"/>
              </a:rPr>
              <a:t>3</a:t>
            </a: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Imóveis por bairro.</a:t>
            </a:r>
          </a:p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Fonte: O Autor</a:t>
            </a:r>
          </a:p>
        </p:txBody>
      </p:sp>
      <p:pic>
        <p:nvPicPr>
          <p:cNvPr id="9" name="image139.png">
            <a:extLst>
              <a:ext uri="{FF2B5EF4-FFF2-40B4-BE49-F238E27FC236}">
                <a16:creationId xmlns:a16="http://schemas.microsoft.com/office/drawing/2014/main" id="{922DFD06-6EA5-438A-89CA-BA5A2C5D45AA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315714" y="1280160"/>
            <a:ext cx="6449968" cy="4376928"/>
          </a:xfrm>
          <a:prstGeom prst="rect">
            <a:avLst/>
          </a:prstGeom>
          <a:ln/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C35646EF-5AB1-4021-993D-9CE9DEF53B4D}"/>
              </a:ext>
            </a:extLst>
          </p:cNvPr>
          <p:cNvSpPr/>
          <p:nvPr/>
        </p:nvSpPr>
        <p:spPr>
          <a:xfrm>
            <a:off x="4774994" y="5730402"/>
            <a:ext cx="55028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FIGURA 1</a:t>
            </a:r>
            <a:r>
              <a:rPr lang="pt-BR" sz="1200" dirty="0">
                <a:latin typeface="Arial" panose="020B0604020202020204" pitchFamily="34" charset="0"/>
                <a:ea typeface="Arial" panose="020B0604020202020204" pitchFamily="34" charset="0"/>
              </a:rPr>
              <a:t>4</a:t>
            </a: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Distribuição de </a:t>
            </a:r>
            <a:r>
              <a:rPr lang="pt-BR" sz="1200" dirty="0">
                <a:latin typeface="Arial" panose="020B0604020202020204" pitchFamily="34" charset="0"/>
                <a:ea typeface="Arial" panose="020B0604020202020204" pitchFamily="34" charset="0"/>
              </a:rPr>
              <a:t>imóveis na cidade.</a:t>
            </a:r>
            <a:endParaRPr lang="pt-BR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Fonte: O Autor</a:t>
            </a:r>
          </a:p>
        </p:txBody>
      </p:sp>
    </p:spTree>
    <p:extLst>
      <p:ext uri="{BB962C8B-B14F-4D97-AF65-F5344CB8AC3E}">
        <p14:creationId xmlns:p14="http://schemas.microsoft.com/office/powerpoint/2010/main" val="447608893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F22EA0D-710A-46DF-B5DC-E9CF88843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6307582"/>
            <a:ext cx="2743200" cy="365125"/>
          </a:xfrm>
        </p:spPr>
        <p:txBody>
          <a:bodyPr/>
          <a:lstStyle/>
          <a:p>
            <a:pPr algn="l">
              <a:defRPr/>
            </a:pPr>
            <a:fld id="{E5F9A5C4-FDFD-4B4F-9ADE-EEC301718458}" type="slidenum">
              <a:rPr lang="pt-BR" altLang="pt-BR" sz="1400" smtClean="0">
                <a:solidFill>
                  <a:schemeClr val="tx2"/>
                </a:solidFill>
              </a:rPr>
              <a:pPr algn="l">
                <a:defRPr/>
              </a:pPr>
              <a:t>23</a:t>
            </a:fld>
            <a:endParaRPr lang="pt-BR" altLang="pt-BR" sz="1400" dirty="0">
              <a:solidFill>
                <a:schemeClr val="tx2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0FB8F67-6641-4262-8D54-6F3C2F9548F3}"/>
              </a:ext>
            </a:extLst>
          </p:cNvPr>
          <p:cNvSpPr txBox="1">
            <a:spLocks/>
          </p:cNvSpPr>
          <p:nvPr/>
        </p:nvSpPr>
        <p:spPr bwMode="auto">
          <a:xfrm>
            <a:off x="381000" y="167515"/>
            <a:ext cx="5761072" cy="442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178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354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532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709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3000" b="1" dirty="0">
                <a:latin typeface="+mn-lt"/>
                <a:cs typeface="Arial" panose="020B0604020202020204" pitchFamily="34" charset="0"/>
              </a:rPr>
              <a:t>Análise Exploratória dos Dados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A17FFD9-BF66-416B-A184-B72B71A336D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10110"/>
            <a:ext cx="5761072" cy="2840736"/>
          </a:xfrm>
          <a:prstGeom prst="rect">
            <a:avLst/>
          </a:prstGeom>
        </p:spPr>
      </p:pic>
      <p:sp>
        <p:nvSpPr>
          <p:cNvPr id="7" name="CaixaDeTexto 3">
            <a:extLst>
              <a:ext uri="{FF2B5EF4-FFF2-40B4-BE49-F238E27FC236}">
                <a16:creationId xmlns:a16="http://schemas.microsoft.com/office/drawing/2014/main" id="{D84F8572-962C-4FD1-85C7-FF3D9DC19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2599" y="3983"/>
            <a:ext cx="34900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Resultados e Discussão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4118AB3-A366-4F7A-A6FD-AA3245B8ED5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450846"/>
            <a:ext cx="5668928" cy="284073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A002862-09C1-496A-AB57-AFEBEB707FD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072" y="610110"/>
            <a:ext cx="3416456" cy="2840736"/>
          </a:xfrm>
          <a:prstGeom prst="rect">
            <a:avLst/>
          </a:prstGeom>
        </p:spPr>
      </p:pic>
      <p:pic>
        <p:nvPicPr>
          <p:cNvPr id="11" name="image36.png">
            <a:extLst>
              <a:ext uri="{FF2B5EF4-FFF2-40B4-BE49-F238E27FC236}">
                <a16:creationId xmlns:a16="http://schemas.microsoft.com/office/drawing/2014/main" id="{43605AED-1F61-43FE-B65A-42A2728009D3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6569963" y="3960433"/>
            <a:ext cx="5425841" cy="2712274"/>
          </a:xfrm>
          <a:prstGeom prst="rect">
            <a:avLst/>
          </a:prstGeom>
          <a:ln/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92BC41E7-72DF-4988-8BDD-9419A9D54568}"/>
              </a:ext>
            </a:extLst>
          </p:cNvPr>
          <p:cNvSpPr/>
          <p:nvPr/>
        </p:nvSpPr>
        <p:spPr>
          <a:xfrm>
            <a:off x="9650672" y="3129436"/>
            <a:ext cx="23950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FIGURA 1</a:t>
            </a:r>
            <a:r>
              <a:rPr lang="pt-BR" sz="1200" dirty="0">
                <a:latin typeface="Arial" panose="020B0604020202020204" pitchFamily="34" charset="0"/>
                <a:ea typeface="Arial" panose="020B0604020202020204" pitchFamily="34" charset="0"/>
              </a:rPr>
              <a:t>6: Banheiros e</a:t>
            </a:r>
          </a:p>
          <a:p>
            <a:pPr indent="457200">
              <a:spcAft>
                <a:spcPts val="0"/>
              </a:spcAft>
            </a:pPr>
            <a:r>
              <a:rPr lang="pt-BR" sz="1200" dirty="0">
                <a:latin typeface="Arial" panose="020B0604020202020204" pitchFamily="34" charset="0"/>
                <a:ea typeface="Arial" panose="020B0604020202020204" pitchFamily="34" charset="0"/>
              </a:rPr>
              <a:t>vagas de garagem, por</a:t>
            </a:r>
          </a:p>
          <a:p>
            <a:pPr indent="457200">
              <a:spcAft>
                <a:spcPts val="0"/>
              </a:spcAft>
            </a:pPr>
            <a:r>
              <a:rPr lang="pt-BR" sz="1200" dirty="0">
                <a:latin typeface="Arial" panose="020B0604020202020204" pitchFamily="34" charset="0"/>
                <a:ea typeface="Arial" panose="020B0604020202020204" pitchFamily="34" charset="0"/>
              </a:rPr>
              <a:t>tipo de apartamento.</a:t>
            </a:r>
            <a:endParaRPr lang="pt-BR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Fonte: O Autor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48CB256-4AC4-4C03-ACA5-8FB7CF2A4617}"/>
              </a:ext>
            </a:extLst>
          </p:cNvPr>
          <p:cNvSpPr/>
          <p:nvPr/>
        </p:nvSpPr>
        <p:spPr>
          <a:xfrm>
            <a:off x="404212" y="6224371"/>
            <a:ext cx="5532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FIGURA 1</a:t>
            </a:r>
            <a:r>
              <a:rPr lang="pt-BR" sz="1200" dirty="0">
                <a:latin typeface="Arial" panose="020B0604020202020204" pitchFamily="34" charset="0"/>
                <a:ea typeface="Arial" panose="020B0604020202020204" pitchFamily="34" charset="0"/>
              </a:rPr>
              <a:t>5: Apartamentos por bairro, de acordo com a quantidade de</a:t>
            </a:r>
          </a:p>
          <a:p>
            <a:pPr indent="457200">
              <a:spcAft>
                <a:spcPts val="0"/>
              </a:spcAft>
            </a:pPr>
            <a:r>
              <a:rPr lang="pt-BR" sz="1200" dirty="0">
                <a:latin typeface="Arial" panose="020B0604020202020204" pitchFamily="34" charset="0"/>
                <a:ea typeface="Arial" panose="020B0604020202020204" pitchFamily="34" charset="0"/>
              </a:rPr>
              <a:t>quartos.</a:t>
            </a:r>
            <a:endParaRPr lang="pt-BR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Fonte: O Autor</a:t>
            </a:r>
          </a:p>
        </p:txBody>
      </p:sp>
    </p:spTree>
    <p:extLst>
      <p:ext uri="{BB962C8B-B14F-4D97-AF65-F5344CB8AC3E}">
        <p14:creationId xmlns:p14="http://schemas.microsoft.com/office/powerpoint/2010/main" val="3633855940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38D3E8-DB62-48B2-9BE3-25C1104AC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538"/>
            <a:ext cx="10515600" cy="515239"/>
          </a:xfrm>
        </p:spPr>
        <p:txBody>
          <a:bodyPr/>
          <a:lstStyle/>
          <a:p>
            <a:r>
              <a:rPr lang="pt-BR" dirty="0"/>
              <a:t>Estimativa para o menor apartamento no bairro Centro;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D3DC89D-9047-43F5-93CF-A152B436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4044" y="6317775"/>
            <a:ext cx="2743200" cy="365125"/>
          </a:xfrm>
        </p:spPr>
        <p:txBody>
          <a:bodyPr/>
          <a:lstStyle/>
          <a:p>
            <a:pPr algn="l">
              <a:defRPr/>
            </a:pPr>
            <a:fld id="{E5F9A5C4-FDFD-4B4F-9ADE-EEC301718458}" type="slidenum">
              <a:rPr lang="pt-BR" altLang="pt-BR" sz="1400" smtClean="0">
                <a:solidFill>
                  <a:schemeClr val="tx2"/>
                </a:solidFill>
              </a:rPr>
              <a:pPr algn="l">
                <a:defRPr/>
              </a:pPr>
              <a:t>24</a:t>
            </a:fld>
            <a:endParaRPr lang="pt-BR" altLang="pt-BR" sz="1400" dirty="0">
              <a:solidFill>
                <a:schemeClr val="tx2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A037977-AB45-494A-9E13-C685D18E22AA}"/>
              </a:ext>
            </a:extLst>
          </p:cNvPr>
          <p:cNvSpPr txBox="1">
            <a:spLocks/>
          </p:cNvSpPr>
          <p:nvPr/>
        </p:nvSpPr>
        <p:spPr bwMode="auto">
          <a:xfrm>
            <a:off x="838200" y="548640"/>
            <a:ext cx="105156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178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354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532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709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4000" b="1" dirty="0">
                <a:latin typeface="+mn-lt"/>
                <a:cs typeface="Arial" panose="020B0604020202020204" pitchFamily="34" charset="0"/>
              </a:rPr>
              <a:t>Análise Exploratória dos Dados</a:t>
            </a:r>
          </a:p>
        </p:txBody>
      </p:sp>
      <p:pic>
        <p:nvPicPr>
          <p:cNvPr id="6" name="image88.png">
            <a:extLst>
              <a:ext uri="{FF2B5EF4-FFF2-40B4-BE49-F238E27FC236}">
                <a16:creationId xmlns:a16="http://schemas.microsoft.com/office/drawing/2014/main" id="{6217AA86-F3CB-4A9F-9596-8DCBA663EF87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735645" y="2264155"/>
            <a:ext cx="3153347" cy="515620"/>
          </a:xfrm>
          <a:prstGeom prst="rect">
            <a:avLst/>
          </a:prstGeom>
          <a:ln/>
        </p:spPr>
      </p:pic>
      <p:pic>
        <p:nvPicPr>
          <p:cNvPr id="7" name="image38.png">
            <a:extLst>
              <a:ext uri="{FF2B5EF4-FFF2-40B4-BE49-F238E27FC236}">
                <a16:creationId xmlns:a16="http://schemas.microsoft.com/office/drawing/2014/main" id="{96FFB8A1-3597-4701-A10A-00AA48C74C05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735645" y="2756153"/>
            <a:ext cx="7566851" cy="361442"/>
          </a:xfrm>
          <a:prstGeom prst="rect">
            <a:avLst/>
          </a:prstGeom>
          <a:ln/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A51AFFFD-CA3A-4634-B36D-A6F65B75E847}"/>
              </a:ext>
            </a:extLst>
          </p:cNvPr>
          <p:cNvSpPr txBox="1">
            <a:spLocks/>
          </p:cNvSpPr>
          <p:nvPr/>
        </p:nvSpPr>
        <p:spPr bwMode="auto">
          <a:xfrm>
            <a:off x="838200" y="3677824"/>
            <a:ext cx="10515600" cy="515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7013" indent="-227013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413" indent="-227013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8613" indent="-227013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5813" indent="-227013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Estimativa para o maior apartamento no bairro Centro;</a:t>
            </a:r>
          </a:p>
          <a:p>
            <a:endParaRPr lang="pt-BR" dirty="0"/>
          </a:p>
        </p:txBody>
      </p:sp>
      <p:pic>
        <p:nvPicPr>
          <p:cNvPr id="9" name="image111.png">
            <a:extLst>
              <a:ext uri="{FF2B5EF4-FFF2-40B4-BE49-F238E27FC236}">
                <a16:creationId xmlns:a16="http://schemas.microsoft.com/office/drawing/2014/main" id="{3825CC7E-5FD5-4157-BD55-6F0183500E0E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735644" y="4281391"/>
            <a:ext cx="3275267" cy="912401"/>
          </a:xfrm>
          <a:prstGeom prst="rect">
            <a:avLst/>
          </a:prstGeom>
          <a:ln/>
        </p:spPr>
      </p:pic>
      <p:pic>
        <p:nvPicPr>
          <p:cNvPr id="10" name="image2.png">
            <a:extLst>
              <a:ext uri="{FF2B5EF4-FFF2-40B4-BE49-F238E27FC236}">
                <a16:creationId xmlns:a16="http://schemas.microsoft.com/office/drawing/2014/main" id="{C6401971-689A-40B9-B5CA-85B334A99F64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1735644" y="5193792"/>
            <a:ext cx="7371780" cy="243840"/>
          </a:xfrm>
          <a:prstGeom prst="rect">
            <a:avLst/>
          </a:prstGeom>
          <a:ln/>
        </p:spPr>
      </p:pic>
      <p:sp>
        <p:nvSpPr>
          <p:cNvPr id="11" name="CaixaDeTexto 3">
            <a:extLst>
              <a:ext uri="{FF2B5EF4-FFF2-40B4-BE49-F238E27FC236}">
                <a16:creationId xmlns:a16="http://schemas.microsoft.com/office/drawing/2014/main" id="{8AB16E0D-66BF-47A6-9DE3-276F61150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2599" y="3983"/>
            <a:ext cx="34900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Resultados e Discussão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BB5F0EC-D179-42C7-8616-2373C5C87A10}"/>
              </a:ext>
            </a:extLst>
          </p:cNvPr>
          <p:cNvSpPr/>
          <p:nvPr/>
        </p:nvSpPr>
        <p:spPr>
          <a:xfrm>
            <a:off x="1240536" y="3117595"/>
            <a:ext cx="4451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FIGURA 1</a:t>
            </a:r>
            <a:r>
              <a:rPr lang="pt-BR" sz="1200" dirty="0">
                <a:latin typeface="Arial" panose="020B0604020202020204" pitchFamily="34" charset="0"/>
                <a:ea typeface="Arial" panose="020B0604020202020204" pitchFamily="34" charset="0"/>
              </a:rPr>
              <a:t>7: Estimativa de valor.</a:t>
            </a:r>
            <a:endParaRPr lang="pt-BR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Fonte: O Autor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CD09654-30C0-4436-BCF9-266A8452803A}"/>
              </a:ext>
            </a:extLst>
          </p:cNvPr>
          <p:cNvSpPr/>
          <p:nvPr/>
        </p:nvSpPr>
        <p:spPr>
          <a:xfrm>
            <a:off x="1240535" y="5437632"/>
            <a:ext cx="4451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FIGURA 1</a:t>
            </a:r>
            <a:r>
              <a:rPr lang="pt-BR" sz="1200" dirty="0">
                <a:latin typeface="Arial" panose="020B0604020202020204" pitchFamily="34" charset="0"/>
                <a:ea typeface="Arial" panose="020B0604020202020204" pitchFamily="34" charset="0"/>
              </a:rPr>
              <a:t>8: Estimativa de valor.</a:t>
            </a:r>
            <a:endParaRPr lang="pt-BR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Fonte: O Autor</a:t>
            </a:r>
          </a:p>
        </p:txBody>
      </p:sp>
    </p:spTree>
    <p:extLst>
      <p:ext uri="{BB962C8B-B14F-4D97-AF65-F5344CB8AC3E}">
        <p14:creationId xmlns:p14="http://schemas.microsoft.com/office/powerpoint/2010/main" val="3117164854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7A4E64-7B02-4480-928B-8B0E3CBE1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471"/>
          </a:xfrm>
        </p:spPr>
        <p:txBody>
          <a:bodyPr/>
          <a:lstStyle/>
          <a:p>
            <a:r>
              <a:rPr lang="pt-BR" dirty="0"/>
              <a:t>Estimativa para valor de apartamento ao aumentar-se a área;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A26DB6-B807-459E-B186-423167376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7855" y="6295390"/>
            <a:ext cx="2743200" cy="365125"/>
          </a:xfrm>
        </p:spPr>
        <p:txBody>
          <a:bodyPr/>
          <a:lstStyle/>
          <a:p>
            <a:pPr algn="l">
              <a:defRPr/>
            </a:pPr>
            <a:fld id="{E5F9A5C4-FDFD-4B4F-9ADE-EEC301718458}" type="slidenum">
              <a:rPr lang="pt-BR" altLang="pt-BR" sz="1400" smtClean="0">
                <a:solidFill>
                  <a:schemeClr val="tx2"/>
                </a:solidFill>
              </a:rPr>
              <a:pPr algn="l">
                <a:defRPr/>
              </a:pPr>
              <a:t>25</a:t>
            </a:fld>
            <a:endParaRPr lang="pt-BR" altLang="pt-BR" sz="1400" dirty="0">
              <a:solidFill>
                <a:schemeClr val="tx2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401A89E-010E-42D3-A7B7-25D17F9E57F6}"/>
              </a:ext>
            </a:extLst>
          </p:cNvPr>
          <p:cNvSpPr txBox="1">
            <a:spLocks/>
          </p:cNvSpPr>
          <p:nvPr/>
        </p:nvSpPr>
        <p:spPr bwMode="auto">
          <a:xfrm>
            <a:off x="838200" y="548640"/>
            <a:ext cx="105156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178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354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532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709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4000" b="1" dirty="0">
                <a:latin typeface="+mn-lt"/>
                <a:cs typeface="Arial" panose="020B0604020202020204" pitchFamily="34" charset="0"/>
              </a:rPr>
              <a:t>Análise Exploratória dos Dados</a:t>
            </a:r>
          </a:p>
        </p:txBody>
      </p:sp>
      <p:pic>
        <p:nvPicPr>
          <p:cNvPr id="6" name="image76.png">
            <a:extLst>
              <a:ext uri="{FF2B5EF4-FFF2-40B4-BE49-F238E27FC236}">
                <a16:creationId xmlns:a16="http://schemas.microsoft.com/office/drawing/2014/main" id="{F3723BB6-7437-42CC-BA2A-7FCBDDC696A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739455" y="2609088"/>
            <a:ext cx="7050977" cy="228473"/>
          </a:xfrm>
          <a:prstGeom prst="rect">
            <a:avLst/>
          </a:prstGeom>
          <a:ln/>
        </p:spPr>
      </p:pic>
      <p:pic>
        <p:nvPicPr>
          <p:cNvPr id="7" name="image97.png">
            <a:extLst>
              <a:ext uri="{FF2B5EF4-FFF2-40B4-BE49-F238E27FC236}">
                <a16:creationId xmlns:a16="http://schemas.microsoft.com/office/drawing/2014/main" id="{BAABBED8-F60D-40EB-A1B1-DF4F2C0F6E70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592895" y="3604809"/>
            <a:ext cx="4344353" cy="2384997"/>
          </a:xfrm>
          <a:prstGeom prst="rect">
            <a:avLst/>
          </a:prstGeom>
          <a:ln/>
        </p:spPr>
      </p:pic>
      <p:sp>
        <p:nvSpPr>
          <p:cNvPr id="8" name="CaixaDeTexto 3">
            <a:extLst>
              <a:ext uri="{FF2B5EF4-FFF2-40B4-BE49-F238E27FC236}">
                <a16:creationId xmlns:a16="http://schemas.microsoft.com/office/drawing/2014/main" id="{C4AAE2F6-5AD1-4DE7-AC32-85503C736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2599" y="3983"/>
            <a:ext cx="34900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Resultados e Discussão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0DF8F10-E091-4F33-80E0-FFF1B400A7D9}"/>
              </a:ext>
            </a:extLst>
          </p:cNvPr>
          <p:cNvSpPr/>
          <p:nvPr/>
        </p:nvSpPr>
        <p:spPr>
          <a:xfrm>
            <a:off x="1240536" y="2837561"/>
            <a:ext cx="4451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FIGURA </a:t>
            </a:r>
            <a:r>
              <a:rPr lang="pt-BR" sz="1200" dirty="0">
                <a:latin typeface="Arial" panose="020B0604020202020204" pitchFamily="34" charset="0"/>
                <a:ea typeface="Arial" panose="020B0604020202020204" pitchFamily="34" charset="0"/>
              </a:rPr>
              <a:t>19: Estimativa de valor.</a:t>
            </a:r>
            <a:endParaRPr lang="pt-BR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Fonte: O Autor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A101AF6-D6F1-4106-BAB9-3AC7F79F7903}"/>
              </a:ext>
            </a:extLst>
          </p:cNvPr>
          <p:cNvSpPr/>
          <p:nvPr/>
        </p:nvSpPr>
        <p:spPr>
          <a:xfrm>
            <a:off x="6564629" y="5450101"/>
            <a:ext cx="46280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FIGURA 20</a:t>
            </a:r>
            <a:r>
              <a:rPr lang="pt-BR" sz="1200" dirty="0">
                <a:latin typeface="Arial" panose="020B0604020202020204" pitchFamily="34" charset="0"/>
                <a:ea typeface="Arial" panose="020B0604020202020204" pitchFamily="34" charset="0"/>
              </a:rPr>
              <a:t>: Diferença nos valor a cada aumento da área.</a:t>
            </a:r>
            <a:endParaRPr lang="pt-BR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Fonte: O Autor</a:t>
            </a:r>
          </a:p>
        </p:txBody>
      </p:sp>
    </p:spTree>
    <p:extLst>
      <p:ext uri="{BB962C8B-B14F-4D97-AF65-F5344CB8AC3E}">
        <p14:creationId xmlns:p14="http://schemas.microsoft.com/office/powerpoint/2010/main" val="2675654931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D31ACA-EAAB-4B7D-A01F-8991C0954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05383"/>
          </a:xfrm>
        </p:spPr>
        <p:txBody>
          <a:bodyPr/>
          <a:lstStyle/>
          <a:p>
            <a:r>
              <a:rPr lang="pt-BR" dirty="0"/>
              <a:t>Estimativa de preços para aumentos de quartos, banheiros e vagas de garagem;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449D59D-24A1-41EF-B5E0-3A1DAF10E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6307582"/>
            <a:ext cx="2743200" cy="365125"/>
          </a:xfrm>
        </p:spPr>
        <p:txBody>
          <a:bodyPr/>
          <a:lstStyle/>
          <a:p>
            <a:pPr algn="l">
              <a:defRPr/>
            </a:pPr>
            <a:fld id="{E5F9A5C4-FDFD-4B4F-9ADE-EEC301718458}" type="slidenum">
              <a:rPr lang="pt-BR" altLang="pt-BR" sz="1400" smtClean="0">
                <a:solidFill>
                  <a:schemeClr val="tx2"/>
                </a:solidFill>
              </a:rPr>
              <a:pPr algn="l">
                <a:defRPr/>
              </a:pPr>
              <a:t>26</a:t>
            </a:fld>
            <a:endParaRPr lang="pt-BR" altLang="pt-BR" sz="1400" dirty="0">
              <a:solidFill>
                <a:schemeClr val="tx2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AEF3085-0B98-4C52-AEA1-797DC839D459}"/>
              </a:ext>
            </a:extLst>
          </p:cNvPr>
          <p:cNvSpPr txBox="1">
            <a:spLocks/>
          </p:cNvSpPr>
          <p:nvPr/>
        </p:nvSpPr>
        <p:spPr bwMode="auto">
          <a:xfrm>
            <a:off x="838200" y="548640"/>
            <a:ext cx="105156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178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354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532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709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4000" b="1" dirty="0">
                <a:latin typeface="+mn-lt"/>
                <a:cs typeface="Arial" panose="020B0604020202020204" pitchFamily="34" charset="0"/>
              </a:rPr>
              <a:t>Análise Exploratória dos Dados</a:t>
            </a:r>
          </a:p>
        </p:txBody>
      </p:sp>
      <p:pic>
        <p:nvPicPr>
          <p:cNvPr id="6" name="image114.png">
            <a:extLst>
              <a:ext uri="{FF2B5EF4-FFF2-40B4-BE49-F238E27FC236}">
                <a16:creationId xmlns:a16="http://schemas.microsoft.com/office/drawing/2014/main" id="{475238C3-437C-450B-A9E9-7143E2FDDF4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111376" y="2942713"/>
            <a:ext cx="3243961" cy="2507107"/>
          </a:xfrm>
          <a:prstGeom prst="rect">
            <a:avLst/>
          </a:prstGeom>
          <a:ln/>
        </p:spPr>
      </p:pic>
      <p:pic>
        <p:nvPicPr>
          <p:cNvPr id="7" name="image61.png">
            <a:extLst>
              <a:ext uri="{FF2B5EF4-FFF2-40B4-BE49-F238E27FC236}">
                <a16:creationId xmlns:a16="http://schemas.microsoft.com/office/drawing/2014/main" id="{A6E6B51F-0C9C-4539-A2EF-98E94DBBEBBA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355337" y="2942714"/>
            <a:ext cx="3091180" cy="2507107"/>
          </a:xfrm>
          <a:prstGeom prst="rect">
            <a:avLst/>
          </a:prstGeom>
          <a:ln/>
        </p:spPr>
      </p:pic>
      <p:pic>
        <p:nvPicPr>
          <p:cNvPr id="8" name="image129.png">
            <a:extLst>
              <a:ext uri="{FF2B5EF4-FFF2-40B4-BE49-F238E27FC236}">
                <a16:creationId xmlns:a16="http://schemas.microsoft.com/office/drawing/2014/main" id="{28B5B6D2-7679-4A8B-A8F9-5208AF8133F3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7446517" y="2942713"/>
            <a:ext cx="3429000" cy="2507107"/>
          </a:xfrm>
          <a:prstGeom prst="rect">
            <a:avLst/>
          </a:prstGeom>
          <a:ln/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49D51771-3022-4394-8FBE-A726256EE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2599" y="3983"/>
            <a:ext cx="34900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Resultados e Discussão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56C533F-D2C1-4A06-86CD-82ADBA016055}"/>
              </a:ext>
            </a:extLst>
          </p:cNvPr>
          <p:cNvSpPr/>
          <p:nvPr/>
        </p:nvSpPr>
        <p:spPr>
          <a:xfrm>
            <a:off x="583945" y="5449820"/>
            <a:ext cx="100718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FIGURA 21</a:t>
            </a:r>
            <a:r>
              <a:rPr lang="pt-BR" sz="1200" dirty="0">
                <a:latin typeface="Arial" panose="020B0604020202020204" pitchFamily="34" charset="0"/>
                <a:ea typeface="Arial" panose="020B0604020202020204" pitchFamily="34" charset="0"/>
              </a:rPr>
              <a:t>: Diferenças de preços baseadas no aumento da quantidade de quartos, banheiros e vagas de garagem.</a:t>
            </a:r>
            <a:endParaRPr lang="pt-BR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Fonte: O Autor</a:t>
            </a:r>
          </a:p>
        </p:txBody>
      </p:sp>
    </p:spTree>
    <p:extLst>
      <p:ext uri="{BB962C8B-B14F-4D97-AF65-F5344CB8AC3E}">
        <p14:creationId xmlns:p14="http://schemas.microsoft.com/office/powerpoint/2010/main" val="3528219304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>
            <a:extLst>
              <a:ext uri="{FF2B5EF4-FFF2-40B4-BE49-F238E27FC236}">
                <a16:creationId xmlns:a16="http://schemas.microsoft.com/office/drawing/2014/main" id="{87F22C5E-5ED1-46F1-A83C-96564D5D5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 sz="4000" b="1" dirty="0">
                <a:latin typeface="+mn-lt"/>
                <a:cs typeface="Arial" panose="020B0604020202020204" pitchFamily="34" charset="0"/>
              </a:rPr>
              <a:t>5 - Considerações Finais</a:t>
            </a:r>
          </a:p>
        </p:txBody>
      </p:sp>
      <p:sp>
        <p:nvSpPr>
          <p:cNvPr id="29699" name="Espaço Reservado para Conteúdo 2">
            <a:extLst>
              <a:ext uri="{FF2B5EF4-FFF2-40B4-BE49-F238E27FC236}">
                <a16:creationId xmlns:a16="http://schemas.microsoft.com/office/drawing/2014/main" id="{985ABF71-3976-48B4-B201-63BCD8A61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/>
          <a:lstStyle/>
          <a:p>
            <a:pPr algn="just"/>
            <a:r>
              <a:rPr lang="pt-BR" altLang="pt-BR" sz="3000" dirty="0"/>
              <a:t>Este trabalho propôs um sistema que forneça ao usuário auxílio quando da decisão de efetivar a compra ou busca pelo apartamento ideal;</a:t>
            </a:r>
          </a:p>
          <a:p>
            <a:pPr algn="just"/>
            <a:endParaRPr lang="pt-BR" altLang="pt-BR" sz="3000" dirty="0"/>
          </a:p>
          <a:p>
            <a:pPr algn="just"/>
            <a:r>
              <a:rPr lang="pt-BR" altLang="pt-BR" sz="3000" dirty="0"/>
              <a:t>Através dos testes realizados constatou-se o funcionamento correto de todos os procedimentos propostos;</a:t>
            </a:r>
          </a:p>
          <a:p>
            <a:pPr algn="just"/>
            <a:endParaRPr lang="pt-BR" altLang="pt-BR" sz="3000" dirty="0"/>
          </a:p>
          <a:p>
            <a:pPr algn="just"/>
            <a:r>
              <a:rPr lang="pt-BR" altLang="pt-BR" sz="3000" dirty="0"/>
              <a:t>Melhorias futuras:</a:t>
            </a:r>
          </a:p>
          <a:p>
            <a:pPr lvl="1" algn="just"/>
            <a:r>
              <a:rPr lang="pt-BR" altLang="pt-BR" sz="3000" dirty="0"/>
              <a:t>Abrangência de outros tipos de imóveis;</a:t>
            </a:r>
          </a:p>
          <a:p>
            <a:pPr lvl="1" algn="just"/>
            <a:r>
              <a:rPr lang="pt-BR" altLang="pt-BR" sz="3000" dirty="0"/>
              <a:t>Diferentes condições de transações financeiras;</a:t>
            </a:r>
          </a:p>
          <a:p>
            <a:pPr lvl="1" algn="just"/>
            <a:r>
              <a:rPr lang="pt-BR" altLang="pt-BR" sz="3000" dirty="0"/>
              <a:t>Criação de um sistema </a:t>
            </a:r>
            <a:r>
              <a:rPr lang="pt-BR" altLang="pt-BR" sz="3000" i="1" dirty="0"/>
              <a:t>web</a:t>
            </a:r>
            <a:r>
              <a:rPr lang="pt-BR" altLang="pt-BR" sz="3000" dirty="0"/>
              <a:t>;</a:t>
            </a:r>
          </a:p>
          <a:p>
            <a:pPr algn="just"/>
            <a:endParaRPr lang="pt-BR" altLang="pt-BR" sz="3000" dirty="0"/>
          </a:p>
        </p:txBody>
      </p:sp>
      <p:sp>
        <p:nvSpPr>
          <p:cNvPr id="29700" name="Espaço Reservado para Número de Slide 1">
            <a:extLst>
              <a:ext uri="{FF2B5EF4-FFF2-40B4-BE49-F238E27FC236}">
                <a16:creationId xmlns:a16="http://schemas.microsoft.com/office/drawing/2014/main" id="{876AEF6C-E975-4B56-96AE-677C7203AC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56616" y="6311900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/>
            <a:fld id="{52FEB0B2-3A66-4983-A1E9-9E4D489FC0AD}" type="slidenum">
              <a:rPr lang="pt-BR" altLang="pt-BR" sz="1400">
                <a:solidFill>
                  <a:schemeClr val="tx2"/>
                </a:solidFill>
              </a:rPr>
              <a:pPr algn="l"/>
              <a:t>27</a:t>
            </a:fld>
            <a:endParaRPr lang="pt-BR" altLang="pt-BR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>
            <a:extLst>
              <a:ext uri="{FF2B5EF4-FFF2-40B4-BE49-F238E27FC236}">
                <a16:creationId xmlns:a16="http://schemas.microsoft.com/office/drawing/2014/main" id="{FCB8955B-D793-4878-919B-21249B078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 sz="4000" b="1" dirty="0">
                <a:latin typeface="+mn-lt"/>
                <a:cs typeface="Arial" panose="020B0604020202020204" pitchFamily="34" charset="0"/>
              </a:rPr>
              <a:t>6 - Referências</a:t>
            </a:r>
            <a:r>
              <a:rPr lang="pt-BR" altLang="pt-BR" sz="4000" b="1" dirty="0">
                <a:latin typeface="+mn-lt"/>
              </a:rPr>
              <a:t> </a:t>
            </a:r>
          </a:p>
        </p:txBody>
      </p:sp>
      <p:sp>
        <p:nvSpPr>
          <p:cNvPr id="31747" name="Espaço Reservado para Conteúdo 2">
            <a:extLst>
              <a:ext uri="{FF2B5EF4-FFF2-40B4-BE49-F238E27FC236}">
                <a16:creationId xmlns:a16="http://schemas.microsoft.com/office/drawing/2014/main" id="{06E5A817-2FDC-4818-987F-45A902193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49951"/>
          </a:xfrm>
        </p:spPr>
        <p:txBody>
          <a:bodyPr/>
          <a:lstStyle/>
          <a:p>
            <a:r>
              <a:rPr lang="en-US" dirty="0"/>
              <a:t>ALPAYDIN, </a:t>
            </a:r>
            <a:r>
              <a:rPr lang="en-US" dirty="0" err="1"/>
              <a:t>Ethem</a:t>
            </a:r>
            <a:r>
              <a:rPr lang="en-US" dirty="0"/>
              <a:t>. </a:t>
            </a:r>
            <a:r>
              <a:rPr lang="en-US" i="1" dirty="0"/>
              <a:t>Introduction to Machine Learning</a:t>
            </a:r>
            <a:r>
              <a:rPr lang="en-US" dirty="0"/>
              <a:t>. </a:t>
            </a:r>
            <a:r>
              <a:rPr lang="pt-BR" dirty="0"/>
              <a:t>2.ed. Massachusetts: MIT Press, 2010.</a:t>
            </a:r>
          </a:p>
          <a:p>
            <a:pPr algn="just"/>
            <a:r>
              <a:rPr lang="en-US" sz="3000" dirty="0"/>
              <a:t>BERNARD, Benoit. </a:t>
            </a:r>
            <a:r>
              <a:rPr lang="en-US" sz="3000" i="1" dirty="0"/>
              <a:t>Web Scraping and Crawling Are Perfectly Legal, Right?</a:t>
            </a:r>
            <a:r>
              <a:rPr lang="en-US" sz="3000" dirty="0"/>
              <a:t> </a:t>
            </a:r>
            <a:r>
              <a:rPr lang="pt-BR" sz="3000" dirty="0"/>
              <a:t>2017. Disponível em: &lt;https://benbernardblog.com/web-scraping-and-crawling-are-perfectly-legal-right/&gt;. </a:t>
            </a:r>
            <a:r>
              <a:rPr lang="en-US" sz="3000" dirty="0"/>
              <a:t>Acesso em: 23 mar. 2018.</a:t>
            </a:r>
          </a:p>
          <a:p>
            <a:pPr algn="just"/>
            <a:r>
              <a:rPr lang="pt-BR" sz="3000" dirty="0"/>
              <a:t>DINO. Perspectivas do mercado imobiliário em 2018</a:t>
            </a:r>
            <a:r>
              <a:rPr lang="pt-BR" sz="3000" i="1" dirty="0"/>
              <a:t>. Revista Exame,</a:t>
            </a:r>
            <a:r>
              <a:rPr lang="pt-BR" sz="3000" dirty="0"/>
              <a:t> 19 de outubro de 2017. Disponível em: &lt;https://exame.abril.com.br/</a:t>
            </a:r>
            <a:r>
              <a:rPr lang="pt-BR" sz="3000" dirty="0" err="1"/>
              <a:t>negocios</a:t>
            </a:r>
            <a:r>
              <a:rPr lang="pt-BR" sz="3000" dirty="0"/>
              <a:t>/</a:t>
            </a:r>
            <a:r>
              <a:rPr lang="pt-BR" sz="3000" dirty="0" err="1"/>
              <a:t>dino</a:t>
            </a:r>
            <a:r>
              <a:rPr lang="pt-BR" sz="3000" dirty="0"/>
              <a:t>/perspectivas-do-mercado-imobiliario-em-2018/&gt;. </a:t>
            </a:r>
            <a:r>
              <a:rPr lang="en-US" sz="3000" dirty="0" err="1"/>
              <a:t>Acesso</a:t>
            </a:r>
            <a:r>
              <a:rPr lang="en-US" sz="3000" dirty="0"/>
              <a:t> </a:t>
            </a:r>
            <a:r>
              <a:rPr lang="en-US" sz="3000" dirty="0" err="1"/>
              <a:t>em</a:t>
            </a:r>
            <a:r>
              <a:rPr lang="en-US" sz="3000" dirty="0"/>
              <a:t>: 19 </a:t>
            </a:r>
            <a:r>
              <a:rPr lang="en-US" sz="3000" dirty="0" err="1"/>
              <a:t>jan.</a:t>
            </a:r>
            <a:r>
              <a:rPr lang="en-US" sz="3000" dirty="0"/>
              <a:t> 2018.</a:t>
            </a:r>
            <a:endParaRPr lang="pt-BR" sz="3000" dirty="0"/>
          </a:p>
          <a:p>
            <a:pPr algn="just"/>
            <a:endParaRPr lang="en-US" sz="3000" dirty="0"/>
          </a:p>
          <a:p>
            <a:pPr algn="just"/>
            <a:endParaRPr lang="pt-BR" altLang="pt-BR" sz="2400" dirty="0"/>
          </a:p>
        </p:txBody>
      </p:sp>
      <p:sp>
        <p:nvSpPr>
          <p:cNvPr id="31748" name="Espaço Reservado para Número de Slide 1">
            <a:extLst>
              <a:ext uri="{FF2B5EF4-FFF2-40B4-BE49-F238E27FC236}">
                <a16:creationId xmlns:a16="http://schemas.microsoft.com/office/drawing/2014/main" id="{0893AB91-8C18-4496-8E29-B5B8079B04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81000" y="6344158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/>
            <a:fld id="{B6BE08FB-2150-41CF-8145-C27DCBABC19D}" type="slidenum">
              <a:rPr lang="pt-BR" altLang="pt-BR" sz="1400">
                <a:solidFill>
                  <a:schemeClr val="tx2"/>
                </a:solidFill>
              </a:rPr>
              <a:pPr algn="l"/>
              <a:t>28</a:t>
            </a:fld>
            <a:endParaRPr lang="pt-BR" altLang="pt-BR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901D30-B619-48FF-A54A-39677876F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312" y="935608"/>
            <a:ext cx="10515600" cy="5306695"/>
          </a:xfrm>
        </p:spPr>
        <p:txBody>
          <a:bodyPr/>
          <a:lstStyle/>
          <a:p>
            <a:pPr algn="just"/>
            <a:r>
              <a:rPr lang="pt-BR" sz="3000" dirty="0"/>
              <a:t>FACELI, </a:t>
            </a:r>
            <a:r>
              <a:rPr lang="pt-BR" sz="3000" i="1" dirty="0"/>
              <a:t>et al</a:t>
            </a:r>
            <a:r>
              <a:rPr lang="pt-BR" sz="3000" dirty="0"/>
              <a:t>. </a:t>
            </a:r>
            <a:r>
              <a:rPr lang="pt-BR" sz="3000" i="1" dirty="0"/>
              <a:t>Inteligência Artificial: Uma Abordagem de Aprendizado de Máquina. </a:t>
            </a:r>
            <a:r>
              <a:rPr lang="pt-BR" sz="3000" dirty="0"/>
              <a:t>Rio de Janeiro: LTC, 2011.	 	</a:t>
            </a:r>
          </a:p>
          <a:p>
            <a:pPr algn="just"/>
            <a:r>
              <a:rPr lang="en-US" sz="3000" dirty="0"/>
              <a:t>HEMENWAY, Kevin; CALISHAIN, Tara. </a:t>
            </a:r>
            <a:r>
              <a:rPr lang="en-US" sz="3000" i="1" dirty="0"/>
              <a:t>Spidering Hacks: 100 Industrial-Strength Tips &amp; Tools.</a:t>
            </a:r>
            <a:r>
              <a:rPr lang="en-US" sz="3000" dirty="0"/>
              <a:t> Sebastopol: O’Reilly, 2003.</a:t>
            </a:r>
          </a:p>
          <a:p>
            <a:pPr algn="just"/>
            <a:r>
              <a:rPr lang="pt-BR" sz="3000" dirty="0"/>
              <a:t>LENTE, Caio. </a:t>
            </a:r>
            <a:r>
              <a:rPr lang="pt-BR" sz="3000" i="1" dirty="0"/>
              <a:t>O Fluxo do Web </a:t>
            </a:r>
            <a:r>
              <a:rPr lang="pt-BR" sz="3000" i="1" dirty="0" err="1"/>
              <a:t>Scraping</a:t>
            </a:r>
            <a:r>
              <a:rPr lang="pt-BR" sz="3000" i="1" dirty="0"/>
              <a:t>.</a:t>
            </a:r>
            <a:r>
              <a:rPr lang="pt-BR" sz="3000" dirty="0"/>
              <a:t> 18/02/2018. Disponível em: &lt;http://curso-r.com/blog/2018/02/18/2018-02-18-fluxo-scraping/&gt;. Acesso em: 26 mar. 2018.</a:t>
            </a:r>
            <a:endParaRPr lang="en-US" sz="3000" dirty="0"/>
          </a:p>
          <a:p>
            <a:pPr algn="just"/>
            <a:r>
              <a:rPr lang="en-US" sz="3000" dirty="0"/>
              <a:t>RASCHKA, Sebastian; MIRJALILI, </a:t>
            </a:r>
            <a:r>
              <a:rPr lang="en-US" sz="3000" dirty="0" err="1"/>
              <a:t>Vahid</a:t>
            </a:r>
            <a:r>
              <a:rPr lang="en-US" sz="3000" dirty="0"/>
              <a:t>. </a:t>
            </a:r>
            <a:r>
              <a:rPr lang="en-US" sz="3000" i="1" dirty="0"/>
              <a:t>Python Machine Learning</a:t>
            </a:r>
            <a:r>
              <a:rPr lang="en-US" sz="3000" dirty="0"/>
              <a:t>. 2.ed. </a:t>
            </a:r>
            <a:r>
              <a:rPr lang="en-US" sz="3000" dirty="0" err="1"/>
              <a:t>Birminghan</a:t>
            </a:r>
            <a:r>
              <a:rPr lang="en-US" sz="3000" dirty="0"/>
              <a:t>: </a:t>
            </a:r>
            <a:r>
              <a:rPr lang="en-US" sz="3000" dirty="0" err="1"/>
              <a:t>Packt</a:t>
            </a:r>
            <a:r>
              <a:rPr lang="en-US" sz="3000" dirty="0"/>
              <a:t> Publishing, 2017.</a:t>
            </a:r>
          </a:p>
          <a:p>
            <a:pPr algn="just"/>
            <a:r>
              <a:rPr lang="en-US" sz="3000" dirty="0"/>
              <a:t>RICCI, Francesco; ROKACH, </a:t>
            </a:r>
            <a:r>
              <a:rPr lang="en-US" sz="3000" dirty="0" err="1"/>
              <a:t>Lior</a:t>
            </a:r>
            <a:r>
              <a:rPr lang="en-US" sz="3000" dirty="0"/>
              <a:t>; SHAPIRA, </a:t>
            </a:r>
            <a:r>
              <a:rPr lang="en-US" sz="3000" dirty="0" err="1"/>
              <a:t>Bracha</a:t>
            </a:r>
            <a:r>
              <a:rPr lang="en-US" sz="3000" dirty="0"/>
              <a:t>. </a:t>
            </a:r>
            <a:r>
              <a:rPr lang="en-US" sz="3000" i="1" dirty="0"/>
              <a:t>Recommender Systems Handbook. </a:t>
            </a:r>
            <a:r>
              <a:rPr lang="en-US" sz="3000" dirty="0"/>
              <a:t>2.ed. New York: Springer Science + Business Media, 2015.</a:t>
            </a:r>
            <a:endParaRPr lang="pt-BR" sz="3000" dirty="0"/>
          </a:p>
          <a:p>
            <a:pPr algn="just"/>
            <a:endParaRPr lang="pt-BR" sz="3000" dirty="0"/>
          </a:p>
          <a:p>
            <a:pPr algn="just"/>
            <a:endParaRPr lang="pt-BR" sz="3000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22EC55F-E2A2-4262-9999-E5C2DF16A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616" y="6368542"/>
            <a:ext cx="2743200" cy="365125"/>
          </a:xfrm>
        </p:spPr>
        <p:txBody>
          <a:bodyPr/>
          <a:lstStyle/>
          <a:p>
            <a:pPr algn="l">
              <a:defRPr/>
            </a:pPr>
            <a:fld id="{E5F9A5C4-FDFD-4B4F-9ADE-EEC301718458}" type="slidenum">
              <a:rPr lang="pt-BR" altLang="pt-BR" sz="1400" smtClean="0">
                <a:solidFill>
                  <a:schemeClr val="tx2"/>
                </a:solidFill>
              </a:rPr>
              <a:pPr algn="l">
                <a:defRPr/>
              </a:pPr>
              <a:t>29</a:t>
            </a:fld>
            <a:endParaRPr lang="pt-BR" altLang="pt-BR" sz="1400" dirty="0">
              <a:solidFill>
                <a:schemeClr val="tx2"/>
              </a:solidFill>
            </a:endParaRPr>
          </a:p>
        </p:txBody>
      </p:sp>
      <p:sp>
        <p:nvSpPr>
          <p:cNvPr id="5" name="CaixaDeTexto 3">
            <a:extLst>
              <a:ext uri="{FF2B5EF4-FFF2-40B4-BE49-F238E27FC236}">
                <a16:creationId xmlns:a16="http://schemas.microsoft.com/office/drawing/2014/main" id="{4ACEF477-E14B-4815-978B-B74684349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0711" y="0"/>
            <a:ext cx="18293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Referências</a:t>
            </a:r>
          </a:p>
        </p:txBody>
      </p:sp>
    </p:spTree>
    <p:extLst>
      <p:ext uri="{BB962C8B-B14F-4D97-AF65-F5344CB8AC3E}">
        <p14:creationId xmlns:p14="http://schemas.microsoft.com/office/powerpoint/2010/main" val="847135601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>
            <a:extLst>
              <a:ext uri="{FF2B5EF4-FFF2-40B4-BE49-F238E27FC236}">
                <a16:creationId xmlns:a16="http://schemas.microsoft.com/office/drawing/2014/main" id="{07F6AE7A-8BE4-4B0D-B4D5-91AAE1411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957"/>
            <a:ext cx="10515600" cy="728027"/>
          </a:xfrm>
        </p:spPr>
        <p:txBody>
          <a:bodyPr/>
          <a:lstStyle/>
          <a:p>
            <a:pPr eaLnBrk="1" hangingPunct="1">
              <a:defRPr/>
            </a:pPr>
            <a:r>
              <a:rPr lang="pt-BR" altLang="pt-BR" sz="4000" b="1" dirty="0">
                <a:solidFill>
                  <a:srgbClr val="002060"/>
                </a:solidFill>
                <a:latin typeface="+mn-lt"/>
                <a:cs typeface="Arial" panose="020B0604020202020204" pitchFamily="34" charset="0"/>
              </a:rPr>
              <a:t>1 -</a:t>
            </a:r>
            <a:r>
              <a:rPr lang="pt-BR" altLang="pt-BR" sz="4000" dirty="0">
                <a:solidFill>
                  <a:srgbClr val="00206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pt-BR" altLang="pt-BR" sz="4000" b="1" dirty="0">
                <a:solidFill>
                  <a:srgbClr val="002060"/>
                </a:solidFill>
                <a:latin typeface="+mn-lt"/>
                <a:cs typeface="Arial" panose="020B0604020202020204" pitchFamily="34" charset="0"/>
              </a:rPr>
              <a:t>Introdução</a:t>
            </a:r>
          </a:p>
        </p:txBody>
      </p:sp>
      <p:sp>
        <p:nvSpPr>
          <p:cNvPr id="11267" name="Espaço Reservado para Conteúdo 1">
            <a:extLst>
              <a:ext uri="{FF2B5EF4-FFF2-40B4-BE49-F238E27FC236}">
                <a16:creationId xmlns:a16="http://schemas.microsoft.com/office/drawing/2014/main" id="{C018A9BD-F692-4575-BBB1-F5CD06099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192"/>
            <a:ext cx="10515600" cy="5058158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altLang="pt-BR" dirty="0"/>
              <a:t>O constante crescimento dos centros urbanos tem ocasionado, proporcionalmente, o aumento por uma moradia, fato importante para empresas do ramo imobiliário.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pt-BR" dirty="0">
                <a:cs typeface="Calibri" panose="020F0502020204030204" pitchFamily="34" charset="0"/>
              </a:rPr>
              <a:t>Atualmente grande parte das ofertas de imóveis é feita por meio de </a:t>
            </a:r>
            <a:r>
              <a:rPr lang="pt-BR" i="1" dirty="0">
                <a:cs typeface="Calibri" panose="020F0502020204030204" pitchFamily="34" charset="0"/>
              </a:rPr>
              <a:t>sites, </a:t>
            </a:r>
            <a:r>
              <a:rPr lang="pt-BR" dirty="0">
                <a:cs typeface="Calibri" panose="020F0502020204030204" pitchFamily="34" charset="0"/>
              </a:rPr>
              <a:t>gerando um imenso volume de dados digitais.</a:t>
            </a:r>
          </a:p>
          <a:p>
            <a:pPr marL="0" indent="0" algn="just">
              <a:buNone/>
              <a:defRPr/>
            </a:pPr>
            <a:endParaRPr lang="pt-BR" sz="3000" dirty="0">
              <a:cs typeface="Calibri" panose="020F0502020204030204" pitchFamily="34" charset="0"/>
            </a:endParaRPr>
          </a:p>
          <a:p>
            <a:pPr marL="0" indent="0" algn="just">
              <a:buNone/>
              <a:defRPr/>
            </a:pPr>
            <a:r>
              <a:rPr lang="pt-BR" sz="3200" dirty="0">
                <a:cs typeface="Calibri" panose="020F0502020204030204" pitchFamily="34" charset="0"/>
              </a:rPr>
              <a:t>Problema</a:t>
            </a:r>
          </a:p>
          <a:p>
            <a:pPr lvl="1" algn="just">
              <a:defRPr/>
            </a:pPr>
            <a:r>
              <a:rPr lang="pt-BR" sz="2600" dirty="0">
                <a:cs typeface="Calibri" panose="020F0502020204030204" pitchFamily="34" charset="0"/>
              </a:rPr>
              <a:t>Inúmeras opções de sites;</a:t>
            </a:r>
          </a:p>
          <a:p>
            <a:pPr lvl="1" algn="just">
              <a:defRPr/>
            </a:pPr>
            <a:r>
              <a:rPr lang="pt-BR" sz="2600" dirty="0">
                <a:cs typeface="Calibri" panose="020F0502020204030204" pitchFamily="34" charset="0"/>
              </a:rPr>
              <a:t>Informações disponibilizadas;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pt-BR" sz="3000" dirty="0">
                <a:cs typeface="Calibri" panose="020F0502020204030204" pitchFamily="34" charset="0"/>
              </a:rPr>
              <a:t> </a:t>
            </a:r>
          </a:p>
          <a:p>
            <a:pPr marL="0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endParaRPr lang="pt-BR" altLang="pt-BR" sz="3600" dirty="0"/>
          </a:p>
          <a:p>
            <a:pPr marL="0" indent="0">
              <a:buFont typeface="Arial" panose="020B0604020202020204" pitchFamily="34" charset="0"/>
              <a:buNone/>
            </a:pPr>
            <a:endParaRPr lang="pt-BR" altLang="pt-BR" dirty="0"/>
          </a:p>
        </p:txBody>
      </p:sp>
      <p:sp>
        <p:nvSpPr>
          <p:cNvPr id="11268" name="Espaço Reservado para Número de Slide 2">
            <a:extLst>
              <a:ext uri="{FF2B5EF4-FFF2-40B4-BE49-F238E27FC236}">
                <a16:creationId xmlns:a16="http://schemas.microsoft.com/office/drawing/2014/main" id="{E039F7E1-419E-4E8B-B8F4-38DBD43724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68808" y="6356350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/>
            <a:fld id="{88F22C91-2520-4C9A-BC95-10822601F43B}" type="slidenum">
              <a:rPr lang="pt-BR" altLang="pt-BR" sz="1400"/>
              <a:pPr algn="l"/>
              <a:t>3</a:t>
            </a:fld>
            <a:endParaRPr lang="pt-BR" altLang="pt-BR" sz="1400" dirty="0"/>
          </a:p>
        </p:txBody>
      </p:sp>
    </p:spTree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Grupo 8">
            <a:extLst>
              <a:ext uri="{FF2B5EF4-FFF2-40B4-BE49-F238E27FC236}">
                <a16:creationId xmlns:a16="http://schemas.microsoft.com/office/drawing/2014/main" id="{03B3EB69-7697-489A-9676-5EFE144C15ED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7034213"/>
            <a:chOff x="0" y="-1"/>
            <a:chExt cx="9144000" cy="6862515"/>
          </a:xfrm>
        </p:grpSpPr>
        <p:pic>
          <p:nvPicPr>
            <p:cNvPr id="32776" name="Espaço Reservado para Conteúdo 5">
              <a:extLst>
                <a:ext uri="{FF2B5EF4-FFF2-40B4-BE49-F238E27FC236}">
                  <a16:creationId xmlns:a16="http://schemas.microsoft.com/office/drawing/2014/main" id="{F269021C-2FDB-4326-985C-595C0E495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9144000" cy="6862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777" name="Imagem 6">
              <a:extLst>
                <a:ext uri="{FF2B5EF4-FFF2-40B4-BE49-F238E27FC236}">
                  <a16:creationId xmlns:a16="http://schemas.microsoft.com/office/drawing/2014/main" id="{03693424-3180-49DF-BF54-D2D32DB99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466" y="344462"/>
              <a:ext cx="1390829" cy="712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778" name="Imagem 7">
              <a:extLst>
                <a:ext uri="{FF2B5EF4-FFF2-40B4-BE49-F238E27FC236}">
                  <a16:creationId xmlns:a16="http://schemas.microsoft.com/office/drawing/2014/main" id="{7E720506-2D93-4121-8EFA-E736EE3FF5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8803" y="403149"/>
              <a:ext cx="1628954" cy="518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2771" name="CaixaDeTexto 9">
            <a:extLst>
              <a:ext uri="{FF2B5EF4-FFF2-40B4-BE49-F238E27FC236}">
                <a16:creationId xmlns:a16="http://schemas.microsoft.com/office/drawing/2014/main" id="{C0DE5D52-8EB5-4425-8727-EFEFD6FBA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412750"/>
            <a:ext cx="7172325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Font typeface="Wingdings 3" panose="05040102010807070707" pitchFamily="18" charset="2"/>
              <a:buNone/>
            </a:pPr>
            <a:r>
              <a:rPr lang="en-US" altLang="pt-BR" sz="1600" dirty="0">
                <a:latin typeface="Arial" panose="020B0604020202020204" pitchFamily="34" charset="0"/>
                <a:cs typeface="Arial" panose="020B0604020202020204" pitchFamily="34" charset="0"/>
              </a:rPr>
              <a:t>Fundação Educacional Montes Claros - FEMC  </a:t>
            </a:r>
          </a:p>
          <a:p>
            <a:pPr algn="ctr"/>
            <a:r>
              <a:rPr lang="pt-BR" altLang="pt-BR" sz="1600" dirty="0">
                <a:latin typeface="Arial" panose="020B0604020202020204" pitchFamily="34" charset="0"/>
                <a:cs typeface="Arial" panose="020B0604020202020204" pitchFamily="34" charset="0"/>
              </a:rPr>
              <a:t>Faculdade de Ciência e Tecnologia de Montes Claros - FACIT</a:t>
            </a:r>
          </a:p>
          <a:p>
            <a:endParaRPr lang="pt-BR" altLang="pt-BR" dirty="0"/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BC831F5F-615A-4EC0-99AC-96F2D53B6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1863" y="1786198"/>
            <a:ext cx="8101012" cy="232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/>
          <a:lstStyle/>
          <a:p>
            <a:pPr algn="ctr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pt-BR" sz="2800" b="1" dirty="0"/>
              <a:t>SISTEMA AGREGADOR PARA ANÁLISE DE CARACTERÍSTICAS DE IMÓVEIS COM RASTREAMENTO WEB E APRENDIZADO DE MÁQUINA</a:t>
            </a:r>
          </a:p>
          <a:p>
            <a:pPr algn="ctr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pt-BR" sz="4000" b="1" kern="0" dirty="0">
                <a:solidFill>
                  <a:srgbClr val="002060"/>
                </a:solidFill>
                <a:latin typeface="+mn-lt"/>
                <a:ea typeface="Verdana" panose="020B0604030504040204" pitchFamily="34" charset="0"/>
                <a:cs typeface="Arial" pitchFamily="34" charset="0"/>
              </a:rPr>
              <a:t>OBRIGADO!</a:t>
            </a:r>
          </a:p>
        </p:txBody>
      </p:sp>
      <p:sp>
        <p:nvSpPr>
          <p:cNvPr id="32773" name="CaixaDeTexto 24">
            <a:extLst>
              <a:ext uri="{FF2B5EF4-FFF2-40B4-BE49-F238E27FC236}">
                <a16:creationId xmlns:a16="http://schemas.microsoft.com/office/drawing/2014/main" id="{B14BCE55-3403-40D9-A4D3-781299725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7938" y="4332418"/>
            <a:ext cx="7754937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pt-BR" altLang="pt-BR" dirty="0">
                <a:latin typeface="Arial" panose="020B0604020202020204" pitchFamily="34" charset="0"/>
                <a:cs typeface="Arial" panose="020B0604020202020204" pitchFamily="34" charset="0"/>
              </a:rPr>
              <a:t>Felipe Israel Corrêa</a:t>
            </a:r>
          </a:p>
          <a:p>
            <a:pPr algn="r">
              <a:lnSpc>
                <a:spcPct val="150000"/>
              </a:lnSpc>
            </a:pPr>
            <a:r>
              <a:rPr lang="pt-BR" altLang="pt-BR" dirty="0">
                <a:latin typeface="Arial" panose="020B0604020202020204" pitchFamily="34" charset="0"/>
                <a:cs typeface="Arial" panose="020B0604020202020204" pitchFamily="34" charset="0"/>
              </a:rPr>
              <a:t>Trabalho de Conclusão do Curso de Engenharia da Computação</a:t>
            </a:r>
          </a:p>
          <a:p>
            <a:pPr algn="r">
              <a:lnSpc>
                <a:spcPct val="150000"/>
              </a:lnSpc>
            </a:pPr>
            <a:r>
              <a:rPr lang="pt-BR" altLang="pt-BR" dirty="0">
                <a:latin typeface="Arial" panose="020B0604020202020204" pitchFamily="34" charset="0"/>
                <a:cs typeface="Arial" panose="020B0604020202020204" pitchFamily="34" charset="0"/>
              </a:rPr>
              <a:t>Orientador: </a:t>
            </a:r>
            <a:r>
              <a:rPr lang="pt-BR" altLang="pt-BR" b="1" dirty="0">
                <a:latin typeface="Arial" panose="020B0604020202020204" pitchFamily="34" charset="0"/>
                <a:cs typeface="Arial" panose="020B0604020202020204" pitchFamily="34" charset="0"/>
              </a:rPr>
              <a:t>PROF. Dr. Renato Dourado Maia</a:t>
            </a:r>
          </a:p>
          <a:p>
            <a:pPr algn="r">
              <a:lnSpc>
                <a:spcPct val="150000"/>
              </a:lnSpc>
            </a:pP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32774" name="CustomShape 3">
            <a:extLst>
              <a:ext uri="{FF2B5EF4-FFF2-40B4-BE49-F238E27FC236}">
                <a16:creationId xmlns:a16="http://schemas.microsoft.com/office/drawing/2014/main" id="{3C7B1EA6-A4C9-4B38-A96A-A9C8882E6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700" y="6006370"/>
            <a:ext cx="6589713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pt-BR" altLang="pt-BR" sz="1600" dirty="0">
                <a:latin typeface="Arial" panose="020B0604020202020204" pitchFamily="34" charset="0"/>
                <a:cs typeface="Arial" panose="020B0604020202020204" pitchFamily="34" charset="0"/>
              </a:rPr>
              <a:t>Montes Claros - MG</a:t>
            </a:r>
          </a:p>
          <a:p>
            <a:pPr algn="ctr"/>
            <a:r>
              <a:rPr lang="pt-BR" altLang="pt-BR" sz="1600" dirty="0">
                <a:latin typeface="Arial" panose="020B0604020202020204" pitchFamily="34" charset="0"/>
                <a:cs typeface="Arial" panose="020B0604020202020204" pitchFamily="34" charset="0"/>
              </a:rPr>
              <a:t>Junho de 2018</a:t>
            </a:r>
          </a:p>
        </p:txBody>
      </p:sp>
      <p:sp>
        <p:nvSpPr>
          <p:cNvPr id="32775" name="Espaço Reservado para Número de Slide 1">
            <a:extLst>
              <a:ext uri="{FF2B5EF4-FFF2-40B4-BE49-F238E27FC236}">
                <a16:creationId xmlns:a16="http://schemas.microsoft.com/office/drawing/2014/main" id="{FFF0FE46-A268-4313-A3F4-E53030F0A2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405384" y="6321488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/>
            <a:fld id="{FBDAA7B6-5827-4468-B501-B76F7093AC25}" type="slidenum">
              <a:rPr lang="pt-BR" altLang="pt-BR" sz="1400">
                <a:solidFill>
                  <a:schemeClr val="tx2"/>
                </a:solidFill>
              </a:rPr>
              <a:pPr algn="l"/>
              <a:t>30</a:t>
            </a:fld>
            <a:endParaRPr lang="pt-BR" altLang="pt-BR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Espaço Reservado para Conteúdo 2">
            <a:extLst>
              <a:ext uri="{FF2B5EF4-FFF2-40B4-BE49-F238E27FC236}">
                <a16:creationId xmlns:a16="http://schemas.microsoft.com/office/drawing/2014/main" id="{48479886-484A-4147-B76B-E1AB74E6A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5216"/>
            <a:ext cx="10515600" cy="5591747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altLang="pt-BR" sz="3000" dirty="0"/>
              <a:t>Justificativa</a:t>
            </a:r>
          </a:p>
          <a:p>
            <a:pPr lvl="1" algn="just">
              <a:defRPr/>
            </a:pPr>
            <a:r>
              <a:rPr lang="pt-BR" altLang="pt-BR" sz="2600" dirty="0"/>
              <a:t>Previsto um retorno de crescimento em 2018, para este ramo, ocasionado pelo baixa da taxa SELIC e novas regras do programa Minha Casa Minha Vida (DINO, 2017);</a:t>
            </a:r>
          </a:p>
          <a:p>
            <a:pPr lvl="1" algn="just">
              <a:defRPr/>
            </a:pPr>
            <a:r>
              <a:rPr lang="pt-BR" altLang="pt-BR" sz="2600" dirty="0"/>
              <a:t>Criado por meio de ferramentas de análise e programação gratuitas;</a:t>
            </a:r>
          </a:p>
          <a:p>
            <a:pPr lvl="1">
              <a:defRPr/>
            </a:pPr>
            <a:endParaRPr lang="pt-BR" sz="2800" dirty="0"/>
          </a:p>
          <a:p>
            <a:pPr marL="0" indent="0" algn="just">
              <a:buNone/>
              <a:defRPr/>
            </a:pPr>
            <a:r>
              <a:rPr lang="pt-BR" sz="3000" dirty="0"/>
              <a:t>Objetivo</a:t>
            </a:r>
          </a:p>
          <a:p>
            <a:pPr lvl="1" algn="just">
              <a:defRPr/>
            </a:pPr>
            <a:r>
              <a:rPr lang="pt-BR" sz="2600" dirty="0"/>
              <a:t>Utilização de Rastreador </a:t>
            </a:r>
            <a:r>
              <a:rPr lang="pt-BR" sz="2600" i="1" dirty="0"/>
              <a:t>Web</a:t>
            </a:r>
            <a:r>
              <a:rPr lang="pt-BR" sz="2600" dirty="0"/>
              <a:t> e Aprendizagem de Máquina, para criar um sistema capaz de agregar os dados fornecidos pelas imobiliárias e adicionar uma gama de informações mais detalhadas do que a atualmente obtida pelos usuários.</a:t>
            </a:r>
            <a:endParaRPr lang="pt-BR" altLang="pt-BR" dirty="0"/>
          </a:p>
          <a:p>
            <a:pPr lvl="1" algn="just">
              <a:defRPr/>
            </a:pPr>
            <a:r>
              <a:rPr lang="pt-BR" dirty="0"/>
              <a:t>Possibilitar ao usuário informações não somente sobre o imóvel, mas também sobre o bairro e a cidade;</a:t>
            </a:r>
          </a:p>
          <a:p>
            <a:pPr lvl="1" algn="just">
              <a:defRPr/>
            </a:pPr>
            <a:endParaRPr lang="pt-BR" sz="2600" dirty="0"/>
          </a:p>
          <a:p>
            <a:pPr lvl="1">
              <a:defRPr/>
            </a:pPr>
            <a:endParaRPr lang="pt-BR" sz="2800" dirty="0"/>
          </a:p>
          <a:p>
            <a:pPr lvl="1">
              <a:defRPr/>
            </a:pPr>
            <a:endParaRPr lang="pt-BR" altLang="pt-BR" sz="2600" dirty="0"/>
          </a:p>
          <a:p>
            <a:pPr lvl="1">
              <a:defRPr/>
            </a:pPr>
            <a:endParaRPr lang="pt-BR" altLang="pt-BR" sz="2600" dirty="0"/>
          </a:p>
          <a:p>
            <a:pPr>
              <a:defRPr/>
            </a:pPr>
            <a:endParaRPr lang="pt-BR" altLang="pt-BR" sz="3000" dirty="0"/>
          </a:p>
          <a:p>
            <a:pPr lvl="1">
              <a:defRPr/>
            </a:pPr>
            <a:endParaRPr lang="pt-BR" altLang="pt-BR" sz="2600" dirty="0"/>
          </a:p>
        </p:txBody>
      </p:sp>
      <p:sp>
        <p:nvSpPr>
          <p:cNvPr id="12292" name="CaixaDeTexto 3">
            <a:extLst>
              <a:ext uri="{FF2B5EF4-FFF2-40B4-BE49-F238E27FC236}">
                <a16:creationId xmlns:a16="http://schemas.microsoft.com/office/drawing/2014/main" id="{11AFD40B-1AD0-4157-8EE3-880F4AE5F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9196" y="0"/>
            <a:ext cx="1547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pt-BR" sz="2400" dirty="0"/>
              <a:t>Introdução</a:t>
            </a:r>
          </a:p>
        </p:txBody>
      </p:sp>
      <p:sp>
        <p:nvSpPr>
          <p:cNvPr id="12293" name="Espaço Reservado para Número de Slide 1">
            <a:extLst>
              <a:ext uri="{FF2B5EF4-FFF2-40B4-BE49-F238E27FC236}">
                <a16:creationId xmlns:a16="http://schemas.microsoft.com/office/drawing/2014/main" id="{148033A1-64B8-4F48-BEE6-313D9F6311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56616" y="6307582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/>
            <a:fld id="{682BB707-85DA-4368-8C54-FC9E02D39921}" type="slidenum">
              <a:rPr lang="pt-BR" altLang="pt-BR" sz="1400"/>
              <a:pPr algn="l"/>
              <a:t>4</a:t>
            </a:fld>
            <a:endParaRPr lang="pt-BR" altLang="pt-BR" sz="1400" dirty="0"/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Espaço Reservado para Conteúdo 2">
            <a:extLst>
              <a:ext uri="{FF2B5EF4-FFF2-40B4-BE49-F238E27FC236}">
                <a16:creationId xmlns:a16="http://schemas.microsoft.com/office/drawing/2014/main" id="{4CA92E22-8308-4707-85B4-771DA7E04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082858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pt-BR" altLang="pt-BR" sz="3000" dirty="0"/>
              <a:t>Rastreamento </a:t>
            </a:r>
            <a:r>
              <a:rPr lang="pt-BR" altLang="pt-BR" sz="3000" i="1" dirty="0"/>
              <a:t>Web</a:t>
            </a:r>
          </a:p>
          <a:p>
            <a:pPr lvl="1" algn="just">
              <a:lnSpc>
                <a:spcPct val="100000"/>
              </a:lnSpc>
            </a:pPr>
            <a:r>
              <a:rPr lang="pt-BR" altLang="pt-BR" sz="2600" dirty="0"/>
              <a:t>Consiste em coletar automaticamente os dados de páginas web, extrair as informações específicas e armazená-las para uso posterior (BERNARD, 2017);</a:t>
            </a:r>
          </a:p>
          <a:p>
            <a:pPr lvl="1" algn="just"/>
            <a:r>
              <a:rPr lang="pt-BR" altLang="pt-BR" sz="2600" i="1" dirty="0"/>
              <a:t>Tags</a:t>
            </a:r>
            <a:r>
              <a:rPr lang="pt-BR" altLang="pt-BR" sz="2600" dirty="0"/>
              <a:t> disponíveis nos códigos-fonte das páginas HTML e XML (HEMENWAY; CALISHAIN, 2003);</a:t>
            </a:r>
          </a:p>
          <a:p>
            <a:pPr lvl="1" algn="just"/>
            <a:r>
              <a:rPr lang="pt-BR" altLang="pt-BR" sz="2600" dirty="0"/>
              <a:t>Fluxo de busca:</a:t>
            </a:r>
          </a:p>
          <a:p>
            <a:pPr algn="just"/>
            <a:endParaRPr lang="pt-BR" altLang="pt-BR" sz="3000" dirty="0"/>
          </a:p>
          <a:p>
            <a:pPr algn="just"/>
            <a:endParaRPr lang="pt-BR" altLang="pt-BR" sz="3600" dirty="0"/>
          </a:p>
          <a:p>
            <a:pPr algn="just"/>
            <a:endParaRPr lang="pt-BR" altLang="pt-BR" dirty="0"/>
          </a:p>
        </p:txBody>
      </p:sp>
      <p:sp>
        <p:nvSpPr>
          <p:cNvPr id="16388" name="CaixaDeTexto 3">
            <a:extLst>
              <a:ext uri="{FF2B5EF4-FFF2-40B4-BE49-F238E27FC236}">
                <a16:creationId xmlns:a16="http://schemas.microsoft.com/office/drawing/2014/main" id="{81E60C96-237F-42E9-971D-2796F0F47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0"/>
            <a:ext cx="2497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Revisão Literária</a:t>
            </a:r>
          </a:p>
        </p:txBody>
      </p:sp>
      <p:sp>
        <p:nvSpPr>
          <p:cNvPr id="16389" name="Espaço Reservado para Número de Slide 1">
            <a:extLst>
              <a:ext uri="{FF2B5EF4-FFF2-40B4-BE49-F238E27FC236}">
                <a16:creationId xmlns:a16="http://schemas.microsoft.com/office/drawing/2014/main" id="{2E012D3B-9BFC-4CF5-BFFD-BBDAE31A35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56616" y="6363018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/>
            <a:fld id="{12EBD1B0-DECF-441C-A0EC-B1A137BB50EE}" type="slidenum">
              <a:rPr lang="pt-BR" altLang="pt-BR" sz="1400"/>
              <a:pPr algn="l"/>
              <a:t>5</a:t>
            </a:fld>
            <a:endParaRPr lang="pt-BR" altLang="pt-BR" sz="1400" dirty="0"/>
          </a:p>
        </p:txBody>
      </p:sp>
      <p:pic>
        <p:nvPicPr>
          <p:cNvPr id="6" name="image128.png">
            <a:extLst>
              <a:ext uri="{FF2B5EF4-FFF2-40B4-BE49-F238E27FC236}">
                <a16:creationId xmlns:a16="http://schemas.microsoft.com/office/drawing/2014/main" id="{F05091ED-434F-41C9-B42D-2A48BA1B4605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548385" y="4281952"/>
            <a:ext cx="5157216" cy="2081066"/>
          </a:xfrm>
          <a:prstGeom prst="rect">
            <a:avLst/>
          </a:prstGeom>
          <a:ln/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61537E50-6B75-415F-8C2A-68F813BA37B2}"/>
              </a:ext>
            </a:extLst>
          </p:cNvPr>
          <p:cNvSpPr/>
          <p:nvPr/>
        </p:nvSpPr>
        <p:spPr>
          <a:xfrm>
            <a:off x="6259925" y="569506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FIGURA 1: Diagrama de fluxo de um rastreador </a:t>
            </a:r>
            <a:r>
              <a:rPr lang="pt-BR" sz="12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web</a:t>
            </a: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  <a:p>
            <a:pPr marL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Fonte: Lente (2018) 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95CD7B9B-90D9-41B7-82D1-4A4A5FE9B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640"/>
            <a:ext cx="10515600" cy="731520"/>
          </a:xfrm>
        </p:spPr>
        <p:txBody>
          <a:bodyPr/>
          <a:lstStyle/>
          <a:p>
            <a:pPr eaLnBrk="1" hangingPunct="1">
              <a:defRPr/>
            </a:pPr>
            <a:r>
              <a:rPr lang="pt-BR" altLang="pt-BR" sz="4000" b="1" dirty="0">
                <a:solidFill>
                  <a:srgbClr val="002060"/>
                </a:solidFill>
                <a:latin typeface="+mn-lt"/>
                <a:cs typeface="Arial" panose="020B0604020202020204" pitchFamily="34" charset="0"/>
              </a:rPr>
              <a:t>2 - Revisão Literária</a:t>
            </a: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04DCC1-E2EA-4DF5-84BD-6030909B6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05984"/>
          </a:xfrm>
        </p:spPr>
        <p:txBody>
          <a:bodyPr/>
          <a:lstStyle/>
          <a:p>
            <a:r>
              <a:rPr lang="pt-BR" sz="3000" dirty="0"/>
              <a:t>Melhorar a predição de modelos e tomar a decisão baseada nos dados, por meio do conhecimento adquirido (RASCHKA; MIRJALILI, 2017); </a:t>
            </a:r>
          </a:p>
          <a:p>
            <a:r>
              <a:rPr lang="pt-BR" sz="3000" dirty="0"/>
              <a:t>Aplicado em regressão;</a:t>
            </a:r>
          </a:p>
          <a:p>
            <a:r>
              <a:rPr lang="pt-BR" sz="3000" dirty="0"/>
              <a:t>Tarefa preditiva;</a:t>
            </a:r>
          </a:p>
          <a:p>
            <a:r>
              <a:rPr lang="pt-BR" sz="3000" dirty="0"/>
              <a:t>Tipo de aprendizagem supervisionada;</a:t>
            </a:r>
          </a:p>
          <a:p>
            <a:endParaRPr lang="pt-BR" sz="3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3CAC976-60A5-4EC6-8526-999C71EB2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8808" y="6344158"/>
            <a:ext cx="2743200" cy="365125"/>
          </a:xfrm>
        </p:spPr>
        <p:txBody>
          <a:bodyPr/>
          <a:lstStyle/>
          <a:p>
            <a:pPr algn="l">
              <a:defRPr/>
            </a:pPr>
            <a:fld id="{E5F9A5C4-FDFD-4B4F-9ADE-EEC301718458}" type="slidenum">
              <a:rPr lang="pt-BR" altLang="pt-BR" sz="1400" smtClean="0">
                <a:solidFill>
                  <a:schemeClr val="tx1"/>
                </a:solidFill>
              </a:rPr>
              <a:pPr algn="l">
                <a:defRPr/>
              </a:pPr>
              <a:t>6</a:t>
            </a:fld>
            <a:endParaRPr lang="pt-BR" altLang="pt-BR" sz="1400" dirty="0">
              <a:solidFill>
                <a:schemeClr val="tx1"/>
              </a:solidFill>
            </a:endParaRPr>
          </a:p>
        </p:txBody>
      </p:sp>
      <p:sp>
        <p:nvSpPr>
          <p:cNvPr id="6" name="CaixaDeTexto 3">
            <a:extLst>
              <a:ext uri="{FF2B5EF4-FFF2-40B4-BE49-F238E27FC236}">
                <a16:creationId xmlns:a16="http://schemas.microsoft.com/office/drawing/2014/main" id="{5D75B9D1-815B-4BD0-827F-18233221D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3631" y="-12192"/>
            <a:ext cx="2497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Revisão Literária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F78D1D7-172B-4ADD-A983-4D9633E65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640"/>
            <a:ext cx="10515600" cy="731520"/>
          </a:xfrm>
        </p:spPr>
        <p:txBody>
          <a:bodyPr/>
          <a:lstStyle/>
          <a:p>
            <a:pPr>
              <a:defRPr/>
            </a:pPr>
            <a:r>
              <a:rPr lang="pt-BR" altLang="pt-BR" sz="4000" b="1" dirty="0">
                <a:latin typeface="+mn-lt"/>
                <a:cs typeface="Arial" panose="020B0604020202020204" pitchFamily="34" charset="0"/>
              </a:rPr>
              <a:t>Aprendizado de Máquina</a:t>
            </a:r>
            <a:endParaRPr lang="pt-BR" altLang="pt-BR" sz="4000" b="1" i="1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E047B6A-5A00-4E54-96F4-10C6151B70D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920" y="4408534"/>
            <a:ext cx="4983480" cy="176276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1AD01D83-0675-468D-BDB5-165DE7A3EDD8}"/>
              </a:ext>
            </a:extLst>
          </p:cNvPr>
          <p:cNvSpPr/>
          <p:nvPr/>
        </p:nvSpPr>
        <p:spPr>
          <a:xfrm>
            <a:off x="5759196" y="5617296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FIGURA 2: Fluxo de operações de um sistema de AM.</a:t>
            </a:r>
          </a:p>
          <a:p>
            <a:pPr indent="457200">
              <a:lnSpc>
                <a:spcPct val="150000"/>
              </a:lnSpc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Fonte: Raschka e Mirjalili (2017, p. 53 – Adaptada)</a:t>
            </a:r>
          </a:p>
        </p:txBody>
      </p:sp>
    </p:spTree>
    <p:extLst>
      <p:ext uri="{BB962C8B-B14F-4D97-AF65-F5344CB8AC3E}">
        <p14:creationId xmlns:p14="http://schemas.microsoft.com/office/powerpoint/2010/main" val="3140392322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79855EE-8BB4-4DA1-9164-027C09320C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99712"/>
                <a:ext cx="11024616" cy="4857248"/>
              </a:xfrm>
            </p:spPr>
            <p:txBody>
              <a:bodyPr/>
              <a:lstStyle/>
              <a:p>
                <a:r>
                  <a:rPr lang="pt-BR" dirty="0"/>
                  <a:t>Regressão Linear Simples e Múltipla</a:t>
                </a:r>
              </a:p>
              <a:p>
                <a:pPr lvl="1"/>
                <a:r>
                  <a:rPr lang="pt-BR" dirty="0"/>
                  <a:t>Modelos capazes de estabelecer uma relação entre uma variável dependente e uma independente;</a:t>
                </a:r>
              </a:p>
              <a:p>
                <a:pPr lvl="1"/>
                <a:r>
                  <a:rPr lang="pt-BR" dirty="0"/>
                  <a:t>Equação de regressão, definida por: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pt-BR" dirty="0"/>
              </a:p>
              <a:p>
                <a:pPr marL="457200" lvl="1" indent="0">
                  <a:buNone/>
                </a:pPr>
                <a:endParaRPr lang="pt-BR" dirty="0"/>
              </a:p>
              <a:p>
                <a:pPr lvl="1"/>
                <a:endParaRPr lang="pt-BR" dirty="0"/>
              </a:p>
              <a:p>
                <a:pPr lvl="1"/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79855EE-8BB4-4DA1-9164-027C09320C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99712"/>
                <a:ext cx="11024616" cy="4857248"/>
              </a:xfrm>
              <a:blipFill>
                <a:blip r:embed="rId2"/>
                <a:stretch>
                  <a:fillRect l="-996" t="-20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2A51694-4301-4A67-AE86-4D8579036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8808" y="6331966"/>
            <a:ext cx="2743200" cy="365125"/>
          </a:xfrm>
        </p:spPr>
        <p:txBody>
          <a:bodyPr/>
          <a:lstStyle/>
          <a:p>
            <a:pPr algn="l">
              <a:defRPr/>
            </a:pPr>
            <a:fld id="{E5F9A5C4-FDFD-4B4F-9ADE-EEC301718458}" type="slidenum">
              <a:rPr lang="pt-BR" altLang="pt-BR" sz="1400" smtClean="0">
                <a:solidFill>
                  <a:schemeClr val="tx1"/>
                </a:solidFill>
              </a:rPr>
              <a:pPr algn="l">
                <a:defRPr/>
              </a:pPr>
              <a:t>7</a:t>
            </a:fld>
            <a:endParaRPr lang="pt-BR" altLang="pt-BR" sz="1400" dirty="0">
              <a:solidFill>
                <a:schemeClr val="tx1"/>
              </a:solidFill>
            </a:endParaRPr>
          </a:p>
        </p:txBody>
      </p:sp>
      <p:sp>
        <p:nvSpPr>
          <p:cNvPr id="5" name="CaixaDeTexto 3">
            <a:extLst>
              <a:ext uri="{FF2B5EF4-FFF2-40B4-BE49-F238E27FC236}">
                <a16:creationId xmlns:a16="http://schemas.microsoft.com/office/drawing/2014/main" id="{2F0157A5-96EF-4DFF-A594-2DBCCC060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3631" y="0"/>
            <a:ext cx="2497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Revisão Literária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0937829-B9AA-4FE3-87FB-DB26859E4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640"/>
            <a:ext cx="10515600" cy="669342"/>
          </a:xfrm>
        </p:spPr>
        <p:txBody>
          <a:bodyPr/>
          <a:lstStyle/>
          <a:p>
            <a:pPr>
              <a:defRPr/>
            </a:pPr>
            <a:r>
              <a:rPr lang="pt-BR" altLang="pt-BR" sz="4000" b="1" dirty="0">
                <a:latin typeface="+mn-lt"/>
                <a:cs typeface="Arial" panose="020B0604020202020204" pitchFamily="34" charset="0"/>
              </a:rPr>
              <a:t>Sistema de Regressão</a:t>
            </a:r>
            <a:endParaRPr lang="pt-BR" altLang="pt-BR" sz="4000" b="1" i="1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0D884555-83EE-4B70-818E-697760E8E92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72512"/>
            <a:ext cx="3561398" cy="2722783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830A510C-7761-4EC8-ABD2-42F9394AE603}"/>
              </a:ext>
            </a:extLst>
          </p:cNvPr>
          <p:cNvSpPr/>
          <p:nvPr/>
        </p:nvSpPr>
        <p:spPr>
          <a:xfrm>
            <a:off x="-662464" y="5782798"/>
            <a:ext cx="593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FIGURA 3: Representação do erro.</a:t>
            </a:r>
          </a:p>
          <a:p>
            <a:pPr marL="13716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Fonte: Raschka e Mirjalili (2017, p. 451 – Adaptada)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B4873888-BD63-49B4-B7EC-67325EB72390}"/>
                  </a:ext>
                </a:extLst>
              </p:cNvPr>
              <p:cNvSpPr/>
              <p:nvPr/>
            </p:nvSpPr>
            <p:spPr>
              <a:xfrm>
                <a:off x="5181600" y="3119627"/>
                <a:ext cx="3387401" cy="9326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ƒ</m:t>
                          </m:r>
                        </m:e>
                      </m:d>
                      <m:r>
                        <m:rPr>
                          <m:aln/>
                        </m:rPr>
                        <a:rPr lang="pt-B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r>
                        <a:rPr lang="pt-BR" sz="2000" i="1">
                          <a:latin typeface="Cambria Math" panose="02040503050406030204" pitchFamily="18" charset="0"/>
                        </a:rPr>
                        <m:t>ŷ−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)²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B4873888-BD63-49B4-B7EC-67325EB723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3119627"/>
                <a:ext cx="3387401" cy="9326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CA998D21-D341-411B-AF8E-A7B9DBEF6C46}"/>
                  </a:ext>
                </a:extLst>
              </p:cNvPr>
              <p:cNvSpPr/>
              <p:nvPr/>
            </p:nvSpPr>
            <p:spPr>
              <a:xfrm>
                <a:off x="5277136" y="4095147"/>
                <a:ext cx="3175869" cy="9326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>
                          <a:latin typeface="Cambria Math" panose="02040503050406030204" pitchFamily="18" charset="0"/>
                        </a:rPr>
                        <m:t>𝑀𝐴𝐷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ƒ</m:t>
                          </m:r>
                        </m:e>
                      </m:d>
                      <m:r>
                        <a:rPr lang="pt-B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ŷ−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CA998D21-D341-411B-AF8E-A7B9DBEF6C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136" y="4095147"/>
                <a:ext cx="3175869" cy="9326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>
            <a:extLst>
              <a:ext uri="{FF2B5EF4-FFF2-40B4-BE49-F238E27FC236}">
                <a16:creationId xmlns:a16="http://schemas.microsoft.com/office/drawing/2014/main" id="{CF6420C5-0F99-408B-9AE5-5A76D5F7F04D}"/>
              </a:ext>
            </a:extLst>
          </p:cNvPr>
          <p:cNvSpPr txBox="1"/>
          <p:nvPr/>
        </p:nvSpPr>
        <p:spPr>
          <a:xfrm>
            <a:off x="8507780" y="3401275"/>
            <a:ext cx="235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Erro quadrático médio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51C4FC2-98F8-4875-8C7B-CDEFF8F610F5}"/>
              </a:ext>
            </a:extLst>
          </p:cNvPr>
          <p:cNvSpPr txBox="1"/>
          <p:nvPr/>
        </p:nvSpPr>
        <p:spPr>
          <a:xfrm>
            <a:off x="8410488" y="4375124"/>
            <a:ext cx="255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Distância absoluta média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01F9B5BA-F0B2-4EF5-B900-BABD24BFBAD8}"/>
                  </a:ext>
                </a:extLst>
              </p:cNvPr>
              <p:cNvSpPr/>
              <p:nvPr/>
            </p:nvSpPr>
            <p:spPr>
              <a:xfrm>
                <a:off x="4399598" y="5357850"/>
                <a:ext cx="468532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01F9B5BA-F0B2-4EF5-B900-BABD24BFBA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598" y="5357850"/>
                <a:ext cx="4685322" cy="400110"/>
              </a:xfrm>
              <a:prstGeom prst="rect">
                <a:avLst/>
              </a:prstGeom>
              <a:blipFill>
                <a:blip r:embed="rId6"/>
                <a:stretch>
                  <a:fillRect t="-6061" b="-60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ixaDeTexto 19">
            <a:extLst>
              <a:ext uri="{FF2B5EF4-FFF2-40B4-BE49-F238E27FC236}">
                <a16:creationId xmlns:a16="http://schemas.microsoft.com/office/drawing/2014/main" id="{E6452A7A-E812-488A-9E59-6431554B5054}"/>
              </a:ext>
            </a:extLst>
          </p:cNvPr>
          <p:cNvSpPr txBox="1"/>
          <p:nvPr/>
        </p:nvSpPr>
        <p:spPr>
          <a:xfrm>
            <a:off x="8958490" y="5373239"/>
            <a:ext cx="255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Regressão linear múltipla</a:t>
            </a:r>
          </a:p>
        </p:txBody>
      </p:sp>
    </p:spTree>
    <p:extLst>
      <p:ext uri="{BB962C8B-B14F-4D97-AF65-F5344CB8AC3E}">
        <p14:creationId xmlns:p14="http://schemas.microsoft.com/office/powerpoint/2010/main" val="3104508467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FC1A59-FB55-4EF7-B01C-197E77168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300"/>
            <a:ext cx="10515600" cy="4298404"/>
          </a:xfrm>
        </p:spPr>
        <p:txBody>
          <a:bodyPr/>
          <a:lstStyle/>
          <a:p>
            <a:r>
              <a:rPr lang="pt-BR" sz="3000" dirty="0"/>
              <a:t>Estrutura hierárquica composta por nós de decisão e folhas (ALPAYDIN, 2010);</a:t>
            </a:r>
          </a:p>
          <a:p>
            <a:r>
              <a:rPr lang="pt-BR" sz="3000" dirty="0"/>
              <a:t>Divisões no espaço;</a:t>
            </a:r>
          </a:p>
          <a:p>
            <a:r>
              <a:rPr lang="pt-BR" dirty="0"/>
              <a:t>Redução do desvio-padrão (SDR);</a:t>
            </a:r>
          </a:p>
          <a:p>
            <a:r>
              <a:rPr lang="pt-BR" dirty="0"/>
              <a:t>Cálculo de predição ou regressão;</a:t>
            </a:r>
          </a:p>
          <a:p>
            <a:r>
              <a:rPr lang="pt-BR" dirty="0"/>
              <a:t>Floresta Aleatória;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29D9040-F2BE-4650-9547-8FF8FF0B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616" y="6322149"/>
            <a:ext cx="2743200" cy="365125"/>
          </a:xfrm>
        </p:spPr>
        <p:txBody>
          <a:bodyPr/>
          <a:lstStyle/>
          <a:p>
            <a:pPr algn="l">
              <a:defRPr/>
            </a:pPr>
            <a:fld id="{E5F9A5C4-FDFD-4B4F-9ADE-EEC301718458}" type="slidenum">
              <a:rPr lang="pt-BR" altLang="pt-BR" sz="1400" smtClean="0">
                <a:solidFill>
                  <a:schemeClr val="tx1"/>
                </a:solidFill>
              </a:rPr>
              <a:pPr algn="l">
                <a:defRPr/>
              </a:pPr>
              <a:t>8</a:t>
            </a:fld>
            <a:endParaRPr lang="pt-BR" altLang="pt-BR" sz="1400" dirty="0">
              <a:solidFill>
                <a:schemeClr val="tx1"/>
              </a:solidFill>
            </a:endParaRPr>
          </a:p>
        </p:txBody>
      </p:sp>
      <p:sp>
        <p:nvSpPr>
          <p:cNvPr id="5" name="CaixaDeTexto 3">
            <a:extLst>
              <a:ext uri="{FF2B5EF4-FFF2-40B4-BE49-F238E27FC236}">
                <a16:creationId xmlns:a16="http://schemas.microsoft.com/office/drawing/2014/main" id="{468D9F4B-369B-4539-B04D-ADBB17E8D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3631" y="0"/>
            <a:ext cx="2497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Revisão Literária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7EE13EE-CDFD-4A15-8D42-920E67950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640"/>
            <a:ext cx="10515600" cy="731520"/>
          </a:xfrm>
        </p:spPr>
        <p:txBody>
          <a:bodyPr/>
          <a:lstStyle/>
          <a:p>
            <a:pPr>
              <a:defRPr/>
            </a:pPr>
            <a:r>
              <a:rPr lang="pt-BR" altLang="pt-BR" sz="4000" b="1" dirty="0">
                <a:latin typeface="+mn-lt"/>
                <a:cs typeface="Arial" panose="020B0604020202020204" pitchFamily="34" charset="0"/>
              </a:rPr>
              <a:t>Árvore de Decisão</a:t>
            </a:r>
          </a:p>
        </p:txBody>
      </p:sp>
      <p:pic>
        <p:nvPicPr>
          <p:cNvPr id="9" name="image113.png">
            <a:extLst>
              <a:ext uri="{FF2B5EF4-FFF2-40B4-BE49-F238E27FC236}">
                <a16:creationId xmlns:a16="http://schemas.microsoft.com/office/drawing/2014/main" id="{729439DD-8EB7-41E8-8426-C5FB3EDC44A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190488" y="2069771"/>
            <a:ext cx="5711571" cy="2572607"/>
          </a:xfrm>
          <a:prstGeom prst="rect">
            <a:avLst/>
          </a:prstGeom>
          <a:ln/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2F6F172E-6D73-4419-941B-700BBF0C7003}"/>
              </a:ext>
            </a:extLst>
          </p:cNvPr>
          <p:cNvSpPr/>
          <p:nvPr/>
        </p:nvSpPr>
        <p:spPr>
          <a:xfrm>
            <a:off x="5620512" y="4785658"/>
            <a:ext cx="4687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FIGURA 4: Árvore de decisão e divisões no espaço.</a:t>
            </a:r>
          </a:p>
          <a:p>
            <a:pPr indent="457200">
              <a:spcAft>
                <a:spcPts val="0"/>
              </a:spcAft>
            </a:pP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Fonte: Faceli </a:t>
            </a:r>
            <a:r>
              <a:rPr lang="pt-BR" sz="12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et al</a:t>
            </a:r>
            <a:r>
              <a:rPr lang="pt-B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(2011, p. 84)</a:t>
            </a:r>
          </a:p>
        </p:txBody>
      </p:sp>
    </p:spTree>
    <p:extLst>
      <p:ext uri="{BB962C8B-B14F-4D97-AF65-F5344CB8AC3E}">
        <p14:creationId xmlns:p14="http://schemas.microsoft.com/office/powerpoint/2010/main" val="1785904473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D4075E-0425-44BD-8CEB-0009B286A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896803"/>
          </a:xfrm>
        </p:spPr>
        <p:txBody>
          <a:bodyPr/>
          <a:lstStyle/>
          <a:p>
            <a:r>
              <a:rPr lang="pt-BR" sz="3000" dirty="0"/>
              <a:t>Conjunto de ferramentas e técnicas capaz de fornecer sugestões de itens, os quais sejam o mais parecido possível ao interesse de um usuário em particular (RICCI </a:t>
            </a:r>
            <a:r>
              <a:rPr lang="pt-BR" sz="3000" i="1" dirty="0"/>
              <a:t>et al</a:t>
            </a:r>
            <a:r>
              <a:rPr lang="pt-BR" sz="3000" dirty="0"/>
              <a:t>, 2015);</a:t>
            </a:r>
          </a:p>
          <a:p>
            <a:r>
              <a:rPr lang="pt-BR" sz="3000" dirty="0"/>
              <a:t>Recomendação Baseada em Conteúdo;</a:t>
            </a:r>
          </a:p>
          <a:p>
            <a:r>
              <a:rPr lang="pt-BR" sz="3000" dirty="0"/>
              <a:t>Baseada em vizinhança;</a:t>
            </a:r>
          </a:p>
          <a:p>
            <a:r>
              <a:rPr lang="pt-BR" sz="3000" dirty="0"/>
              <a:t>Dissimilaridade euclidiana, equação 1;</a:t>
            </a:r>
          </a:p>
          <a:p>
            <a:r>
              <a:rPr lang="pt-BR" sz="3000" dirty="0"/>
              <a:t>Similaridade do cosseno, equação 2;</a:t>
            </a:r>
          </a:p>
          <a:p>
            <a:endParaRPr lang="pt-BR" sz="3000" dirty="0"/>
          </a:p>
          <a:p>
            <a:endParaRPr lang="pt-BR" sz="3000" dirty="0"/>
          </a:p>
          <a:p>
            <a:endParaRPr lang="pt-BR" sz="3000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5F98D0-5558-4819-B25E-156522094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8808" y="6356350"/>
            <a:ext cx="2743200" cy="365125"/>
          </a:xfrm>
        </p:spPr>
        <p:txBody>
          <a:bodyPr/>
          <a:lstStyle/>
          <a:p>
            <a:pPr algn="l">
              <a:defRPr/>
            </a:pPr>
            <a:fld id="{E5F9A5C4-FDFD-4B4F-9ADE-EEC301718458}" type="slidenum">
              <a:rPr lang="pt-BR" altLang="pt-BR" sz="1400" smtClean="0">
                <a:solidFill>
                  <a:schemeClr val="tx1"/>
                </a:solidFill>
              </a:rPr>
              <a:pPr algn="l">
                <a:defRPr/>
              </a:pPr>
              <a:t>9</a:t>
            </a:fld>
            <a:endParaRPr lang="pt-BR" altLang="pt-BR" sz="1400" dirty="0">
              <a:solidFill>
                <a:schemeClr val="tx1"/>
              </a:solidFill>
            </a:endParaRPr>
          </a:p>
        </p:txBody>
      </p:sp>
      <p:sp>
        <p:nvSpPr>
          <p:cNvPr id="5" name="CaixaDeTexto 3">
            <a:extLst>
              <a:ext uri="{FF2B5EF4-FFF2-40B4-BE49-F238E27FC236}">
                <a16:creationId xmlns:a16="http://schemas.microsoft.com/office/drawing/2014/main" id="{EC46A9D1-F131-4BDE-B4FF-7C0304740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3409" y="0"/>
            <a:ext cx="2497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Revisão Literária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CA969D9-4105-42A5-B0B5-85276BF77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640"/>
            <a:ext cx="10515600" cy="731520"/>
          </a:xfrm>
        </p:spPr>
        <p:txBody>
          <a:bodyPr/>
          <a:lstStyle/>
          <a:p>
            <a:pPr>
              <a:defRPr/>
            </a:pPr>
            <a:r>
              <a:rPr lang="pt-BR" altLang="pt-BR" sz="4000" b="1" dirty="0">
                <a:latin typeface="+mn-lt"/>
                <a:cs typeface="Arial" panose="020B0604020202020204" pitchFamily="34" charset="0"/>
              </a:rPr>
              <a:t>Sistema de Recomendação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C12BAB50-3FE9-496D-A577-DC82FB9AD17D}"/>
                  </a:ext>
                </a:extLst>
              </p:cNvPr>
              <p:cNvSpPr/>
              <p:nvPr/>
            </p:nvSpPr>
            <p:spPr>
              <a:xfrm>
                <a:off x="934343" y="5186414"/>
                <a:ext cx="3127908" cy="1169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1.  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)=</m:t>
                      </m:r>
                      <m:rad>
                        <m:radPr>
                          <m:degHide m:val="on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nary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|²</m:t>
                          </m:r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C12BAB50-3FE9-496D-A577-DC82FB9AD1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43" y="5186414"/>
                <a:ext cx="3127908" cy="11699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EDC2C6BB-4916-4F8A-8CEE-80D024C60D53}"/>
                  </a:ext>
                </a:extLst>
              </p:cNvPr>
              <p:cNvSpPr/>
              <p:nvPr/>
            </p:nvSpPr>
            <p:spPr>
              <a:xfrm>
                <a:off x="4563299" y="5438919"/>
                <a:ext cx="2380523" cy="6649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2.  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|| ||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||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EDC2C6BB-4916-4F8A-8CEE-80D024C60D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299" y="5438919"/>
                <a:ext cx="2380523" cy="6649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6235613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FEMC2">
  <a:themeElements>
    <a:clrScheme name="Facit">
      <a:dk1>
        <a:srgbClr val="002060"/>
      </a:dk1>
      <a:lt1>
        <a:srgbClr val="FFFFFF"/>
      </a:lt1>
      <a:dk2>
        <a:srgbClr val="002060"/>
      </a:dk2>
      <a:lt2>
        <a:srgbClr val="FFFFFF"/>
      </a:lt2>
      <a:accent1>
        <a:srgbClr val="002060"/>
      </a:accent1>
      <a:accent2>
        <a:srgbClr val="FFCC00"/>
      </a:accent2>
      <a:accent3>
        <a:srgbClr val="5B9BD5"/>
      </a:accent3>
      <a:accent4>
        <a:srgbClr val="FFC000"/>
      </a:accent4>
      <a:accent5>
        <a:srgbClr val="4472C4"/>
      </a:accent5>
      <a:accent6>
        <a:srgbClr val="2E75B5"/>
      </a:accent6>
      <a:hlink>
        <a:srgbClr val="002060"/>
      </a:hlink>
      <a:folHlink>
        <a:srgbClr val="FFFFFF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MC2" id="{53F46B6D-875B-4166-B670-E52FE5A95C10}" vid="{09D90FFB-E3C1-4FCE-AF9B-F557BEC8B80C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2744</TotalTime>
  <Words>1387</Words>
  <Application>Microsoft Office PowerPoint</Application>
  <PresentationFormat>Widescreen</PresentationFormat>
  <Paragraphs>258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Verdana</vt:lpstr>
      <vt:lpstr>Wingdings 3</vt:lpstr>
      <vt:lpstr>FEMC2</vt:lpstr>
      <vt:lpstr>Apresentação do PowerPoint</vt:lpstr>
      <vt:lpstr>Organização</vt:lpstr>
      <vt:lpstr>1 - Introdução</vt:lpstr>
      <vt:lpstr>Apresentação do PowerPoint</vt:lpstr>
      <vt:lpstr>2 - Revisão Literária</vt:lpstr>
      <vt:lpstr>Aprendizado de Máquina</vt:lpstr>
      <vt:lpstr>Sistema de Regressão</vt:lpstr>
      <vt:lpstr>Árvore de Decisão</vt:lpstr>
      <vt:lpstr>Sistema de Recomendação</vt:lpstr>
      <vt:lpstr>Apresentação do PowerPoint</vt:lpstr>
      <vt:lpstr>Apresentação do PowerPoint</vt:lpstr>
      <vt:lpstr>Materiais </vt:lpstr>
      <vt:lpstr>4 - Resultados e Discussão</vt:lpstr>
      <vt:lpstr>Rastreador Web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5 - Considerações Finais</vt:lpstr>
      <vt:lpstr>6 - Referências 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yuri .</dc:creator>
  <cp:lastModifiedBy>Seven</cp:lastModifiedBy>
  <cp:revision>167</cp:revision>
  <dcterms:created xsi:type="dcterms:W3CDTF">2016-08-31T19:53:25Z</dcterms:created>
  <dcterms:modified xsi:type="dcterms:W3CDTF">2018-06-18T00:47:38Z</dcterms:modified>
</cp:coreProperties>
</file>