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684212" y="3817937"/>
            <a:ext cx="7772401" cy="8350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Click to edit Master title style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371600" y="4652962"/>
            <a:ext cx="6400800" cy="22050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2800"/>
              <a:t>Click to edit Master subtitle style</a:t>
            </a:r>
          </a:p>
        </p:txBody>
      </p:sp>
      <p:sp>
        <p:nvSpPr>
          <p:cNvPr id="28" name="Shape 28"/>
          <p:cNvSpPr/>
          <p:nvPr/>
        </p:nvSpPr>
        <p:spPr>
          <a:xfrm>
            <a:off x="5148262" y="6500812"/>
            <a:ext cx="3995738" cy="30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Globalcode – O</a:t>
            </a:r>
            <a:r>
              <a:rPr sz="1400">
                <a:solidFill>
                  <a:srgbClr val="FFFFFF"/>
                </a:solidFill>
                <a:latin typeface="EurostileT"/>
                <a:ea typeface="EurostileT"/>
                <a:cs typeface="EurostileT"/>
                <a:sym typeface="EurostileT"/>
              </a:rPr>
              <a:t>pen4education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0" y="-31662"/>
            <a:ext cx="9150350" cy="350662"/>
            <a:chOff x="0" y="0"/>
            <a:chExt cx="9150349" cy="350661"/>
          </a:xfrm>
        </p:grpSpPr>
        <p:sp>
          <p:nvSpPr>
            <p:cNvPr id="29" name="Shape 29"/>
            <p:cNvSpPr/>
            <p:nvPr/>
          </p:nvSpPr>
          <p:spPr>
            <a:xfrm>
              <a:off x="0" y="31661"/>
              <a:ext cx="1536700" cy="287339"/>
            </a:xfrm>
            <a:prstGeom prst="rect">
              <a:avLst/>
            </a:prstGeom>
            <a:solidFill>
              <a:srgbClr val="EF82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1531937" y="-1"/>
              <a:ext cx="1528763" cy="350663"/>
              <a:chOff x="0" y="0"/>
              <a:chExt cx="1528762" cy="350661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0" y="31661"/>
                <a:ext cx="1528763" cy="287339"/>
              </a:xfrm>
              <a:prstGeom prst="rect">
                <a:avLst/>
              </a:prstGeom>
              <a:solidFill>
                <a:srgbClr val="E203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680555" y="0"/>
                <a:ext cx="167653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/>
              </a:lstStyle>
              <a:p>
                <a:pPr lvl="0"/>
                <a:r>
                  <a:t> </a:t>
                </a:r>
              </a:p>
            </p:txBody>
          </p:sp>
        </p:grpSp>
        <p:sp>
          <p:nvSpPr>
            <p:cNvPr id="33" name="Shape 33"/>
            <p:cNvSpPr/>
            <p:nvPr/>
          </p:nvSpPr>
          <p:spPr>
            <a:xfrm>
              <a:off x="3059112" y="31661"/>
              <a:ext cx="1528763" cy="287339"/>
            </a:xfrm>
            <a:prstGeom prst="rect">
              <a:avLst/>
            </a:prstGeom>
            <a:solidFill>
              <a:srgbClr val="7B25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587875" y="31661"/>
              <a:ext cx="1522413" cy="287339"/>
            </a:xfrm>
            <a:prstGeom prst="rect">
              <a:avLst/>
            </a:prstGeom>
            <a:solidFill>
              <a:srgbClr val="0054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6099175" y="31661"/>
              <a:ext cx="1528763" cy="287339"/>
            </a:xfrm>
            <a:prstGeom prst="rect">
              <a:avLst/>
            </a:prstGeom>
            <a:solidFill>
              <a:srgbClr val="0794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7621587" y="31661"/>
              <a:ext cx="1528763" cy="287339"/>
            </a:xfrm>
            <a:prstGeom prst="rect">
              <a:avLst/>
            </a:prstGeom>
            <a:solidFill>
              <a:srgbClr val="009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38" name="logo-globalcode-100x10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1012" y="5876925"/>
            <a:ext cx="952501" cy="952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" name="Group 47"/>
          <p:cNvGrpSpPr/>
          <p:nvPr/>
        </p:nvGrpSpPr>
        <p:grpSpPr>
          <a:xfrm>
            <a:off x="-6350" y="6624725"/>
            <a:ext cx="9150350" cy="350662"/>
            <a:chOff x="0" y="0"/>
            <a:chExt cx="9150349" cy="350661"/>
          </a:xfrm>
        </p:grpSpPr>
        <p:sp>
          <p:nvSpPr>
            <p:cNvPr id="39" name="Shape 39"/>
            <p:cNvSpPr/>
            <p:nvPr/>
          </p:nvSpPr>
          <p:spPr>
            <a:xfrm>
              <a:off x="0" y="117386"/>
              <a:ext cx="1536700" cy="115889"/>
            </a:xfrm>
            <a:prstGeom prst="rect">
              <a:avLst/>
            </a:prstGeom>
            <a:solidFill>
              <a:srgbClr val="EF82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42" name="Group 42"/>
            <p:cNvGrpSpPr/>
            <p:nvPr/>
          </p:nvGrpSpPr>
          <p:grpSpPr>
            <a:xfrm>
              <a:off x="1531937" y="-1"/>
              <a:ext cx="1528763" cy="350663"/>
              <a:chOff x="0" y="0"/>
              <a:chExt cx="1528762" cy="350661"/>
            </a:xfrm>
          </p:grpSpPr>
          <p:sp>
            <p:nvSpPr>
              <p:cNvPr id="40" name="Shape 40"/>
              <p:cNvSpPr/>
              <p:nvPr/>
            </p:nvSpPr>
            <p:spPr>
              <a:xfrm>
                <a:off x="0" y="117386"/>
                <a:ext cx="1528763" cy="115889"/>
              </a:xfrm>
              <a:prstGeom prst="rect">
                <a:avLst/>
              </a:prstGeom>
              <a:solidFill>
                <a:srgbClr val="E203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680555" y="0"/>
                <a:ext cx="167653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/>
              </a:lstStyle>
              <a:p>
                <a:pPr lvl="0"/>
                <a:r>
                  <a:t> </a:t>
                </a:r>
              </a:p>
            </p:txBody>
          </p:sp>
        </p:grpSp>
        <p:sp>
          <p:nvSpPr>
            <p:cNvPr id="43" name="Shape 43"/>
            <p:cNvSpPr/>
            <p:nvPr/>
          </p:nvSpPr>
          <p:spPr>
            <a:xfrm>
              <a:off x="3059112" y="117386"/>
              <a:ext cx="1528763" cy="115889"/>
            </a:xfrm>
            <a:prstGeom prst="rect">
              <a:avLst/>
            </a:prstGeom>
            <a:solidFill>
              <a:srgbClr val="7B25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4587875" y="117386"/>
              <a:ext cx="1522413" cy="115889"/>
            </a:xfrm>
            <a:prstGeom prst="rect">
              <a:avLst/>
            </a:prstGeom>
            <a:solidFill>
              <a:srgbClr val="0054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6099175" y="117386"/>
              <a:ext cx="1528763" cy="115889"/>
            </a:xfrm>
            <a:prstGeom prst="rect">
              <a:avLst/>
            </a:prstGeom>
            <a:solidFill>
              <a:srgbClr val="0794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7621587" y="117386"/>
              <a:ext cx="1528763" cy="115889"/>
            </a:xfrm>
            <a:prstGeom prst="rect">
              <a:avLst/>
            </a:prstGeom>
            <a:solidFill>
              <a:srgbClr val="009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48" name="logo-tdc-horizontal-A4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9612" y="1557337"/>
            <a:ext cx="5184776" cy="176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148262" y="6500812"/>
            <a:ext cx="3995738" cy="30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lvl="0" algn="r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Globalcode – O</a:t>
            </a:r>
            <a:r>
              <a:rPr sz="1400">
                <a:solidFill>
                  <a:srgbClr val="FFFFFF"/>
                </a:solidFill>
                <a:latin typeface="EurostileT"/>
                <a:ea typeface="EurostileT"/>
                <a:cs typeface="EurostileT"/>
                <a:sym typeface="EurostileT"/>
              </a:rPr>
              <a:t>pen4education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0" y="-31662"/>
            <a:ext cx="9150350" cy="350662"/>
            <a:chOff x="0" y="0"/>
            <a:chExt cx="9150349" cy="350661"/>
          </a:xfrm>
        </p:grpSpPr>
        <p:sp>
          <p:nvSpPr>
            <p:cNvPr id="3" name="Shape 3"/>
            <p:cNvSpPr/>
            <p:nvPr/>
          </p:nvSpPr>
          <p:spPr>
            <a:xfrm>
              <a:off x="0" y="31661"/>
              <a:ext cx="1536700" cy="287339"/>
            </a:xfrm>
            <a:prstGeom prst="rect">
              <a:avLst/>
            </a:prstGeom>
            <a:solidFill>
              <a:srgbClr val="EF82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531937" y="-1"/>
              <a:ext cx="1528763" cy="350663"/>
              <a:chOff x="0" y="0"/>
              <a:chExt cx="1528762" cy="350661"/>
            </a:xfrm>
          </p:grpSpPr>
          <p:sp>
            <p:nvSpPr>
              <p:cNvPr id="4" name="Shape 4"/>
              <p:cNvSpPr/>
              <p:nvPr/>
            </p:nvSpPr>
            <p:spPr>
              <a:xfrm>
                <a:off x="0" y="31661"/>
                <a:ext cx="1528763" cy="287339"/>
              </a:xfrm>
              <a:prstGeom prst="rect">
                <a:avLst/>
              </a:prstGeom>
              <a:solidFill>
                <a:srgbClr val="E203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5" name="Shape 5"/>
              <p:cNvSpPr/>
              <p:nvPr/>
            </p:nvSpPr>
            <p:spPr>
              <a:xfrm>
                <a:off x="680555" y="0"/>
                <a:ext cx="167653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/>
              </a:lstStyle>
              <a:p>
                <a:pPr lvl="0"/>
                <a:r>
                  <a:t> </a:t>
                </a:r>
              </a:p>
            </p:txBody>
          </p:sp>
        </p:grpSp>
        <p:sp>
          <p:nvSpPr>
            <p:cNvPr id="7" name="Shape 7"/>
            <p:cNvSpPr/>
            <p:nvPr/>
          </p:nvSpPr>
          <p:spPr>
            <a:xfrm>
              <a:off x="3059112" y="31661"/>
              <a:ext cx="1528763" cy="287339"/>
            </a:xfrm>
            <a:prstGeom prst="rect">
              <a:avLst/>
            </a:prstGeom>
            <a:solidFill>
              <a:srgbClr val="7B25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8" name="Shape 8"/>
            <p:cNvSpPr/>
            <p:nvPr/>
          </p:nvSpPr>
          <p:spPr>
            <a:xfrm>
              <a:off x="4587875" y="31661"/>
              <a:ext cx="1522413" cy="287339"/>
            </a:xfrm>
            <a:prstGeom prst="rect">
              <a:avLst/>
            </a:prstGeom>
            <a:solidFill>
              <a:srgbClr val="0054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" name="Shape 9"/>
            <p:cNvSpPr/>
            <p:nvPr/>
          </p:nvSpPr>
          <p:spPr>
            <a:xfrm>
              <a:off x="6099175" y="31661"/>
              <a:ext cx="1528763" cy="287339"/>
            </a:xfrm>
            <a:prstGeom prst="rect">
              <a:avLst/>
            </a:prstGeom>
            <a:solidFill>
              <a:srgbClr val="0794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0" name="Shape 10"/>
            <p:cNvSpPr/>
            <p:nvPr/>
          </p:nvSpPr>
          <p:spPr>
            <a:xfrm>
              <a:off x="7621587" y="31661"/>
              <a:ext cx="1528763" cy="287339"/>
            </a:xfrm>
            <a:prstGeom prst="rect">
              <a:avLst/>
            </a:prstGeom>
            <a:solidFill>
              <a:srgbClr val="009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12" name="logo-globalcode-100x10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1012" y="5876925"/>
            <a:ext cx="952501" cy="952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Group 21"/>
          <p:cNvGrpSpPr/>
          <p:nvPr/>
        </p:nvGrpSpPr>
        <p:grpSpPr>
          <a:xfrm>
            <a:off x="-6350" y="6624725"/>
            <a:ext cx="9150350" cy="350662"/>
            <a:chOff x="0" y="0"/>
            <a:chExt cx="9150349" cy="350661"/>
          </a:xfrm>
        </p:grpSpPr>
        <p:sp>
          <p:nvSpPr>
            <p:cNvPr id="13" name="Shape 13"/>
            <p:cNvSpPr/>
            <p:nvPr/>
          </p:nvSpPr>
          <p:spPr>
            <a:xfrm>
              <a:off x="0" y="117386"/>
              <a:ext cx="1536700" cy="115889"/>
            </a:xfrm>
            <a:prstGeom prst="rect">
              <a:avLst/>
            </a:prstGeom>
            <a:solidFill>
              <a:srgbClr val="EF82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1531937" y="-1"/>
              <a:ext cx="1528763" cy="350663"/>
              <a:chOff x="0" y="0"/>
              <a:chExt cx="1528762" cy="350661"/>
            </a:xfrm>
          </p:grpSpPr>
          <p:sp>
            <p:nvSpPr>
              <p:cNvPr id="14" name="Shape 14"/>
              <p:cNvSpPr/>
              <p:nvPr/>
            </p:nvSpPr>
            <p:spPr>
              <a:xfrm>
                <a:off x="0" y="117386"/>
                <a:ext cx="1528763" cy="115889"/>
              </a:xfrm>
              <a:prstGeom prst="rect">
                <a:avLst/>
              </a:prstGeom>
              <a:solidFill>
                <a:srgbClr val="E203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680555" y="0"/>
                <a:ext cx="167653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/>
              </a:lstStyle>
              <a:p>
                <a:pPr lvl="0"/>
                <a:r>
                  <a:t> </a:t>
                </a:r>
              </a:p>
            </p:txBody>
          </p:sp>
        </p:grpSp>
        <p:sp>
          <p:nvSpPr>
            <p:cNvPr id="17" name="Shape 17"/>
            <p:cNvSpPr/>
            <p:nvPr/>
          </p:nvSpPr>
          <p:spPr>
            <a:xfrm>
              <a:off x="3059112" y="117386"/>
              <a:ext cx="1528763" cy="115889"/>
            </a:xfrm>
            <a:prstGeom prst="rect">
              <a:avLst/>
            </a:prstGeom>
            <a:solidFill>
              <a:srgbClr val="7B252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587875" y="117386"/>
              <a:ext cx="1522413" cy="115889"/>
            </a:xfrm>
            <a:prstGeom prst="rect">
              <a:avLst/>
            </a:prstGeom>
            <a:solidFill>
              <a:srgbClr val="00549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6099175" y="117386"/>
              <a:ext cx="1528763" cy="115889"/>
            </a:xfrm>
            <a:prstGeom prst="rect">
              <a:avLst/>
            </a:prstGeom>
            <a:solidFill>
              <a:srgbClr val="0794C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7621587" y="117386"/>
              <a:ext cx="1528763" cy="115889"/>
            </a:xfrm>
            <a:prstGeom prst="rect">
              <a:avLst/>
            </a:prstGeom>
            <a:solidFill>
              <a:srgbClr val="0099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22" name="logo-tdc-horizontal-A4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4887" y="457200"/>
            <a:ext cx="2808288" cy="95567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250825" y="338137"/>
            <a:ext cx="5689600" cy="12192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lvl="0"/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250825" y="1557337"/>
            <a:ext cx="8642350" cy="5300663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buBlip>
                <a:blip r:embed="rId4"/>
              </a:buBlip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</p:sldLayoutIdLst>
  <p:transition spd="med" advClick="1"/>
  <p:txStyles>
    <p:titleStyle>
      <a:lvl1pPr>
        <a:defRPr sz="3600">
          <a:latin typeface="Arial"/>
          <a:ea typeface="Arial"/>
          <a:cs typeface="Arial"/>
          <a:sym typeface="Arial"/>
        </a:defRPr>
      </a:lvl1pPr>
      <a:lvl2pPr>
        <a:defRPr sz="3600">
          <a:latin typeface="Arial"/>
          <a:ea typeface="Arial"/>
          <a:cs typeface="Arial"/>
          <a:sym typeface="Arial"/>
        </a:defRPr>
      </a:lvl2pPr>
      <a:lvl3pPr>
        <a:defRPr sz="3600">
          <a:latin typeface="Arial"/>
          <a:ea typeface="Arial"/>
          <a:cs typeface="Arial"/>
          <a:sym typeface="Arial"/>
        </a:defRPr>
      </a:lvl3pPr>
      <a:lvl4pPr>
        <a:defRPr sz="3600">
          <a:latin typeface="Arial"/>
          <a:ea typeface="Arial"/>
          <a:cs typeface="Arial"/>
          <a:sym typeface="Arial"/>
        </a:defRPr>
      </a:lvl4pPr>
      <a:lvl5pPr>
        <a:defRPr sz="3600">
          <a:latin typeface="Arial"/>
          <a:ea typeface="Arial"/>
          <a:cs typeface="Arial"/>
          <a:sym typeface="Arial"/>
        </a:defRPr>
      </a:lvl5pPr>
      <a:lvl6pPr indent="457200">
        <a:defRPr sz="3600">
          <a:latin typeface="Arial"/>
          <a:ea typeface="Arial"/>
          <a:cs typeface="Arial"/>
          <a:sym typeface="Arial"/>
        </a:defRPr>
      </a:lvl6pPr>
      <a:lvl7pPr indent="914400">
        <a:defRPr sz="3600">
          <a:latin typeface="Arial"/>
          <a:ea typeface="Arial"/>
          <a:cs typeface="Arial"/>
          <a:sym typeface="Arial"/>
        </a:defRPr>
      </a:lvl7pPr>
      <a:lvl8pPr indent="1371600">
        <a:defRPr sz="3600">
          <a:latin typeface="Arial"/>
          <a:ea typeface="Arial"/>
          <a:cs typeface="Arial"/>
          <a:sym typeface="Arial"/>
        </a:defRPr>
      </a:lvl8pPr>
      <a:lvl9pPr indent="1828800">
        <a:defRPr sz="36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1pPr>
      <a:lvl2pPr marL="790575" indent="-333375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2pPr>
      <a:lvl3pPr marL="1234439" indent="-320039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3pPr>
      <a:lvl4pPr marL="1727200" indent="-355600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4pPr>
      <a:lvl5pPr marL="2184400" indent="-355600">
        <a:spcBef>
          <a:spcPts val="600"/>
        </a:spcBef>
        <a:buSzPct val="100000"/>
        <a:buBlip>
          <a:blip r:embed="rId4"/>
        </a:buBlip>
        <a:defRPr sz="2800">
          <a:latin typeface="Arial"/>
          <a:ea typeface="Arial"/>
          <a:cs typeface="Arial"/>
          <a:sym typeface="Arial"/>
        </a:defRPr>
      </a:lvl5pPr>
      <a:lvl6pPr marL="2641600" indent="-355600">
        <a:spcBef>
          <a:spcPts val="600"/>
        </a:spcBef>
        <a:buSzPct val="100000"/>
        <a:buBlip>
          <a:blip r:embed="rId7"/>
        </a:buBlip>
        <a:defRPr sz="2800">
          <a:latin typeface="Arial"/>
          <a:ea typeface="Arial"/>
          <a:cs typeface="Arial"/>
          <a:sym typeface="Arial"/>
        </a:defRPr>
      </a:lvl6pPr>
      <a:lvl7pPr marL="3098800" indent="-355600">
        <a:spcBef>
          <a:spcPts val="600"/>
        </a:spcBef>
        <a:buSzPct val="100000"/>
        <a:buBlip>
          <a:blip r:embed="rId7"/>
        </a:buBlip>
        <a:defRPr sz="2800">
          <a:latin typeface="Arial"/>
          <a:ea typeface="Arial"/>
          <a:cs typeface="Arial"/>
          <a:sym typeface="Arial"/>
        </a:defRPr>
      </a:lvl7pPr>
      <a:lvl8pPr marL="3556000" indent="-355600">
        <a:spcBef>
          <a:spcPts val="600"/>
        </a:spcBef>
        <a:buSzPct val="100000"/>
        <a:buBlip>
          <a:blip r:embed="rId7"/>
        </a:buBlip>
        <a:defRPr sz="2800">
          <a:latin typeface="Arial"/>
          <a:ea typeface="Arial"/>
          <a:cs typeface="Arial"/>
          <a:sym typeface="Arial"/>
        </a:defRPr>
      </a:lvl8pPr>
      <a:lvl9pPr marL="4013200" indent="-355600">
        <a:spcBef>
          <a:spcPts val="600"/>
        </a:spcBef>
        <a:buSzPct val="100000"/>
        <a:buBlip>
          <a:blip r:embed="rId7"/>
        </a:buBlip>
        <a:defRPr sz="28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611187" y="4005262"/>
            <a:ext cx="7847013" cy="7921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600"/>
              <a:t>TV DIGITAL – Xxxx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611187" y="4868862"/>
            <a:ext cx="7848601" cy="4318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400"/>
              </a:spcBef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Felipe Iasi e Shyrles Monteiro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/>
            </a:pPr>
            <a:r>
              <a:rPr sz="2800"/>
              <a:t>cCon.lua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/>
            </a:pPr>
            <a:r>
              <a:rPr sz="2800"/>
              <a:t>JSON Parser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/>
            </a:pPr>
            <a:r>
              <a:rPr sz="2800"/>
              <a:t>Aplicativo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O que ler?</a:t>
            </a:r>
          </a:p>
        </p:txBody>
      </p:sp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806" y="2557946"/>
            <a:ext cx="2683741" cy="3546115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159836" y="1576475"/>
            <a:ext cx="4375682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spcBef>
                <a:spcPts val="600"/>
              </a:spcBef>
              <a:buSzPct val="100000"/>
              <a:buBlip>
                <a:blip r:embed="rId3"/>
              </a:buBlip>
              <a:defRPr sz="2800"/>
            </a:lvl1pPr>
          </a:lstStyle>
          <a:p>
            <a:pPr lvl="0">
              <a:defRPr sz="1800"/>
            </a:pPr>
            <a:r>
              <a:rPr sz="2800"/>
              <a:t>Twitter API engagement </a:t>
            </a:r>
          </a:p>
        </p:txBody>
      </p:sp>
      <p:sp>
        <p:nvSpPr>
          <p:cNvPr id="98" name="Shape 98"/>
          <p:cNvSpPr/>
          <p:nvPr/>
        </p:nvSpPr>
        <p:spPr>
          <a:xfrm>
            <a:off x="5174716" y="1576475"/>
            <a:ext cx="3348123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342900" indent="-342900">
              <a:spcBef>
                <a:spcPts val="600"/>
              </a:spcBef>
              <a:buSzPct val="100000"/>
              <a:buBlip>
                <a:blip r:embed="rId3"/>
              </a:buBlip>
              <a:defRPr sz="2800"/>
            </a:lvl1pPr>
          </a:lstStyle>
          <a:p>
            <a:pPr lvl="0">
              <a:defRPr sz="1800"/>
            </a:pPr>
            <a:r>
              <a:rPr sz="2800"/>
              <a:t>web2py cookbook</a:t>
            </a:r>
          </a:p>
        </p:txBody>
      </p:sp>
      <p:pic>
        <p:nvPicPr>
          <p:cNvPr id="9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07267" y="2557946"/>
            <a:ext cx="2883021" cy="3546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Quem somos?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Proposta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551570" y="1933723"/>
            <a:ext cx="5761460" cy="4190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FFFFFF"/>
              </a:gs>
            </a:gsLst>
            <a:lin ang="16200000"/>
          </a:gradFill>
          <a:ln>
            <a:solidFill>
              <a:srgbClr val="ADBBD5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Infraestrutura</a:t>
            </a:r>
          </a:p>
        </p:txBody>
      </p:sp>
      <p:pic>
        <p:nvPicPr>
          <p:cNvPr id="6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513968"/>
            <a:ext cx="885751" cy="885752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2998" y="2884287"/>
            <a:ext cx="1614147" cy="705030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6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0725" y="990591"/>
            <a:ext cx="1410150" cy="105761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6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3860" y="3160398"/>
            <a:ext cx="1894907" cy="499016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70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62860" y="3553943"/>
            <a:ext cx="1410151" cy="8058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71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69897" y="3965442"/>
            <a:ext cx="1557456" cy="805801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72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996" y="4136862"/>
            <a:ext cx="1410151" cy="746939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92125" y="2857702"/>
            <a:ext cx="6084129" cy="11044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Vamos subir a infra?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92125" y="2857702"/>
            <a:ext cx="6084129" cy="11044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Moderar?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492125" y="2857702"/>
            <a:ext cx="6084129" cy="11044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JSON final?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/>
            </a:pPr>
            <a:r>
              <a:rPr sz="2800"/>
              <a:t>main.ncl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3600"/>
              <a:t>Aplicacao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/>
            </a:pPr>
            <a:r>
              <a:rPr sz="2800"/>
              <a:t>main.lua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