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684212" y="3817937"/>
            <a:ext cx="7772401" cy="8350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Texto do Título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371600" y="4652962"/>
            <a:ext cx="6400800" cy="220503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 lvl="0">
              <a:defRPr sz="1800"/>
            </a:pPr>
            <a:r>
              <a:rPr sz="2800"/>
              <a:t>Nível de Corpo Um</a:t>
            </a:r>
            <a:endParaRPr sz="2800"/>
          </a:p>
          <a:p>
            <a:pPr lvl="1">
              <a:defRPr sz="1800"/>
            </a:pPr>
            <a:r>
              <a:rPr sz="2800"/>
              <a:t>Nível de Corpo Dois</a:t>
            </a:r>
            <a:endParaRPr sz="2800"/>
          </a:p>
          <a:p>
            <a:pPr lvl="2">
              <a:defRPr sz="1800"/>
            </a:pPr>
            <a:r>
              <a:rPr sz="2800"/>
              <a:t>Nível de Corpo Três</a:t>
            </a:r>
            <a:endParaRPr sz="2800"/>
          </a:p>
          <a:p>
            <a:pPr lvl="3">
              <a:defRPr sz="1800"/>
            </a:pPr>
            <a:r>
              <a:rPr sz="2800"/>
              <a:t>Nível de Corpo Quatro</a:t>
            </a:r>
            <a:endParaRPr sz="2800"/>
          </a:p>
          <a:p>
            <a:pPr lvl="4">
              <a:defRPr sz="1800"/>
            </a:pPr>
            <a:r>
              <a:rPr sz="2800"/>
              <a:t>Nível de Corpo Cinco</a:t>
            </a:r>
          </a:p>
        </p:txBody>
      </p:sp>
      <p:sp>
        <p:nvSpPr>
          <p:cNvPr id="28" name="Shape 28"/>
          <p:cNvSpPr/>
          <p:nvPr/>
        </p:nvSpPr>
        <p:spPr>
          <a:xfrm>
            <a:off x="5148262" y="6500812"/>
            <a:ext cx="3995738" cy="30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Globalcode – O</a:t>
            </a:r>
            <a:r>
              <a:rPr sz="1400">
                <a:solidFill>
                  <a:srgbClr val="FFFFFF"/>
                </a:solidFill>
                <a:latin typeface="EurostileT"/>
                <a:ea typeface="EurostileT"/>
                <a:cs typeface="EurostileT"/>
                <a:sym typeface="EurostileT"/>
              </a:rPr>
              <a:t>pen4education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0" y="-31662"/>
            <a:ext cx="9150350" cy="350662"/>
            <a:chOff x="0" y="0"/>
            <a:chExt cx="9150349" cy="350661"/>
          </a:xfrm>
        </p:grpSpPr>
        <p:sp>
          <p:nvSpPr>
            <p:cNvPr id="29" name="Shape 29"/>
            <p:cNvSpPr/>
            <p:nvPr/>
          </p:nvSpPr>
          <p:spPr>
            <a:xfrm>
              <a:off x="0" y="31661"/>
              <a:ext cx="1536700" cy="287339"/>
            </a:xfrm>
            <a:prstGeom prst="rect">
              <a:avLst/>
            </a:prstGeom>
            <a:solidFill>
              <a:srgbClr val="EF82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1531937" y="-1"/>
              <a:ext cx="1528763" cy="350663"/>
              <a:chOff x="0" y="0"/>
              <a:chExt cx="1528762" cy="350661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0" y="31661"/>
                <a:ext cx="1528763" cy="287339"/>
              </a:xfrm>
              <a:prstGeom prst="rect">
                <a:avLst/>
              </a:prstGeom>
              <a:solidFill>
                <a:srgbClr val="E203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680555" y="0"/>
                <a:ext cx="167653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/>
              </a:lstStyle>
              <a:p>
                <a:pPr lvl="0"/>
                <a:r>
                  <a:t> </a:t>
                </a:r>
              </a:p>
            </p:txBody>
          </p:sp>
        </p:grpSp>
        <p:sp>
          <p:nvSpPr>
            <p:cNvPr id="33" name="Shape 33"/>
            <p:cNvSpPr/>
            <p:nvPr/>
          </p:nvSpPr>
          <p:spPr>
            <a:xfrm>
              <a:off x="3059112" y="31661"/>
              <a:ext cx="1528763" cy="287339"/>
            </a:xfrm>
            <a:prstGeom prst="rect">
              <a:avLst/>
            </a:prstGeom>
            <a:solidFill>
              <a:srgbClr val="7B25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587875" y="31661"/>
              <a:ext cx="1522413" cy="287339"/>
            </a:xfrm>
            <a:prstGeom prst="rect">
              <a:avLst/>
            </a:prstGeom>
            <a:solidFill>
              <a:srgbClr val="0054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6099175" y="31661"/>
              <a:ext cx="1528763" cy="287339"/>
            </a:xfrm>
            <a:prstGeom prst="rect">
              <a:avLst/>
            </a:prstGeom>
            <a:solidFill>
              <a:srgbClr val="0794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7621587" y="31661"/>
              <a:ext cx="1528763" cy="287339"/>
            </a:xfrm>
            <a:prstGeom prst="rect">
              <a:avLst/>
            </a:prstGeom>
            <a:solidFill>
              <a:srgbClr val="009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38" name="logo-globalcode-100x10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1012" y="5876925"/>
            <a:ext cx="952501" cy="952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" name="Group 47"/>
          <p:cNvGrpSpPr/>
          <p:nvPr/>
        </p:nvGrpSpPr>
        <p:grpSpPr>
          <a:xfrm>
            <a:off x="-6350" y="6624725"/>
            <a:ext cx="9150350" cy="350663"/>
            <a:chOff x="0" y="0"/>
            <a:chExt cx="9150349" cy="350661"/>
          </a:xfrm>
        </p:grpSpPr>
        <p:sp>
          <p:nvSpPr>
            <p:cNvPr id="39" name="Shape 39"/>
            <p:cNvSpPr/>
            <p:nvPr/>
          </p:nvSpPr>
          <p:spPr>
            <a:xfrm>
              <a:off x="0" y="117386"/>
              <a:ext cx="1536700" cy="115889"/>
            </a:xfrm>
            <a:prstGeom prst="rect">
              <a:avLst/>
            </a:prstGeom>
            <a:solidFill>
              <a:srgbClr val="EF82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42" name="Group 42"/>
            <p:cNvGrpSpPr/>
            <p:nvPr/>
          </p:nvGrpSpPr>
          <p:grpSpPr>
            <a:xfrm>
              <a:off x="1531937" y="-1"/>
              <a:ext cx="1528763" cy="350663"/>
              <a:chOff x="0" y="0"/>
              <a:chExt cx="1528762" cy="350661"/>
            </a:xfrm>
          </p:grpSpPr>
          <p:sp>
            <p:nvSpPr>
              <p:cNvPr id="40" name="Shape 40"/>
              <p:cNvSpPr/>
              <p:nvPr/>
            </p:nvSpPr>
            <p:spPr>
              <a:xfrm>
                <a:off x="0" y="117386"/>
                <a:ext cx="1528763" cy="115889"/>
              </a:xfrm>
              <a:prstGeom prst="rect">
                <a:avLst/>
              </a:prstGeom>
              <a:solidFill>
                <a:srgbClr val="E203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680555" y="-1"/>
                <a:ext cx="167653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/>
              </a:lstStyle>
              <a:p>
                <a:pPr lvl="0"/>
                <a:r>
                  <a:t> </a:t>
                </a:r>
              </a:p>
            </p:txBody>
          </p:sp>
        </p:grpSp>
        <p:sp>
          <p:nvSpPr>
            <p:cNvPr id="43" name="Shape 43"/>
            <p:cNvSpPr/>
            <p:nvPr/>
          </p:nvSpPr>
          <p:spPr>
            <a:xfrm>
              <a:off x="3059112" y="117386"/>
              <a:ext cx="1528763" cy="115889"/>
            </a:xfrm>
            <a:prstGeom prst="rect">
              <a:avLst/>
            </a:prstGeom>
            <a:solidFill>
              <a:srgbClr val="7B25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4587875" y="117386"/>
              <a:ext cx="1522413" cy="115889"/>
            </a:xfrm>
            <a:prstGeom prst="rect">
              <a:avLst/>
            </a:prstGeom>
            <a:solidFill>
              <a:srgbClr val="0054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6099175" y="117386"/>
              <a:ext cx="1528763" cy="115889"/>
            </a:xfrm>
            <a:prstGeom prst="rect">
              <a:avLst/>
            </a:prstGeom>
            <a:solidFill>
              <a:srgbClr val="0794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7621587" y="117386"/>
              <a:ext cx="1528763" cy="115889"/>
            </a:xfrm>
            <a:prstGeom prst="rect">
              <a:avLst/>
            </a:prstGeom>
            <a:solidFill>
              <a:srgbClr val="009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48" name="logo-tdc-horizontal-A4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9612" y="1557337"/>
            <a:ext cx="5184776" cy="176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Texto do Título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/>
            </a:pPr>
            <a:r>
              <a:rPr sz="2800"/>
              <a:t>Nível de Corpo Um</a:t>
            </a:r>
            <a:endParaRPr sz="2800"/>
          </a:p>
          <a:p>
            <a:pPr lvl="1">
              <a:defRPr sz="1800"/>
            </a:pPr>
            <a:r>
              <a:rPr sz="2800"/>
              <a:t>Nível de Corpo Dois</a:t>
            </a:r>
            <a:endParaRPr sz="2800"/>
          </a:p>
          <a:p>
            <a:pPr lvl="2">
              <a:defRPr sz="1800"/>
            </a:pPr>
            <a:r>
              <a:rPr sz="2800"/>
              <a:t>Nível de Corpo Três</a:t>
            </a:r>
            <a:endParaRPr sz="2800"/>
          </a:p>
          <a:p>
            <a:pPr lvl="3">
              <a:defRPr sz="1800"/>
            </a:pPr>
            <a:r>
              <a:rPr sz="2800"/>
              <a:t>Nível de Corpo Quatro</a:t>
            </a:r>
            <a:endParaRPr sz="2800"/>
          </a:p>
          <a:p>
            <a:pPr lvl="4">
              <a:defRPr sz="1800"/>
            </a:pPr>
            <a:r>
              <a:rPr sz="2800"/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148262" y="6500812"/>
            <a:ext cx="3995738" cy="30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Globalcode – O</a:t>
            </a:r>
            <a:r>
              <a:rPr sz="1400">
                <a:solidFill>
                  <a:srgbClr val="FFFFFF"/>
                </a:solidFill>
                <a:latin typeface="EurostileT"/>
                <a:ea typeface="EurostileT"/>
                <a:cs typeface="EurostileT"/>
                <a:sym typeface="EurostileT"/>
              </a:rPr>
              <a:t>pen4education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0" y="-31662"/>
            <a:ext cx="9150350" cy="350662"/>
            <a:chOff x="0" y="0"/>
            <a:chExt cx="9150349" cy="350661"/>
          </a:xfrm>
        </p:grpSpPr>
        <p:sp>
          <p:nvSpPr>
            <p:cNvPr id="3" name="Shape 3"/>
            <p:cNvSpPr/>
            <p:nvPr/>
          </p:nvSpPr>
          <p:spPr>
            <a:xfrm>
              <a:off x="0" y="31661"/>
              <a:ext cx="1536700" cy="287339"/>
            </a:xfrm>
            <a:prstGeom prst="rect">
              <a:avLst/>
            </a:prstGeom>
            <a:solidFill>
              <a:srgbClr val="EF82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531937" y="-1"/>
              <a:ext cx="1528763" cy="350663"/>
              <a:chOff x="0" y="0"/>
              <a:chExt cx="1528762" cy="350661"/>
            </a:xfrm>
          </p:grpSpPr>
          <p:sp>
            <p:nvSpPr>
              <p:cNvPr id="4" name="Shape 4"/>
              <p:cNvSpPr/>
              <p:nvPr/>
            </p:nvSpPr>
            <p:spPr>
              <a:xfrm>
                <a:off x="0" y="31661"/>
                <a:ext cx="1528763" cy="287339"/>
              </a:xfrm>
              <a:prstGeom prst="rect">
                <a:avLst/>
              </a:prstGeom>
              <a:solidFill>
                <a:srgbClr val="E203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5" name="Shape 5"/>
              <p:cNvSpPr/>
              <p:nvPr/>
            </p:nvSpPr>
            <p:spPr>
              <a:xfrm>
                <a:off x="680555" y="0"/>
                <a:ext cx="167653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/>
              </a:lstStyle>
              <a:p>
                <a:pPr lvl="0"/>
                <a:r>
                  <a:t> </a:t>
                </a:r>
              </a:p>
            </p:txBody>
          </p:sp>
        </p:grpSp>
        <p:sp>
          <p:nvSpPr>
            <p:cNvPr id="7" name="Shape 7"/>
            <p:cNvSpPr/>
            <p:nvPr/>
          </p:nvSpPr>
          <p:spPr>
            <a:xfrm>
              <a:off x="3059112" y="31661"/>
              <a:ext cx="1528763" cy="287339"/>
            </a:xfrm>
            <a:prstGeom prst="rect">
              <a:avLst/>
            </a:prstGeom>
            <a:solidFill>
              <a:srgbClr val="7B25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8" name="Shape 8"/>
            <p:cNvSpPr/>
            <p:nvPr/>
          </p:nvSpPr>
          <p:spPr>
            <a:xfrm>
              <a:off x="4587875" y="31661"/>
              <a:ext cx="1522413" cy="287339"/>
            </a:xfrm>
            <a:prstGeom prst="rect">
              <a:avLst/>
            </a:prstGeom>
            <a:solidFill>
              <a:srgbClr val="0054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" name="Shape 9"/>
            <p:cNvSpPr/>
            <p:nvPr/>
          </p:nvSpPr>
          <p:spPr>
            <a:xfrm>
              <a:off x="6099175" y="31661"/>
              <a:ext cx="1528763" cy="287339"/>
            </a:xfrm>
            <a:prstGeom prst="rect">
              <a:avLst/>
            </a:prstGeom>
            <a:solidFill>
              <a:srgbClr val="0794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0" name="Shape 10"/>
            <p:cNvSpPr/>
            <p:nvPr/>
          </p:nvSpPr>
          <p:spPr>
            <a:xfrm>
              <a:off x="7621587" y="31661"/>
              <a:ext cx="1528763" cy="287339"/>
            </a:xfrm>
            <a:prstGeom prst="rect">
              <a:avLst/>
            </a:prstGeom>
            <a:solidFill>
              <a:srgbClr val="009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12" name="logo-globalcode-100x10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1012" y="5876925"/>
            <a:ext cx="952501" cy="952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1"/>
          <p:cNvGrpSpPr/>
          <p:nvPr/>
        </p:nvGrpSpPr>
        <p:grpSpPr>
          <a:xfrm>
            <a:off x="-6350" y="6624725"/>
            <a:ext cx="9150350" cy="350663"/>
            <a:chOff x="0" y="0"/>
            <a:chExt cx="9150349" cy="350661"/>
          </a:xfrm>
        </p:grpSpPr>
        <p:sp>
          <p:nvSpPr>
            <p:cNvPr id="13" name="Shape 13"/>
            <p:cNvSpPr/>
            <p:nvPr/>
          </p:nvSpPr>
          <p:spPr>
            <a:xfrm>
              <a:off x="0" y="117386"/>
              <a:ext cx="1536700" cy="115889"/>
            </a:xfrm>
            <a:prstGeom prst="rect">
              <a:avLst/>
            </a:prstGeom>
            <a:solidFill>
              <a:srgbClr val="EF82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1531937" y="-1"/>
              <a:ext cx="1528763" cy="350663"/>
              <a:chOff x="0" y="0"/>
              <a:chExt cx="1528762" cy="350661"/>
            </a:xfrm>
          </p:grpSpPr>
          <p:sp>
            <p:nvSpPr>
              <p:cNvPr id="14" name="Shape 14"/>
              <p:cNvSpPr/>
              <p:nvPr/>
            </p:nvSpPr>
            <p:spPr>
              <a:xfrm>
                <a:off x="0" y="117386"/>
                <a:ext cx="1528763" cy="115889"/>
              </a:xfrm>
              <a:prstGeom prst="rect">
                <a:avLst/>
              </a:prstGeom>
              <a:solidFill>
                <a:srgbClr val="E203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680555" y="-1"/>
                <a:ext cx="167653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/>
              </a:lstStyle>
              <a:p>
                <a:pPr lvl="0"/>
                <a:r>
                  <a:t> </a:t>
                </a:r>
              </a:p>
            </p:txBody>
          </p:sp>
        </p:grpSp>
        <p:sp>
          <p:nvSpPr>
            <p:cNvPr id="17" name="Shape 17"/>
            <p:cNvSpPr/>
            <p:nvPr/>
          </p:nvSpPr>
          <p:spPr>
            <a:xfrm>
              <a:off x="3059112" y="117386"/>
              <a:ext cx="1528763" cy="115889"/>
            </a:xfrm>
            <a:prstGeom prst="rect">
              <a:avLst/>
            </a:prstGeom>
            <a:solidFill>
              <a:srgbClr val="7B25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587875" y="117386"/>
              <a:ext cx="1522413" cy="115889"/>
            </a:xfrm>
            <a:prstGeom prst="rect">
              <a:avLst/>
            </a:prstGeom>
            <a:solidFill>
              <a:srgbClr val="0054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6099175" y="117386"/>
              <a:ext cx="1528763" cy="115889"/>
            </a:xfrm>
            <a:prstGeom prst="rect">
              <a:avLst/>
            </a:prstGeom>
            <a:solidFill>
              <a:srgbClr val="0794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7621587" y="117386"/>
              <a:ext cx="1528763" cy="115889"/>
            </a:xfrm>
            <a:prstGeom prst="rect">
              <a:avLst/>
            </a:prstGeom>
            <a:solidFill>
              <a:srgbClr val="009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22" name="logo-tdc-horizontal-A4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4887" y="457200"/>
            <a:ext cx="2808288" cy="95567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250825" y="338137"/>
            <a:ext cx="56896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3600"/>
              <a:t>Texto do Título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250825" y="1557337"/>
            <a:ext cx="8642350" cy="530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 lvl="0">
              <a:defRPr sz="1800"/>
            </a:pPr>
            <a:r>
              <a:rPr sz="2800"/>
              <a:t>Nível de Corpo Um</a:t>
            </a:r>
            <a:endParaRPr sz="2800"/>
          </a:p>
          <a:p>
            <a:pPr lvl="1">
              <a:defRPr sz="1800"/>
            </a:pPr>
            <a:r>
              <a:rPr sz="2800"/>
              <a:t>Nível de Corpo Dois</a:t>
            </a:r>
            <a:endParaRPr sz="2800"/>
          </a:p>
          <a:p>
            <a:pPr lvl="2">
              <a:defRPr sz="1800"/>
            </a:pPr>
            <a:r>
              <a:rPr sz="2800"/>
              <a:t>Nível de Corpo Três</a:t>
            </a:r>
            <a:endParaRPr sz="2800"/>
          </a:p>
          <a:p>
            <a:pPr lvl="3">
              <a:defRPr sz="1800"/>
            </a:pPr>
            <a:r>
              <a:rPr sz="2800"/>
              <a:t>Nível de Corpo Quatro</a:t>
            </a:r>
            <a:endParaRPr sz="2800"/>
          </a:p>
          <a:p>
            <a:pPr lvl="4">
              <a:defRPr sz="1800"/>
            </a:pPr>
            <a:r>
              <a:rPr sz="2800"/>
              <a:t>Nível de Corpo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</p:sldLayoutIdLst>
  <p:transition spd="med" advClick="1"/>
  <p:txStyles>
    <p:titleStyle>
      <a:lvl1pPr>
        <a:defRPr sz="3600">
          <a:latin typeface="Arial"/>
          <a:ea typeface="Arial"/>
          <a:cs typeface="Arial"/>
          <a:sym typeface="Arial"/>
        </a:defRPr>
      </a:lvl1pPr>
      <a:lvl2pPr>
        <a:defRPr sz="3600">
          <a:latin typeface="Arial"/>
          <a:ea typeface="Arial"/>
          <a:cs typeface="Arial"/>
          <a:sym typeface="Arial"/>
        </a:defRPr>
      </a:lvl2pPr>
      <a:lvl3pPr>
        <a:defRPr sz="3600">
          <a:latin typeface="Arial"/>
          <a:ea typeface="Arial"/>
          <a:cs typeface="Arial"/>
          <a:sym typeface="Arial"/>
        </a:defRPr>
      </a:lvl3pPr>
      <a:lvl4pPr>
        <a:defRPr sz="3600">
          <a:latin typeface="Arial"/>
          <a:ea typeface="Arial"/>
          <a:cs typeface="Arial"/>
          <a:sym typeface="Arial"/>
        </a:defRPr>
      </a:lvl4pPr>
      <a:lvl5pPr>
        <a:defRPr sz="3600">
          <a:latin typeface="Arial"/>
          <a:ea typeface="Arial"/>
          <a:cs typeface="Arial"/>
          <a:sym typeface="Arial"/>
        </a:defRPr>
      </a:lvl5pPr>
      <a:lvl6pPr indent="457200">
        <a:defRPr sz="3600">
          <a:latin typeface="Arial"/>
          <a:ea typeface="Arial"/>
          <a:cs typeface="Arial"/>
          <a:sym typeface="Arial"/>
        </a:defRPr>
      </a:lvl6pPr>
      <a:lvl7pPr indent="914400">
        <a:defRPr sz="3600">
          <a:latin typeface="Arial"/>
          <a:ea typeface="Arial"/>
          <a:cs typeface="Arial"/>
          <a:sym typeface="Arial"/>
        </a:defRPr>
      </a:lvl7pPr>
      <a:lvl8pPr indent="1371600">
        <a:defRPr sz="3600">
          <a:latin typeface="Arial"/>
          <a:ea typeface="Arial"/>
          <a:cs typeface="Arial"/>
          <a:sym typeface="Arial"/>
        </a:defRPr>
      </a:lvl8pPr>
      <a:lvl9pPr indent="1828800">
        <a:defRPr sz="36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1pPr>
      <a:lvl2pPr marL="790575" indent="-333375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2pPr>
      <a:lvl3pPr marL="1234439" indent="-320039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3pPr>
      <a:lvl4pPr marL="1727200" indent="-355600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4pPr>
      <a:lvl5pPr marL="2184400" indent="-355600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5pPr>
      <a:lvl6pPr marL="2641600" indent="-355600">
        <a:spcBef>
          <a:spcPts val="600"/>
        </a:spcBef>
        <a:buSzPct val="100000"/>
        <a:buBlip>
          <a:blip r:embed="rId7"/>
        </a:buBlip>
        <a:defRPr sz="2800">
          <a:latin typeface="Arial"/>
          <a:ea typeface="Arial"/>
          <a:cs typeface="Arial"/>
          <a:sym typeface="Arial"/>
        </a:defRPr>
      </a:lvl6pPr>
      <a:lvl7pPr marL="3098800" indent="-355600">
        <a:spcBef>
          <a:spcPts val="600"/>
        </a:spcBef>
        <a:buSzPct val="100000"/>
        <a:buBlip>
          <a:blip r:embed="rId7"/>
        </a:buBlip>
        <a:defRPr sz="2800">
          <a:latin typeface="Arial"/>
          <a:ea typeface="Arial"/>
          <a:cs typeface="Arial"/>
          <a:sym typeface="Arial"/>
        </a:defRPr>
      </a:lvl7pPr>
      <a:lvl8pPr marL="3556000" indent="-355600">
        <a:spcBef>
          <a:spcPts val="600"/>
        </a:spcBef>
        <a:buSzPct val="100000"/>
        <a:buBlip>
          <a:blip r:embed="rId7"/>
        </a:buBlip>
        <a:defRPr sz="2800">
          <a:latin typeface="Arial"/>
          <a:ea typeface="Arial"/>
          <a:cs typeface="Arial"/>
          <a:sym typeface="Arial"/>
        </a:defRPr>
      </a:lvl8pPr>
      <a:lvl9pPr marL="4013200" indent="-355600">
        <a:spcBef>
          <a:spcPts val="600"/>
        </a:spcBef>
        <a:buSzPct val="100000"/>
        <a:buBlip>
          <a:blip r:embed="rId7"/>
        </a:buBlip>
        <a:defRPr sz="28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felipeiasi@gmail.com" TargetMode="External"/><Relationship Id="rId4" Type="http://schemas.openxmlformats.org/officeDocument/2006/relationships/hyperlink" Target="mailto:shyrlesmonteiro@gmail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dev.twitter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digitalocean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st.github.com/ficosta/06e2a799c1745cc9df39Utilitario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56" name="splash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447050"/>
            <a:ext cx="9144000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92125" y="2857702"/>
            <a:ext cx="6084129" cy="1104408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Moderar?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92125" y="2857702"/>
            <a:ext cx="6084129" cy="1104408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JSON final?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/>
            </a:pPr>
            <a:r>
              <a:rPr sz="2800"/>
              <a:t>main.ncl</a:t>
            </a:r>
          </a:p>
        </p:txBody>
      </p:sp>
      <p:pic>
        <p:nvPicPr>
          <p:cNvPr id="96" name="image12.png"/>
          <p:cNvPicPr/>
          <p:nvPr/>
        </p:nvPicPr>
        <p:blipFill>
          <a:blip r:embed="rId3">
            <a:extLst/>
          </a:blip>
          <a:srcRect l="4286" t="0" r="0" b="0"/>
          <a:stretch>
            <a:fillRect/>
          </a:stretch>
        </p:blipFill>
        <p:spPr>
          <a:xfrm>
            <a:off x="212373" y="2463362"/>
            <a:ext cx="8752115" cy="3629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/>
            </a:pPr>
            <a:r>
              <a:rPr sz="2800"/>
              <a:t>main.lua</a:t>
            </a:r>
          </a:p>
        </p:txBody>
      </p:sp>
      <p:pic>
        <p:nvPicPr>
          <p:cNvPr id="100" name="image13.png"/>
          <p:cNvPicPr/>
          <p:nvPr/>
        </p:nvPicPr>
        <p:blipFill>
          <a:blip r:embed="rId3">
            <a:extLst/>
          </a:blip>
          <a:srcRect l="8819" t="929" r="7263" b="47898"/>
          <a:stretch>
            <a:fillRect/>
          </a:stretch>
        </p:blipFill>
        <p:spPr>
          <a:xfrm>
            <a:off x="865807" y="2336248"/>
            <a:ext cx="6923469" cy="3509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104" name="image14.png"/>
          <p:cNvPicPr/>
          <p:nvPr/>
        </p:nvPicPr>
        <p:blipFill>
          <a:blip r:embed="rId3">
            <a:extLst/>
          </a:blip>
          <a:srcRect l="5858" t="0" r="0" b="0"/>
          <a:stretch>
            <a:fillRect/>
          </a:stretch>
        </p:blipFill>
        <p:spPr>
          <a:xfrm>
            <a:off x="334857" y="336558"/>
            <a:ext cx="8448797" cy="6404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/>
            </a:pPr>
            <a:r>
              <a:rPr sz="2800"/>
              <a:t>cCon.lua</a:t>
            </a:r>
          </a:p>
        </p:txBody>
      </p:sp>
      <p:pic>
        <p:nvPicPr>
          <p:cNvPr id="108" name="image15.png"/>
          <p:cNvPicPr/>
          <p:nvPr/>
        </p:nvPicPr>
        <p:blipFill>
          <a:blip r:embed="rId3">
            <a:extLst/>
          </a:blip>
          <a:srcRect l="11610" t="3585" r="2711" b="56135"/>
          <a:stretch>
            <a:fillRect/>
          </a:stretch>
        </p:blipFill>
        <p:spPr>
          <a:xfrm>
            <a:off x="626039" y="2204864"/>
            <a:ext cx="7834394" cy="2416769"/>
          </a:xfrm>
          <a:prstGeom prst="rect">
            <a:avLst/>
          </a:prstGeom>
          <a:ln w="3175" cap="sq">
            <a:solidFill/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09" name="image16.png"/>
          <p:cNvPicPr/>
          <p:nvPr/>
        </p:nvPicPr>
        <p:blipFill>
          <a:blip r:embed="rId4">
            <a:extLst/>
          </a:blip>
          <a:srcRect l="4648" t="41895" r="2806" b="37332"/>
          <a:stretch>
            <a:fillRect/>
          </a:stretch>
        </p:blipFill>
        <p:spPr>
          <a:xfrm>
            <a:off x="179511" y="4871003"/>
            <a:ext cx="8712970" cy="1222294"/>
          </a:xfrm>
          <a:prstGeom prst="rect">
            <a:avLst/>
          </a:prstGeom>
          <a:ln>
            <a:solidFill/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/>
            </a:pPr>
            <a:r>
              <a:rPr sz="2800"/>
              <a:t>JSON Parser</a:t>
            </a:r>
            <a:endParaRPr sz="2800"/>
          </a:p>
          <a:p>
            <a:pPr lvl="0">
              <a:buBlip>
                <a:blip r:embed="rId2"/>
              </a:buBlip>
              <a:defRPr sz="1800"/>
            </a:pPr>
            <a:r>
              <a:t>JSON4Lua: JSON encoding / decoding support for the Lua language.</a:t>
            </a:r>
          </a:p>
          <a:p>
            <a:pPr lvl="0">
              <a:buBlip>
                <a:blip r:embed="rId2"/>
              </a:buBlip>
              <a:defRPr sz="1800"/>
            </a:pPr>
            <a:r>
              <a:t> json Module.</a:t>
            </a:r>
          </a:p>
          <a:p>
            <a:pPr lvl="0">
              <a:buBlip>
                <a:blip r:embed="rId2"/>
              </a:buBlip>
              <a:defRPr sz="1800"/>
            </a:pPr>
            <a:r>
              <a:t> Author: Craig Mason-Jones</a:t>
            </a:r>
          </a:p>
          <a:p>
            <a:pPr lvl="0">
              <a:buBlip>
                <a:blip r:embed="rId2"/>
              </a:buBlip>
              <a:defRPr sz="1800"/>
            </a:pPr>
            <a:r>
              <a:t> Homepage: http://json.luaforge.net/</a:t>
            </a:r>
          </a:p>
          <a:p>
            <a:pPr lvl="0">
              <a:buBlip>
                <a:blip r:embed="rId2"/>
              </a:buBlip>
              <a:defRPr sz="1800"/>
            </a:pPr>
            <a:r>
              <a:t> Version: 0.9.50</a:t>
            </a:r>
          </a:p>
          <a:p>
            <a:pPr lvl="0">
              <a:buBlip>
                <a:blip r:embed="rId2"/>
              </a:buBlip>
              <a:defRPr sz="1800"/>
            </a:pPr>
            <a:r>
              <a:t> This module is released under the MIT License (MIT).</a:t>
            </a:r>
          </a:p>
          <a:p>
            <a:pPr lvl="0">
              <a:buBlip>
                <a:blip r:embed="rId2"/>
              </a:buBlip>
              <a:defRPr sz="1800"/>
            </a:pPr>
            <a:r>
              <a:t> Please see LICENCE.txt for details.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/>
            </a:pPr>
            <a:r>
              <a:rPr sz="2800"/>
              <a:t>Aplicativo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 que ler?</a:t>
            </a:r>
          </a:p>
        </p:txBody>
      </p:sp>
      <p:pic>
        <p:nvPicPr>
          <p:cNvPr id="11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06" y="2557946"/>
            <a:ext cx="2683741" cy="354611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59836" y="1576475"/>
            <a:ext cx="4375682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spcBef>
                <a:spcPts val="600"/>
              </a:spcBef>
              <a:buSzPct val="100000"/>
              <a:buBlip>
                <a:blip r:embed="rId3"/>
              </a:buBlip>
              <a:defRPr sz="2800"/>
            </a:lvl1pPr>
          </a:lstStyle>
          <a:p>
            <a:pPr lvl="0">
              <a:defRPr sz="1800"/>
            </a:pPr>
            <a:r>
              <a:rPr sz="2800"/>
              <a:t>Twitter API engagement </a:t>
            </a:r>
          </a:p>
        </p:txBody>
      </p:sp>
      <p:sp>
        <p:nvSpPr>
          <p:cNvPr id="120" name="Shape 120"/>
          <p:cNvSpPr/>
          <p:nvPr/>
        </p:nvSpPr>
        <p:spPr>
          <a:xfrm>
            <a:off x="5174716" y="1576475"/>
            <a:ext cx="3348123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spcBef>
                <a:spcPts val="600"/>
              </a:spcBef>
              <a:buSzPct val="100000"/>
              <a:buBlip>
                <a:blip r:embed="rId3"/>
              </a:buBlip>
              <a:defRPr sz="2800"/>
            </a:lvl1pPr>
          </a:lstStyle>
          <a:p>
            <a:pPr lvl="0">
              <a:defRPr sz="1800"/>
            </a:pPr>
            <a:r>
              <a:rPr sz="2800"/>
              <a:t>web2py cookbook</a:t>
            </a:r>
          </a:p>
        </p:txBody>
      </p:sp>
      <p:pic>
        <p:nvPicPr>
          <p:cNvPr id="12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07267" y="2557946"/>
            <a:ext cx="2883021" cy="3546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Duvidas???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/>
            </a:pP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felipeiasi@gmail.com</a:t>
            </a:r>
            <a:endParaRPr sz="2800"/>
          </a:p>
          <a:p>
            <a:pPr lvl="0">
              <a:buBlip>
                <a:blip r:embed="rId2"/>
              </a:buBlip>
              <a:defRPr sz="1800"/>
            </a:pP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shyrlesmonteiro@gmail.com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611187" y="4005262"/>
            <a:ext cx="7847013" cy="7921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777240">
              <a:defRPr sz="306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060"/>
              <a:t>Integração: TV Digital e Twitter em 50 min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611187" y="4868862"/>
            <a:ext cx="7848601" cy="4318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400"/>
              </a:spcBef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Felipe Iasi e Shyrles Monteiro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Quem somos?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6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3284" y="2703103"/>
            <a:ext cx="2507482" cy="2507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0984" y="2703103"/>
            <a:ext cx="2507482" cy="2507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Proposta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/>
            </a:pPr>
            <a:r>
              <a:rPr sz="2800"/>
              <a:t>Prover uma infra-estrutura para ate 500 mil twits / hora.</a:t>
            </a:r>
            <a:endParaRPr sz="2800"/>
          </a:p>
          <a:p>
            <a:pPr lvl="0">
              <a:buBlip>
                <a:blip r:embed="rId2"/>
              </a:buBlip>
              <a:defRPr sz="1800"/>
            </a:pPr>
            <a:r>
              <a:rPr sz="2800"/>
              <a:t>Moderar essas mensagens e disponibilizar um ponto de acesso para mensagens moderadas.</a:t>
            </a:r>
            <a:endParaRPr sz="2800"/>
          </a:p>
          <a:p>
            <a:pPr lvl="0">
              <a:buBlip>
                <a:blip r:embed="rId2"/>
              </a:buBlip>
              <a:defRPr sz="1800"/>
            </a:pPr>
            <a:r>
              <a:rPr sz="2800"/>
              <a:t>Exibir as mensagens moderadas em uma TV conectada.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551570" y="1933723"/>
            <a:ext cx="5761460" cy="4190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FFFFFF"/>
              </a:gs>
            </a:gsLst>
            <a:lin ang="16200000"/>
          </a:gradFill>
          <a:ln>
            <a:solidFill>
              <a:srgbClr val="ADBBD5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Infraestrutura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513968"/>
            <a:ext cx="885751" cy="88575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2998" y="2884287"/>
            <a:ext cx="1614147" cy="705030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0725" y="990591"/>
            <a:ext cx="1410150" cy="105761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7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3860" y="3160398"/>
            <a:ext cx="1894907" cy="499016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75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62860" y="3553943"/>
            <a:ext cx="1410151" cy="8058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76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69897" y="3965442"/>
            <a:ext cx="1557455" cy="8058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77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996" y="4136862"/>
            <a:ext cx="1410151" cy="746939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492125" y="2857702"/>
            <a:ext cx="6084129" cy="1104408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Vamos subir a infra?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Twitter API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/>
            </a:pPr>
            <a:r>
              <a:rPr sz="2800"/>
              <a:t>Criar chaves de acesso em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dev.twitter.com</a:t>
            </a:r>
            <a:endParaRPr sz="2800"/>
          </a:p>
          <a:p>
            <a:pPr lvl="1" marL="800099" indent="-342899">
              <a:buBlip>
                <a:blip r:embed="rId2"/>
              </a:buBlip>
              <a:defRPr sz="1800"/>
            </a:pPr>
            <a:r>
              <a:rPr sz="2100"/>
              <a:t>consumer_key = TWITTER_CONSUMER_KEY</a:t>
            </a:r>
            <a:endParaRPr sz="2100"/>
          </a:p>
          <a:p>
            <a:pPr lvl="1" marL="800099" indent="-342899">
              <a:buBlip>
                <a:blip r:embed="rId2"/>
              </a:buBlip>
              <a:defRPr sz="1800"/>
            </a:pPr>
            <a:r>
              <a:rPr sz="2100"/>
              <a:t>consumer_secret = TWITTER_CONSUMER_SECRET</a:t>
            </a:r>
            <a:endParaRPr sz="2100"/>
          </a:p>
          <a:p>
            <a:pPr lvl="1" marL="800099" indent="-342899">
              <a:buBlip>
                <a:blip r:embed="rId2"/>
              </a:buBlip>
              <a:defRPr sz="1800"/>
            </a:pPr>
            <a:r>
              <a:rPr sz="2100"/>
              <a:t>access_token = OAUTH_TOKEN</a:t>
            </a:r>
            <a:endParaRPr sz="2100"/>
          </a:p>
          <a:p>
            <a:pPr lvl="1" marL="800099" indent="-342899">
              <a:buBlip>
                <a:blip r:embed="rId2"/>
              </a:buBlip>
              <a:defRPr sz="1800"/>
            </a:pPr>
            <a:r>
              <a:rPr sz="2100"/>
              <a:t>access_token_secret = OAUTH_SECRET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Digital Ocean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/>
            </a:pPr>
            <a:r>
              <a:rPr sz="2800"/>
              <a:t>Criar uma conta com em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digitalocean.com</a:t>
            </a:r>
            <a:endParaRPr sz="2800"/>
          </a:p>
          <a:p>
            <a:pPr lvl="0">
              <a:buBlip>
                <a:blip r:embed="rId2"/>
              </a:buBlip>
              <a:defRPr sz="1800"/>
            </a:pPr>
            <a:r>
              <a:rPr sz="2800"/>
              <a:t>Utilize uns dos vouchers:</a:t>
            </a:r>
            <a:endParaRPr sz="2800"/>
          </a:p>
          <a:p>
            <a:pPr lvl="2" marL="1257300" indent="-342900">
              <a:buBlip>
                <a:blip r:embed="rId2"/>
              </a:buBlip>
              <a:defRPr sz="1800"/>
            </a:pPr>
            <a:r>
              <a:rPr sz="2800"/>
              <a:t>SHIPITFAST10</a:t>
            </a:r>
            <a:endParaRPr sz="2800"/>
          </a:p>
          <a:p>
            <a:pPr lvl="2" marL="1257300" indent="-342900">
              <a:buBlip>
                <a:blip r:embed="rId2"/>
              </a:buBlip>
              <a:defRPr sz="1800"/>
            </a:pPr>
            <a:r>
              <a:rPr sz="2800"/>
              <a:t>ALLSSD10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Scripts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899" indent="-342899">
              <a:buBlip>
                <a:blip r:embed="rId2"/>
              </a:buBlip>
              <a:defRPr sz="1800"/>
            </a:pPr>
            <a:r>
              <a: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https://gist.github.com/ficosta/06e2a799c1745cc9df39Utilitarios</a:t>
            </a:r>
            <a:endParaRPr sz="2100"/>
          </a:p>
          <a:p>
            <a:pPr lvl="0" marL="342899" indent="-342899">
              <a:buBlip>
                <a:blip r:embed="rId2"/>
              </a:buBlip>
              <a:defRPr sz="1800"/>
            </a:pPr>
            <a:endParaRPr sz="2100"/>
          </a:p>
          <a:p>
            <a:pPr lvl="0">
              <a:buBlip>
                <a:blip r:embed="rId2"/>
              </a:buBlip>
              <a:defRPr sz="1800"/>
            </a:pPr>
            <a:r>
              <a:rPr sz="2800"/>
              <a:t>web2py</a:t>
            </a:r>
            <a:endParaRPr sz="2800"/>
          </a:p>
          <a:p>
            <a:pPr lvl="0">
              <a:buBlip>
                <a:blip r:embed="rId2"/>
              </a:buBlip>
              <a:defRPr sz="1800"/>
            </a:pPr>
            <a:r>
              <a:rPr sz="2800"/>
              <a:t>phpmyadmin</a:t>
            </a:r>
            <a:endParaRPr sz="2800"/>
          </a:p>
          <a:p>
            <a:pPr lvl="0">
              <a:buBlip>
                <a:blip r:embed="rId2"/>
              </a:buBlip>
              <a:defRPr sz="1800"/>
            </a:pPr>
            <a:r>
              <a:rPr sz="2800"/>
              <a:t>140dev</a:t>
            </a:r>
            <a:endParaRPr sz="2800"/>
          </a:p>
          <a:p>
            <a:pPr lvl="1" marL="800100" indent="-342900">
              <a:buBlip>
                <a:blip r:embed="rId2"/>
              </a:buBlip>
              <a:defRPr sz="1800"/>
            </a:pPr>
            <a:r>
              <a:rPr sz="2800"/>
              <a:t>criar a base de dados</a:t>
            </a:r>
            <a:endParaRPr sz="2800"/>
          </a:p>
          <a:p>
            <a:pPr lvl="1" marL="800100" indent="-342900">
              <a:buBlip>
                <a:blip r:embed="rId2"/>
              </a:buBlip>
              <a:defRPr sz="1800"/>
            </a:pPr>
            <a:r>
              <a:rPr sz="2800"/>
              <a:t>configurar chaves de database</a:t>
            </a:r>
            <a:endParaRPr sz="2800"/>
          </a:p>
          <a:p>
            <a:pPr lvl="0">
              <a:buBlip>
                <a:blip r:embed="rId2"/>
              </a:buBlip>
              <a:defRPr sz="1800"/>
            </a:pPr>
            <a:r>
              <a:rPr sz="2800"/>
              <a:t>subir a aplicação web2py</a:t>
            </a:r>
            <a:endParaRPr sz="2800"/>
          </a:p>
          <a:p>
            <a:pPr lvl="0">
              <a:buBlip>
                <a:blip r:embed="rId2"/>
              </a:buBlip>
              <a:defRPr sz="1800"/>
            </a:pPr>
            <a:endParaRPr sz="2800"/>
          </a:p>
          <a:p>
            <a:pPr lvl="0">
              <a:buBlip>
                <a:blip r:embed="rId2"/>
              </a:buBlip>
              <a:defRPr sz="1800"/>
            </a:pPr>
            <a:r>
              <a:rPr sz="2800"/>
              <a:t>testar o ponto de acesso JSON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