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0" r:id="rId6"/>
    <p:sldId id="265" r:id="rId7"/>
    <p:sldId id="261" r:id="rId8"/>
    <p:sldId id="262" r:id="rId9"/>
    <p:sldId id="263" r:id="rId10"/>
    <p:sldId id="269" r:id="rId11"/>
    <p:sldId id="267" r:id="rId12"/>
    <p:sldId id="264" r:id="rId13"/>
    <p:sldId id="268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C560C-2308-4BA6-B67E-BB13EFDD56AD}" type="datetimeFigureOut">
              <a:rPr lang="en-AU" smtClean="0"/>
              <a:t>28/05/2017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2970-5C57-40FE-A77D-A5B9D93F9F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18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FBAA-D49A-4309-83B2-2A656965F80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D75E-9F12-4387-B8A2-112CDFD4D26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7A9C-9314-4742-87BC-20F0BD1D1104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7A55-3B40-47E1-A6EB-FBB37132DA5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A5A1-AB08-4B76-8103-208297E0E3B9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AC4F-9E50-4AE4-A728-7D56348F6AD7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AA3-CB42-4803-AF2A-8FC1D778AEBB}" type="datetime1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625F-4F30-4DAD-904C-BB61501E43CD}" type="datetime1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59F1-371F-482E-A988-3776F6888F9E}" type="datetime1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483C-C6DD-4420-86AA-867239389F88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EE08-A332-4F3F-ABDA-0D08423904EC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A256-385D-4196-9381-F6AB69E5B11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Technical Writing for Publications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Prof Yu-Chu Tian</a:t>
            </a:r>
          </a:p>
          <a:p>
            <a:endParaRPr lang="en-AU" sz="2400" dirty="0" smtClean="0"/>
          </a:p>
          <a:p>
            <a:r>
              <a:rPr lang="en-AU" sz="2400" dirty="0" smtClean="0"/>
              <a:t>y.tian@qut.edu.au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15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Text - Algorithms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Algorithms/Implementation</a:t>
            </a:r>
          </a:p>
          <a:p>
            <a:pPr lvl="1"/>
            <a:r>
              <a:rPr lang="en-AU" dirty="0" smtClean="0"/>
              <a:t>Better to use natural language </a:t>
            </a:r>
          </a:p>
          <a:p>
            <a:pPr lvl="1"/>
            <a:r>
              <a:rPr lang="en-AU" dirty="0" smtClean="0"/>
              <a:t>In Pseudo code form</a:t>
            </a:r>
          </a:p>
          <a:p>
            <a:pPr lvl="1"/>
            <a:r>
              <a:rPr lang="en-AU" dirty="0" smtClean="0"/>
              <a:t>Avoid using too many symbols and equations in algorithm descriptions</a:t>
            </a:r>
          </a:p>
          <a:p>
            <a:pPr lvl="1"/>
            <a:r>
              <a:rPr lang="en-AU" dirty="0" smtClean="0"/>
              <a:t>Interpret the algorithms in text as well 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0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Text - Verification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Verification </a:t>
            </a:r>
            <a:r>
              <a:rPr lang="en-AU" dirty="0"/>
              <a:t>through </a:t>
            </a:r>
            <a:r>
              <a:rPr lang="en-AU" dirty="0" smtClean="0"/>
              <a:t>experiments and/or simulation Or practical applications</a:t>
            </a:r>
          </a:p>
          <a:p>
            <a:pPr lvl="1"/>
            <a:r>
              <a:rPr lang="en-AU" dirty="0" smtClean="0"/>
              <a:t>Evaluation criteria</a:t>
            </a:r>
          </a:p>
          <a:p>
            <a:pPr lvl="1"/>
            <a:r>
              <a:rPr lang="en-AU" dirty="0" smtClean="0"/>
              <a:t>Experimental design</a:t>
            </a:r>
          </a:p>
          <a:p>
            <a:pPr lvl="1"/>
            <a:r>
              <a:rPr lang="en-AU" dirty="0" smtClean="0"/>
              <a:t>System specifications and parameter settings</a:t>
            </a:r>
          </a:p>
          <a:p>
            <a:pPr lvl="1"/>
            <a:r>
              <a:rPr lang="en-AU" dirty="0" smtClean="0"/>
              <a:t>Scenarios</a:t>
            </a:r>
          </a:p>
          <a:p>
            <a:pPr lvl="1"/>
            <a:r>
              <a:rPr lang="en-AU" dirty="0" smtClean="0"/>
              <a:t>Experimental results</a:t>
            </a:r>
          </a:p>
          <a:p>
            <a:pPr lvl="1"/>
            <a:r>
              <a:rPr lang="en-AU" b="1" dirty="0" smtClean="0"/>
              <a:t>Optional:</a:t>
            </a:r>
            <a:r>
              <a:rPr lang="en-AU" dirty="0" smtClean="0"/>
              <a:t> Further analysis/discussions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in a Paper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Last chance to impress readers</a:t>
            </a:r>
          </a:p>
          <a:p>
            <a:r>
              <a:rPr lang="en-AU" dirty="0" smtClean="0"/>
              <a:t>Summary of the work</a:t>
            </a:r>
          </a:p>
          <a:p>
            <a:r>
              <a:rPr lang="en-AU" dirty="0" smtClean="0"/>
              <a:t>Highlighting the contributions and significance</a:t>
            </a:r>
          </a:p>
          <a:p>
            <a:r>
              <a:rPr lang="en-AU" dirty="0" smtClean="0"/>
              <a:t>Any potential issues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References and Citations in a Paper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recent ones</a:t>
            </a:r>
          </a:p>
          <a:p>
            <a:pPr lvl="1"/>
            <a:r>
              <a:rPr lang="en-AU" dirty="0" smtClean="0"/>
              <a:t>The current year</a:t>
            </a:r>
          </a:p>
          <a:p>
            <a:pPr lvl="1"/>
            <a:r>
              <a:rPr lang="en-AU" dirty="0" smtClean="0"/>
              <a:t>In the last three to five years</a:t>
            </a:r>
          </a:p>
          <a:p>
            <a:r>
              <a:rPr lang="en-AU" dirty="0" smtClean="0"/>
              <a:t>Relevant journals and conferences</a:t>
            </a:r>
          </a:p>
          <a:p>
            <a:pPr lvl="1"/>
            <a:r>
              <a:rPr lang="en-AU" dirty="0" smtClean="0"/>
              <a:t>If no citations from the journal to which you are submitting</a:t>
            </a:r>
          </a:p>
          <a:p>
            <a:pPr lvl="2"/>
            <a:r>
              <a:rPr lang="en-AU" dirty="0" smtClean="0"/>
              <a:t>The topic may not be within the themes of the journal</a:t>
            </a:r>
          </a:p>
          <a:p>
            <a:pPr lvl="2"/>
            <a:r>
              <a:rPr lang="en-AU" dirty="0" smtClean="0"/>
              <a:t>Maybe there is a lack of readership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Topic-Driven Writing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Topic Sentence - A focused and simple sentence</a:t>
            </a:r>
          </a:p>
          <a:p>
            <a:r>
              <a:rPr lang="en-AU" dirty="0" smtClean="0"/>
              <a:t>A list of topic sentences</a:t>
            </a:r>
          </a:p>
          <a:p>
            <a:pPr lvl="1"/>
            <a:r>
              <a:rPr lang="en-AU" dirty="0" smtClean="0"/>
              <a:t>Do these topics cover all you want to express?</a:t>
            </a:r>
          </a:p>
          <a:p>
            <a:r>
              <a:rPr lang="en-AU" dirty="0" smtClean="0"/>
              <a:t>Order and sequence of the topics </a:t>
            </a:r>
          </a:p>
          <a:p>
            <a:pPr lvl="1"/>
            <a:r>
              <a:rPr lang="en-AU" dirty="0" smtClean="0"/>
              <a:t>Does the series of topic sentences make a full story?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Topic-Driven Writing – cont’d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Extend a topic sentence into a paragraph</a:t>
            </a:r>
          </a:p>
          <a:p>
            <a:pPr lvl="1"/>
            <a:r>
              <a:rPr lang="en-AU" dirty="0" smtClean="0"/>
              <a:t>The whole paragraph supports the topic sentence</a:t>
            </a:r>
          </a:p>
          <a:p>
            <a:pPr lvl="1"/>
            <a:r>
              <a:rPr lang="en-AU" dirty="0" smtClean="0"/>
              <a:t>ONLY one topic in a paragraph</a:t>
            </a:r>
          </a:p>
          <a:p>
            <a:pPr lvl="2"/>
            <a:r>
              <a:rPr lang="en-AU" dirty="0" smtClean="0"/>
              <a:t>Do not introduce and discuss a different topic in the paragraph</a:t>
            </a:r>
          </a:p>
          <a:p>
            <a:pPr lvl="1"/>
            <a:r>
              <a:rPr lang="en-AU" b="1" dirty="0" smtClean="0"/>
              <a:t>Advanced: </a:t>
            </a:r>
            <a:r>
              <a:rPr lang="en-AU" dirty="0" smtClean="0"/>
              <a:t>Add smooth connections between two consecutive paragraphs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4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Concluding Remarks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Writing for readers</a:t>
            </a:r>
          </a:p>
          <a:p>
            <a:r>
              <a:rPr lang="en-AU" dirty="0" smtClean="0"/>
              <a:t>Tell readers explicitly and clearly what you want to express</a:t>
            </a:r>
          </a:p>
          <a:p>
            <a:r>
              <a:rPr lang="en-AU" dirty="0" smtClean="0"/>
              <a:t>Tell readers in advance what your target is and how you plan to get there (for the paper, or for a section, or for theoretic development,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Topic-driven writing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Technical Writing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600" dirty="0" smtClean="0"/>
              <a:t>Important process for publications</a:t>
            </a:r>
          </a:p>
          <a:p>
            <a:pPr lvl="1"/>
            <a:r>
              <a:rPr lang="en-AU" sz="3200" dirty="0" smtClean="0"/>
              <a:t>Challenging to publish papers in high-impact journals and conferences</a:t>
            </a:r>
          </a:p>
          <a:p>
            <a:r>
              <a:rPr lang="en-AU" sz="3600" dirty="0" smtClean="0"/>
              <a:t>Research </a:t>
            </a:r>
            <a:r>
              <a:rPr lang="en-AU" sz="3600" dirty="0" smtClean="0">
                <a:sym typeface="Wingdings" panose="05000000000000000000" pitchFamily="2" charset="2"/>
              </a:rPr>
              <a:t> </a:t>
            </a:r>
            <a:r>
              <a:rPr lang="en-AU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Writing </a:t>
            </a:r>
          </a:p>
          <a:p>
            <a:r>
              <a:rPr lang="en-AU" sz="3600" dirty="0" smtClean="0">
                <a:sym typeface="Wingdings" panose="05000000000000000000" pitchFamily="2" charset="2"/>
              </a:rPr>
              <a:t>A </a:t>
            </a:r>
            <a:r>
              <a:rPr lang="en-AU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practical method </a:t>
            </a:r>
            <a:r>
              <a:rPr lang="en-AU" sz="3600" dirty="0" smtClean="0">
                <a:sym typeface="Wingdings" panose="05000000000000000000" pitchFamily="2" charset="2"/>
              </a:rPr>
              <a:t>with case studies and group discussions</a:t>
            </a:r>
          </a:p>
          <a:p>
            <a:r>
              <a:rPr lang="en-AU" sz="3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Writing for readers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If not clear to readers, you didn’t present it well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for Readers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ym typeface="Wingdings" panose="05000000000000000000" pitchFamily="2" charset="2"/>
              </a:rPr>
              <a:t>Writing not for yourself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As you intend to present your research to others</a:t>
            </a:r>
          </a:p>
          <a:p>
            <a:r>
              <a:rPr lang="en-AU" sz="3600" dirty="0" smtClean="0">
                <a:sym typeface="Wingdings" panose="05000000000000000000" pitchFamily="2" charset="2"/>
              </a:rPr>
              <a:t>Writing for readers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If not clear to readers, you didn’t present it well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Tell readers </a:t>
            </a:r>
            <a:r>
              <a:rPr lang="en-AU" dirty="0" smtClean="0">
                <a:solidFill>
                  <a:srgbClr val="C00000"/>
                </a:solidFill>
                <a:sym typeface="Wingdings" panose="05000000000000000000" pitchFamily="2" charset="2"/>
              </a:rPr>
              <a:t>explicitly and clearly</a:t>
            </a:r>
            <a:r>
              <a:rPr lang="en-AU" dirty="0" smtClean="0">
                <a:sym typeface="Wingdings" panose="05000000000000000000" pitchFamily="2" charset="2"/>
              </a:rPr>
              <a:t> what you want to present</a:t>
            </a:r>
          </a:p>
          <a:p>
            <a:pPr lvl="1"/>
            <a:r>
              <a:rPr lang="en-AU" dirty="0" smtClean="0">
                <a:sym typeface="Wingdings" panose="05000000000000000000" pitchFamily="2" charset="2"/>
              </a:rPr>
              <a:t>Do NOT let readers to infer from your writing what you want to express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 of a Paper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Title</a:t>
            </a:r>
          </a:p>
          <a:p>
            <a:r>
              <a:rPr lang="en-AU" dirty="0" smtClean="0"/>
              <a:t>Abstract (and keywords)</a:t>
            </a:r>
          </a:p>
          <a:p>
            <a:r>
              <a:rPr lang="en-AU" dirty="0" smtClean="0"/>
              <a:t>Introduction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Related work and motivations</a:t>
            </a:r>
          </a:p>
          <a:p>
            <a:r>
              <a:rPr lang="en-AU" dirty="0" smtClean="0"/>
              <a:t>Main text</a:t>
            </a:r>
          </a:p>
          <a:p>
            <a:pPr lvl="1"/>
            <a:r>
              <a:rPr lang="en-AU" dirty="0" smtClean="0"/>
              <a:t>Theory, fundamental research and/or design</a:t>
            </a:r>
          </a:p>
          <a:p>
            <a:pPr lvl="1"/>
            <a:r>
              <a:rPr lang="en-AU" dirty="0" smtClean="0"/>
              <a:t>Algorithms/Implementation</a:t>
            </a:r>
          </a:p>
          <a:p>
            <a:pPr lvl="1"/>
            <a:r>
              <a:rPr lang="en-AU" dirty="0" smtClean="0"/>
              <a:t>Verification through experimentation/simulation </a:t>
            </a:r>
          </a:p>
          <a:p>
            <a:r>
              <a:rPr lang="en-AU" dirty="0" smtClean="0"/>
              <a:t>Conclusion </a:t>
            </a:r>
          </a:p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Title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200" dirty="0"/>
              <a:t>1</a:t>
            </a:r>
            <a:r>
              <a:rPr lang="en-AU" sz="3200" baseline="30000" dirty="0"/>
              <a:t>st</a:t>
            </a:r>
            <a:r>
              <a:rPr lang="en-AU" sz="3200" dirty="0"/>
              <a:t> </a:t>
            </a:r>
            <a:r>
              <a:rPr lang="en-AU" sz="3200" dirty="0" smtClean="0"/>
              <a:t>chance </a:t>
            </a:r>
            <a:r>
              <a:rPr lang="en-AU" sz="3200" dirty="0"/>
              <a:t>to impress readers</a:t>
            </a:r>
          </a:p>
          <a:p>
            <a:r>
              <a:rPr lang="en-AU" dirty="0" smtClean="0"/>
              <a:t>Title should </a:t>
            </a:r>
          </a:p>
          <a:p>
            <a:pPr lvl="1"/>
            <a:r>
              <a:rPr lang="en-AU" dirty="0" smtClean="0"/>
              <a:t>be compact  </a:t>
            </a:r>
          </a:p>
          <a:p>
            <a:pPr lvl="2"/>
            <a:r>
              <a:rPr lang="en-AU" dirty="0" smtClean="0"/>
              <a:t>One more word does not make any more sense</a:t>
            </a:r>
          </a:p>
          <a:p>
            <a:pPr lvl="2"/>
            <a:r>
              <a:rPr lang="en-AU" dirty="0" smtClean="0"/>
              <a:t>One less word makes the title incomplete </a:t>
            </a:r>
          </a:p>
          <a:p>
            <a:pPr lvl="1"/>
            <a:r>
              <a:rPr lang="en-AU" dirty="0"/>
              <a:t>highlight your </a:t>
            </a:r>
            <a:r>
              <a:rPr lang="en-AU" dirty="0" smtClean="0"/>
              <a:t>contribution </a:t>
            </a:r>
          </a:p>
          <a:p>
            <a:pPr lvl="2"/>
            <a:r>
              <a:rPr lang="en-AU" dirty="0" smtClean="0"/>
              <a:t>Problem</a:t>
            </a:r>
          </a:p>
          <a:p>
            <a:pPr lvl="2"/>
            <a:r>
              <a:rPr lang="en-AU" dirty="0" smtClean="0"/>
              <a:t>Solution</a:t>
            </a:r>
          </a:p>
          <a:p>
            <a:pPr lvl="2"/>
            <a:r>
              <a:rPr lang="en-AU" dirty="0" smtClean="0"/>
              <a:t>Method</a:t>
            </a:r>
          </a:p>
          <a:p>
            <a:pPr lvl="2"/>
            <a:r>
              <a:rPr lang="en-AU" dirty="0" smtClean="0"/>
              <a:t>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Abstract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chance to impress readers</a:t>
            </a:r>
          </a:p>
          <a:p>
            <a:r>
              <a:rPr lang="en-AU" dirty="0" smtClean="0"/>
              <a:t>What readers like to know from Abstract</a:t>
            </a:r>
          </a:p>
          <a:p>
            <a:pPr lvl="1"/>
            <a:r>
              <a:rPr lang="en-AU" dirty="0" smtClean="0"/>
              <a:t>Background in large, </a:t>
            </a:r>
          </a:p>
          <a:p>
            <a:pPr lvl="1"/>
            <a:r>
              <a:rPr lang="en-AU" dirty="0" smtClean="0"/>
              <a:t>Background in small, </a:t>
            </a:r>
          </a:p>
          <a:p>
            <a:pPr lvl="1"/>
            <a:r>
              <a:rPr lang="en-AU" dirty="0" smtClean="0"/>
              <a:t>Problem and its significance, </a:t>
            </a:r>
          </a:p>
          <a:p>
            <a:pPr lvl="1"/>
            <a:r>
              <a:rPr lang="en-AU" dirty="0" smtClean="0"/>
              <a:t>Your contribution/s, methods, and their features, </a:t>
            </a:r>
          </a:p>
          <a:p>
            <a:pPr lvl="1"/>
            <a:r>
              <a:rPr lang="en-AU" dirty="0" smtClean="0"/>
              <a:t>Verification/application?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Section in a Paper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practical method for students and junior researchers – 5 topics (paragraphs)</a:t>
            </a:r>
          </a:p>
          <a:p>
            <a:pPr lvl="1"/>
            <a:r>
              <a:rPr lang="en-AU" dirty="0" smtClean="0"/>
              <a:t>Background in large</a:t>
            </a:r>
          </a:p>
          <a:p>
            <a:pPr lvl="1"/>
            <a:r>
              <a:rPr lang="en-AU" dirty="0" smtClean="0"/>
              <a:t>Background in small</a:t>
            </a:r>
          </a:p>
          <a:p>
            <a:pPr lvl="1"/>
            <a:r>
              <a:rPr lang="en-AU" dirty="0" smtClean="0"/>
              <a:t>Problem and significance</a:t>
            </a:r>
          </a:p>
          <a:p>
            <a:pPr lvl="1"/>
            <a:r>
              <a:rPr lang="en-AU" dirty="0" smtClean="0"/>
              <a:t>Contribution/s </a:t>
            </a:r>
          </a:p>
          <a:p>
            <a:pPr lvl="2"/>
            <a:r>
              <a:rPr lang="en-AU" dirty="0" smtClean="0"/>
              <a:t>To address this problem, this paper makes three major contributions. 1) … 2) … and 3) …</a:t>
            </a:r>
          </a:p>
          <a:p>
            <a:pPr lvl="1"/>
            <a:r>
              <a:rPr lang="en-AU" dirty="0" smtClean="0"/>
              <a:t>Structure of the paper </a:t>
            </a:r>
          </a:p>
          <a:p>
            <a:pPr lvl="2"/>
            <a:r>
              <a:rPr lang="en-AU" dirty="0" smtClean="0"/>
              <a:t>The reminder of the paper is organized as follows. Section 2 ….. Finally, Section 6 concludes the paper.)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Related Work and Motivations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Purpose</a:t>
            </a:r>
          </a:p>
          <a:p>
            <a:pPr lvl="1"/>
            <a:r>
              <a:rPr lang="en-AU" dirty="0" smtClean="0"/>
              <a:t>State-of-the-art</a:t>
            </a:r>
          </a:p>
          <a:p>
            <a:pPr lvl="1"/>
            <a:r>
              <a:rPr lang="en-AU" dirty="0" smtClean="0"/>
              <a:t>To motivate the research</a:t>
            </a:r>
          </a:p>
          <a:p>
            <a:r>
              <a:rPr lang="en-AU" dirty="0" smtClean="0"/>
              <a:t>Review Literature around the problem</a:t>
            </a:r>
          </a:p>
          <a:p>
            <a:r>
              <a:rPr lang="en-AU" dirty="0" smtClean="0"/>
              <a:t>Not only a list of references</a:t>
            </a:r>
          </a:p>
          <a:p>
            <a:pPr lvl="1"/>
            <a:r>
              <a:rPr lang="en-AU" dirty="0" smtClean="0"/>
              <a:t>But a survey of the main developments</a:t>
            </a:r>
          </a:p>
          <a:p>
            <a:pPr lvl="1"/>
            <a:r>
              <a:rPr lang="en-AU" dirty="0" smtClean="0"/>
              <a:t>Also to differentiate your work from existing ones</a:t>
            </a:r>
          </a:p>
          <a:p>
            <a:r>
              <a:rPr lang="en-AU" dirty="0" smtClean="0"/>
              <a:t>Motivations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Text - Theory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Theory, fundamental research and/or design</a:t>
            </a:r>
          </a:p>
          <a:p>
            <a:pPr lvl="1"/>
            <a:r>
              <a:rPr lang="en-AU" dirty="0" smtClean="0"/>
              <a:t>Present in a neat way</a:t>
            </a:r>
          </a:p>
          <a:p>
            <a:pPr lvl="2"/>
            <a:r>
              <a:rPr lang="en-AU" dirty="0" smtClean="0"/>
              <a:t>easy to follow</a:t>
            </a:r>
          </a:p>
          <a:p>
            <a:pPr lvl="1"/>
            <a:r>
              <a:rPr lang="en-AU" dirty="0" smtClean="0"/>
              <a:t>Tell readers in advance the process of the theoretic developments,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632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Technical Writing for Publications</vt:lpstr>
      <vt:lpstr>Why Technical Writing</vt:lpstr>
      <vt:lpstr>Writing for Readers</vt:lpstr>
      <vt:lpstr>Structure of a Paper</vt:lpstr>
      <vt:lpstr>Title</vt:lpstr>
      <vt:lpstr>Abstract</vt:lpstr>
      <vt:lpstr>Introduction Section in a Paper</vt:lpstr>
      <vt:lpstr>Related Work and Motivations</vt:lpstr>
      <vt:lpstr>Main Text - Theory </vt:lpstr>
      <vt:lpstr>Main Text - Algorithms </vt:lpstr>
      <vt:lpstr>Main Text - Verification</vt:lpstr>
      <vt:lpstr>Conclusion in a Paper</vt:lpstr>
      <vt:lpstr>References and Citations in a Paper</vt:lpstr>
      <vt:lpstr>Topic-Driven Writing </vt:lpstr>
      <vt:lpstr>Topic-Driven Writing – cont’d </vt:lpstr>
      <vt:lpstr>Concluding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 for Publications</dc:title>
  <dc:creator>Glen</dc:creator>
  <cp:lastModifiedBy>Khondokar Fida Hasan</cp:lastModifiedBy>
  <cp:revision>23</cp:revision>
  <dcterms:created xsi:type="dcterms:W3CDTF">2006-08-16T00:00:00Z</dcterms:created>
  <dcterms:modified xsi:type="dcterms:W3CDTF">2017-05-27T14:07:13Z</dcterms:modified>
</cp:coreProperties>
</file>